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Roboto" charset="0"/>
      <p:bold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DD0IwgR6zEjym066Fv7b+AwbQ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B4195EC-CAF2-4D55-845D-6CF4E6760B94}">
  <a:tblStyle styleId="{7B4195EC-CAF2-4D55-845D-6CF4E6760B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25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036bc0d1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7036bc0d1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ocs.google.com/forms/d/e/1FAIpQLSf9732VcOL50jR3FndNx0oSHPQxROw_qO9VUBaPU80WIDp1Nw/viewfo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teams.microsoft.com/l/meetup-join/19:meeting_ZDZhMzE2NDgtMGIzMC00NTY4LTkyZGItOTQwNWJlNTkzMGQw@thread.v2/0?context=%7b%22Tid%22:%223043770f-b96a-4387-a24c-08e1dc56c6c3%22,%22Oid%22:%22b746cb37-f0da-48c7-90c5-72adb7ffa79c%22%7d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hyperlink" Target="https://teams.microsoft.com/l/meetup-join/19:meeting_NzRjMzNhNmUtYmI0Zi00YmRhLWI2MjAtYzFhZTY2NGFmOWMx@thread.v2/0?context=%7b%22Tid%22:%223043770f-b96a-4387-a24c-08e1dc56c6c3%22,%22Oid%22:%22b746cb37-f0da-48c7-90c5-72adb7ffa79c%22%7d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9502270"/>
            <a:ext cx="7556498" cy="1711115"/>
            <a:chOff x="0" y="-19050"/>
            <a:chExt cx="3892248" cy="831850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3892248" cy="652795"/>
            </a:xfrm>
            <a:custGeom>
              <a:avLst/>
              <a:gdLst/>
              <a:ahLst/>
              <a:cxnLst/>
              <a:rect l="l" t="t" r="r" b="b"/>
              <a:pathLst>
                <a:path w="3892248" h="652795" extrusionOk="0">
                  <a:moveTo>
                    <a:pt x="0" y="0"/>
                  </a:moveTo>
                  <a:lnTo>
                    <a:pt x="3892248" y="0"/>
                  </a:lnTo>
                  <a:lnTo>
                    <a:pt x="3892248" y="652795"/>
                  </a:lnTo>
                  <a:lnTo>
                    <a:pt x="0" y="652795"/>
                  </a:lnTo>
                  <a:lnTo>
                    <a:pt x="0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50" tIns="9250" rIns="9250" bIns="9250" anchor="ctr" anchorCtr="0">
              <a:noAutofit/>
            </a:bodyPr>
            <a:lstStyle/>
            <a:p>
              <a:pPr marL="0" marR="0" lvl="0" indent="0" algn="ctr" rtl="0">
                <a:lnSpc>
                  <a:spcPct val="82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0" y="-30120"/>
            <a:ext cx="7556500" cy="4499427"/>
            <a:chOff x="0" y="0"/>
            <a:chExt cx="6089457" cy="3425320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 extrusionOk="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 extrusionOk="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t="-9258" b="-925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0" name="Google Shape;90;p1"/>
          <p:cNvCxnSpPr/>
          <p:nvPr/>
        </p:nvCxnSpPr>
        <p:spPr>
          <a:xfrm>
            <a:off x="1244942" y="6680325"/>
            <a:ext cx="5192100" cy="22500"/>
          </a:xfrm>
          <a:prstGeom prst="straightConnector1">
            <a:avLst/>
          </a:prstGeom>
          <a:noFill/>
          <a:ln w="19050" cap="flat" cmpd="sng">
            <a:solidFill>
              <a:srgbClr val="3DA4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1"/>
          <p:cNvSpPr txBox="1"/>
          <p:nvPr/>
        </p:nvSpPr>
        <p:spPr>
          <a:xfrm>
            <a:off x="1048030" y="4070606"/>
            <a:ext cx="60480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5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0966CB"/>
                </a:solidFill>
              </a:rPr>
              <a:t>Corso ibrido</a:t>
            </a:r>
            <a:endParaRPr sz="2400" b="1" i="1">
              <a:solidFill>
                <a:srgbClr val="0966C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7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966CB"/>
                </a:solidFill>
              </a:rPr>
              <a:t>Valorizzare il proprio brand e renderlo più attrattivo per i giovani talenti</a:t>
            </a:r>
            <a:endParaRPr sz="3600" b="1">
              <a:solidFill>
                <a:srgbClr val="0966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702050" y="9513665"/>
            <a:ext cx="6048000" cy="846720"/>
          </a:xfrm>
          <a:custGeom>
            <a:avLst/>
            <a:gdLst/>
            <a:ahLst/>
            <a:cxnLst/>
            <a:rect l="l" t="t" r="r" b="b"/>
            <a:pathLst>
              <a:path w="6048000" h="846720" extrusionOk="0">
                <a:moveTo>
                  <a:pt x="0" y="0"/>
                </a:moveTo>
                <a:lnTo>
                  <a:pt x="6048000" y="0"/>
                </a:lnTo>
                <a:lnTo>
                  <a:pt x="6048000" y="846720"/>
                </a:lnTo>
                <a:lnTo>
                  <a:pt x="0" y="8467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" name="Google Shape;93;p1"/>
          <p:cNvCxnSpPr/>
          <p:nvPr/>
        </p:nvCxnSpPr>
        <p:spPr>
          <a:xfrm>
            <a:off x="1244915" y="7530350"/>
            <a:ext cx="5192100" cy="22500"/>
          </a:xfrm>
          <a:prstGeom prst="straightConnector1">
            <a:avLst/>
          </a:prstGeom>
          <a:noFill/>
          <a:ln w="19050" cap="flat" cmpd="sng">
            <a:solidFill>
              <a:srgbClr val="3DA4D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4" name="Google Shape;94;p1"/>
          <p:cNvGrpSpPr/>
          <p:nvPr/>
        </p:nvGrpSpPr>
        <p:grpSpPr>
          <a:xfrm>
            <a:off x="-1558" y="10241929"/>
            <a:ext cx="7556492" cy="2347738"/>
            <a:chOff x="0" y="-28575"/>
            <a:chExt cx="1321074" cy="841375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1321074" cy="201620"/>
            </a:xfrm>
            <a:custGeom>
              <a:avLst/>
              <a:gdLst/>
              <a:ahLst/>
              <a:cxnLst/>
              <a:rect l="l" t="t" r="r" b="b"/>
              <a:pathLst>
                <a:path w="1321074" h="201620" extrusionOk="0">
                  <a:moveTo>
                    <a:pt x="0" y="0"/>
                  </a:moveTo>
                  <a:lnTo>
                    <a:pt x="1321074" y="0"/>
                  </a:lnTo>
                  <a:lnTo>
                    <a:pt x="1321074" y="201620"/>
                  </a:lnTo>
                  <a:lnTo>
                    <a:pt x="0" y="201620"/>
                  </a:lnTo>
                  <a:lnTo>
                    <a:pt x="0" y="0"/>
                  </a:lnTo>
                </a:path>
              </a:pathLst>
            </a:custGeom>
            <a:solidFill>
              <a:srgbClr val="2231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"/>
          <p:cNvSpPr txBox="1"/>
          <p:nvPr/>
        </p:nvSpPr>
        <p:spPr>
          <a:xfrm>
            <a:off x="3165192" y="2244626"/>
            <a:ext cx="4455179" cy="89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3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84" b="1">
                <a:solidFill>
                  <a:srgbClr val="0966CB"/>
                </a:solidFill>
                <a:latin typeface="Arial"/>
                <a:ea typeface="Arial"/>
                <a:cs typeface="Arial"/>
                <a:sym typeface="Arial"/>
              </a:rPr>
              <a:t>SNI</a:t>
            </a:r>
            <a:endParaRPr/>
          </a:p>
          <a:p>
            <a:pPr marL="0" marR="0" lvl="0" indent="0" algn="ctr" rtl="0">
              <a:lnSpc>
                <a:spcPct val="103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85" b="1">
                <a:solidFill>
                  <a:srgbClr val="0966CB"/>
                </a:solidFill>
                <a:latin typeface="Arial"/>
                <a:ea typeface="Arial"/>
                <a:cs typeface="Arial"/>
                <a:sym typeface="Arial"/>
              </a:rPr>
              <a:t>Orientamento e Formazione</a:t>
            </a:r>
            <a:endParaRPr sz="2585" b="1">
              <a:solidFill>
                <a:srgbClr val="0966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244904" y="6955338"/>
            <a:ext cx="51921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1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2" b="1">
                <a:solidFill>
                  <a:srgbClr val="0966CB"/>
                </a:solidFill>
                <a:latin typeface="Roboto"/>
                <a:ea typeface="Roboto"/>
                <a:cs typeface="Roboto"/>
                <a:sym typeface="Roboto"/>
              </a:rPr>
              <a:t>4, 11, 17, 24 settembre 2025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3549649" y="3286142"/>
            <a:ext cx="3686266" cy="25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1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2" b="1" i="1">
                <a:solidFill>
                  <a:srgbClr val="538CD5"/>
                </a:solidFill>
                <a:latin typeface="Roboto"/>
                <a:ea typeface="Roboto"/>
                <a:cs typeface="Roboto"/>
                <a:sym typeface="Roboto"/>
              </a:rPr>
              <a:t>sni.unioncamere.it</a:t>
            </a:r>
            <a:endParaRPr sz="1592" b="1" i="1">
              <a:solidFill>
                <a:srgbClr val="538C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057150" y="7788523"/>
            <a:ext cx="5567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 DI COMMERCIO DI BRINDISI-TARANTO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Viale Virgilio, 152 - Taranto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Bastioni Carlo V, 4 - Brindisi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520575" y="10449123"/>
            <a:ext cx="63818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Progetto finanziato con il Fondo di Perequazione 2023-24 delle Camere di commercio </a:t>
            </a:r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3034" y="8761359"/>
            <a:ext cx="3396914" cy="76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2"/>
          <p:cNvGraphicFramePr/>
          <p:nvPr/>
        </p:nvGraphicFramePr>
        <p:xfrm>
          <a:off x="1941038" y="2408901"/>
          <a:ext cx="5349975" cy="3901896"/>
        </p:xfrm>
        <a:graphic>
          <a:graphicData uri="http://schemas.openxmlformats.org/drawingml/2006/table">
            <a:tbl>
              <a:tblPr>
                <a:noFill/>
                <a:tableStyleId>{7B4195EC-CAF2-4D55-845D-6CF4E6760B94}</a:tableStyleId>
              </a:tblPr>
              <a:tblGrid>
                <a:gridCol w="5349975"/>
              </a:tblGrid>
              <a:tr h="96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Sede di Taranto, h.10,00-13,00 </a:t>
                      </a:r>
                      <a:r>
                        <a:rPr lang="en-US"/>
                        <a:t>con Elisa Iandiorio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4300" marR="114300" marT="114300" marB="1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6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9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Online, h. 15,00-18,00 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con Elisa Iandiorio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9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114300" marR="114300" marT="114300" marB="1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68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9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Online, h. 15,00-18,00 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con Silvia Ciampa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9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114300" marR="114300" marT="114300" marB="1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6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/>
                        <a:t>Sede di Brindisi, h.10,00-13,00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4300" marR="114300" marT="114300" marB="1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108" name="Google Shape;108;p2"/>
          <p:cNvGrpSpPr/>
          <p:nvPr/>
        </p:nvGrpSpPr>
        <p:grpSpPr>
          <a:xfrm>
            <a:off x="710436" y="2534778"/>
            <a:ext cx="1063149" cy="609766"/>
            <a:chOff x="876652" y="2480111"/>
            <a:chExt cx="895585" cy="609766"/>
          </a:xfrm>
        </p:grpSpPr>
        <p:sp>
          <p:nvSpPr>
            <p:cNvPr id="109" name="Google Shape;109;p2"/>
            <p:cNvSpPr/>
            <p:nvPr/>
          </p:nvSpPr>
          <p:spPr>
            <a:xfrm>
              <a:off x="876652" y="2608509"/>
              <a:ext cx="895585" cy="400878"/>
            </a:xfrm>
            <a:custGeom>
              <a:avLst/>
              <a:gdLst/>
              <a:ahLst/>
              <a:cxnLst/>
              <a:rect l="l" t="t" r="r" b="b"/>
              <a:pathLst>
                <a:path w="320958" h="143666" extrusionOk="0">
                  <a:moveTo>
                    <a:pt x="71833" y="0"/>
                  </a:moveTo>
                  <a:lnTo>
                    <a:pt x="249125" y="0"/>
                  </a:lnTo>
                  <a:cubicBezTo>
                    <a:pt x="288797" y="0"/>
                    <a:pt x="320958" y="32161"/>
                    <a:pt x="320958" y="71833"/>
                  </a:cubicBezTo>
                  <a:lnTo>
                    <a:pt x="320958" y="71833"/>
                  </a:lnTo>
                  <a:cubicBezTo>
                    <a:pt x="320958" y="90884"/>
                    <a:pt x="313389" y="109155"/>
                    <a:pt x="299918" y="122626"/>
                  </a:cubicBezTo>
                  <a:cubicBezTo>
                    <a:pt x="286447" y="136097"/>
                    <a:pt x="268176" y="143666"/>
                    <a:pt x="249125" y="143666"/>
                  </a:cubicBezTo>
                  <a:lnTo>
                    <a:pt x="71833" y="143666"/>
                  </a:lnTo>
                  <a:cubicBezTo>
                    <a:pt x="52782" y="143666"/>
                    <a:pt x="34511" y="136097"/>
                    <a:pt x="21039" y="122626"/>
                  </a:cubicBezTo>
                  <a:cubicBezTo>
                    <a:pt x="7568" y="109155"/>
                    <a:pt x="0" y="90884"/>
                    <a:pt x="0" y="71833"/>
                  </a:cubicBezTo>
                  <a:lnTo>
                    <a:pt x="0" y="71833"/>
                  </a:lnTo>
                  <a:cubicBezTo>
                    <a:pt x="0" y="52782"/>
                    <a:pt x="7568" y="34511"/>
                    <a:pt x="21039" y="21039"/>
                  </a:cubicBezTo>
                  <a:cubicBezTo>
                    <a:pt x="34511" y="7568"/>
                    <a:pt x="52782" y="0"/>
                    <a:pt x="71833" y="0"/>
                  </a:cubicBezTo>
                  <a:close/>
                </a:path>
              </a:pathLst>
            </a:custGeom>
            <a:solidFill>
              <a:srgbClr val="3DA4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876652" y="2480111"/>
              <a:ext cx="895585" cy="609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4 settembre</a:t>
              </a:r>
              <a:endParaRPr/>
            </a:p>
          </p:txBody>
        </p:sp>
      </p:grpSp>
      <p:sp>
        <p:nvSpPr>
          <p:cNvPr id="111" name="Google Shape;111;p2"/>
          <p:cNvSpPr txBox="1"/>
          <p:nvPr/>
        </p:nvSpPr>
        <p:spPr>
          <a:xfrm>
            <a:off x="867580" y="1530000"/>
            <a:ext cx="582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7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300" b="1">
                <a:solidFill>
                  <a:srgbClr val="0966CB"/>
                </a:solidFill>
              </a:rPr>
              <a:t>Valorizzare il proprio brand e renderlo più attrattivo per i giovani talenti</a:t>
            </a:r>
            <a:endParaRPr sz="100"/>
          </a:p>
        </p:txBody>
      </p:sp>
      <p:grpSp>
        <p:nvGrpSpPr>
          <p:cNvPr id="112" name="Google Shape;112;p2"/>
          <p:cNvGrpSpPr/>
          <p:nvPr/>
        </p:nvGrpSpPr>
        <p:grpSpPr>
          <a:xfrm>
            <a:off x="713664" y="3458413"/>
            <a:ext cx="1056695" cy="609900"/>
            <a:chOff x="874946" y="3506075"/>
            <a:chExt cx="897253" cy="609900"/>
          </a:xfrm>
        </p:grpSpPr>
        <p:sp>
          <p:nvSpPr>
            <p:cNvPr id="113" name="Google Shape;113;p2"/>
            <p:cNvSpPr/>
            <p:nvPr/>
          </p:nvSpPr>
          <p:spPr>
            <a:xfrm>
              <a:off x="876726" y="3610576"/>
              <a:ext cx="895473" cy="400828"/>
            </a:xfrm>
            <a:custGeom>
              <a:avLst/>
              <a:gdLst/>
              <a:ahLst/>
              <a:cxnLst/>
              <a:rect l="l" t="t" r="r" b="b"/>
              <a:pathLst>
                <a:path w="320958" h="143666" extrusionOk="0">
                  <a:moveTo>
                    <a:pt x="71833" y="0"/>
                  </a:moveTo>
                  <a:lnTo>
                    <a:pt x="249125" y="0"/>
                  </a:lnTo>
                  <a:cubicBezTo>
                    <a:pt x="288797" y="0"/>
                    <a:pt x="320958" y="32161"/>
                    <a:pt x="320958" y="71833"/>
                  </a:cubicBezTo>
                  <a:lnTo>
                    <a:pt x="320958" y="71833"/>
                  </a:lnTo>
                  <a:cubicBezTo>
                    <a:pt x="320958" y="90884"/>
                    <a:pt x="313389" y="109155"/>
                    <a:pt x="299918" y="122626"/>
                  </a:cubicBezTo>
                  <a:cubicBezTo>
                    <a:pt x="286447" y="136097"/>
                    <a:pt x="268176" y="143666"/>
                    <a:pt x="249125" y="143666"/>
                  </a:cubicBezTo>
                  <a:lnTo>
                    <a:pt x="71833" y="143666"/>
                  </a:lnTo>
                  <a:cubicBezTo>
                    <a:pt x="52782" y="143666"/>
                    <a:pt x="34511" y="136097"/>
                    <a:pt x="21039" y="122626"/>
                  </a:cubicBezTo>
                  <a:cubicBezTo>
                    <a:pt x="7568" y="109155"/>
                    <a:pt x="0" y="90884"/>
                    <a:pt x="0" y="71833"/>
                  </a:cubicBezTo>
                  <a:lnTo>
                    <a:pt x="0" y="71833"/>
                  </a:lnTo>
                  <a:cubicBezTo>
                    <a:pt x="0" y="52782"/>
                    <a:pt x="7568" y="34511"/>
                    <a:pt x="21039" y="21039"/>
                  </a:cubicBezTo>
                  <a:cubicBezTo>
                    <a:pt x="34511" y="7568"/>
                    <a:pt x="52782" y="0"/>
                    <a:pt x="71833" y="0"/>
                  </a:cubicBezTo>
                  <a:close/>
                </a:path>
              </a:pathLst>
            </a:custGeom>
            <a:solidFill>
              <a:srgbClr val="92CC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874946" y="3506075"/>
              <a:ext cx="895500" cy="60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11 settembre</a:t>
              </a:r>
              <a:endParaRPr/>
            </a:p>
          </p:txBody>
        </p:sp>
      </p:grpSp>
      <p:grpSp>
        <p:nvGrpSpPr>
          <p:cNvPr id="115" name="Google Shape;115;p2"/>
          <p:cNvGrpSpPr/>
          <p:nvPr/>
        </p:nvGrpSpPr>
        <p:grpSpPr>
          <a:xfrm>
            <a:off x="642505" y="4508074"/>
            <a:ext cx="1058828" cy="609766"/>
            <a:chOff x="851036" y="3787877"/>
            <a:chExt cx="921201" cy="609766"/>
          </a:xfrm>
        </p:grpSpPr>
        <p:sp>
          <p:nvSpPr>
            <p:cNvPr id="116" name="Google Shape;116;p2"/>
            <p:cNvSpPr/>
            <p:nvPr/>
          </p:nvSpPr>
          <p:spPr>
            <a:xfrm>
              <a:off x="876652" y="3889103"/>
              <a:ext cx="895585" cy="400878"/>
            </a:xfrm>
            <a:custGeom>
              <a:avLst/>
              <a:gdLst/>
              <a:ahLst/>
              <a:cxnLst/>
              <a:rect l="l" t="t" r="r" b="b"/>
              <a:pathLst>
                <a:path w="320958" h="143666" extrusionOk="0">
                  <a:moveTo>
                    <a:pt x="71833" y="0"/>
                  </a:moveTo>
                  <a:lnTo>
                    <a:pt x="249125" y="0"/>
                  </a:lnTo>
                  <a:cubicBezTo>
                    <a:pt x="288797" y="0"/>
                    <a:pt x="320958" y="32161"/>
                    <a:pt x="320958" y="71833"/>
                  </a:cubicBezTo>
                  <a:lnTo>
                    <a:pt x="320958" y="71833"/>
                  </a:lnTo>
                  <a:cubicBezTo>
                    <a:pt x="320958" y="90884"/>
                    <a:pt x="313389" y="109155"/>
                    <a:pt x="299918" y="122626"/>
                  </a:cubicBezTo>
                  <a:cubicBezTo>
                    <a:pt x="286447" y="136097"/>
                    <a:pt x="268176" y="143666"/>
                    <a:pt x="249125" y="143666"/>
                  </a:cubicBezTo>
                  <a:lnTo>
                    <a:pt x="71833" y="143666"/>
                  </a:lnTo>
                  <a:cubicBezTo>
                    <a:pt x="52782" y="143666"/>
                    <a:pt x="34511" y="136097"/>
                    <a:pt x="21039" y="122626"/>
                  </a:cubicBezTo>
                  <a:cubicBezTo>
                    <a:pt x="7568" y="109155"/>
                    <a:pt x="0" y="90884"/>
                    <a:pt x="0" y="71833"/>
                  </a:cubicBezTo>
                  <a:lnTo>
                    <a:pt x="0" y="71833"/>
                  </a:lnTo>
                  <a:cubicBezTo>
                    <a:pt x="0" y="52782"/>
                    <a:pt x="7568" y="34511"/>
                    <a:pt x="21039" y="21039"/>
                  </a:cubicBezTo>
                  <a:cubicBezTo>
                    <a:pt x="34511" y="7568"/>
                    <a:pt x="52782" y="0"/>
                    <a:pt x="71833" y="0"/>
                  </a:cubicBezTo>
                  <a:close/>
                </a:path>
              </a:pathLst>
            </a:custGeom>
            <a:solidFill>
              <a:srgbClr val="3DA4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851036" y="3787877"/>
              <a:ext cx="895585" cy="609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17 settembre</a:t>
              </a:r>
              <a:endParaRPr/>
            </a:p>
          </p:txBody>
        </p:sp>
      </p:grpSp>
      <p:grpSp>
        <p:nvGrpSpPr>
          <p:cNvPr id="118" name="Google Shape;118;p2"/>
          <p:cNvGrpSpPr/>
          <p:nvPr/>
        </p:nvGrpSpPr>
        <p:grpSpPr>
          <a:xfrm>
            <a:off x="50" y="9387470"/>
            <a:ext cx="7556410" cy="1711115"/>
            <a:chOff x="0" y="-19050"/>
            <a:chExt cx="3892248" cy="831850"/>
          </a:xfrm>
        </p:grpSpPr>
        <p:sp>
          <p:nvSpPr>
            <p:cNvPr id="119" name="Google Shape;119;p2"/>
            <p:cNvSpPr/>
            <p:nvPr/>
          </p:nvSpPr>
          <p:spPr>
            <a:xfrm>
              <a:off x="0" y="0"/>
              <a:ext cx="3892248" cy="652795"/>
            </a:xfrm>
            <a:custGeom>
              <a:avLst/>
              <a:gdLst/>
              <a:ahLst/>
              <a:cxnLst/>
              <a:rect l="l" t="t" r="r" b="b"/>
              <a:pathLst>
                <a:path w="3892248" h="652795" extrusionOk="0">
                  <a:moveTo>
                    <a:pt x="0" y="0"/>
                  </a:moveTo>
                  <a:lnTo>
                    <a:pt x="3892248" y="0"/>
                  </a:lnTo>
                  <a:lnTo>
                    <a:pt x="3892248" y="652795"/>
                  </a:lnTo>
                  <a:lnTo>
                    <a:pt x="0" y="652795"/>
                  </a:lnTo>
                  <a:lnTo>
                    <a:pt x="0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50" tIns="9250" rIns="9250" bIns="9250" anchor="ctr" anchorCtr="0">
              <a:noAutofit/>
            </a:bodyPr>
            <a:lstStyle/>
            <a:p>
              <a:pPr marL="0" marR="0" lvl="0" indent="0" algn="ctr" rtl="0">
                <a:lnSpc>
                  <a:spcPct val="82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2"/>
          <p:cNvSpPr/>
          <p:nvPr/>
        </p:nvSpPr>
        <p:spPr>
          <a:xfrm>
            <a:off x="711522" y="9703381"/>
            <a:ext cx="6048000" cy="846720"/>
          </a:xfrm>
          <a:custGeom>
            <a:avLst/>
            <a:gdLst/>
            <a:ahLst/>
            <a:cxnLst/>
            <a:rect l="l" t="t" r="r" b="b"/>
            <a:pathLst>
              <a:path w="6048000" h="846720" extrusionOk="0">
                <a:moveTo>
                  <a:pt x="0" y="0"/>
                </a:moveTo>
                <a:lnTo>
                  <a:pt x="6048000" y="0"/>
                </a:lnTo>
                <a:lnTo>
                  <a:pt x="6048000" y="846720"/>
                </a:lnTo>
                <a:lnTo>
                  <a:pt x="0" y="8467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/>
          <p:cNvGrpSpPr/>
          <p:nvPr/>
        </p:nvGrpSpPr>
        <p:grpSpPr>
          <a:xfrm>
            <a:off x="0" y="-30119"/>
            <a:ext cx="3016250" cy="1795990"/>
            <a:chOff x="0" y="0"/>
            <a:chExt cx="6089457" cy="3425320"/>
          </a:xfrm>
        </p:grpSpPr>
        <p:sp>
          <p:nvSpPr>
            <p:cNvPr id="123" name="Google Shape;123;p2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 extrusionOk="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 extrusionOk="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t="-9258" b="-925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5" name="Google Shape;125;p2" descr="Immagine che contiene Carattere, testo, Elementi grafici, logo&#10;&#10;Il contenuto generato dall'IA potrebbe non essere corretto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575" y="8150751"/>
            <a:ext cx="1529600" cy="7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575" y="8818400"/>
            <a:ext cx="1790700" cy="609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2"/>
          <p:cNvGrpSpPr/>
          <p:nvPr/>
        </p:nvGrpSpPr>
        <p:grpSpPr>
          <a:xfrm>
            <a:off x="644601" y="5477950"/>
            <a:ext cx="1054633" cy="609900"/>
            <a:chOff x="816251" y="4185037"/>
            <a:chExt cx="895502" cy="609900"/>
          </a:xfrm>
        </p:grpSpPr>
        <p:sp>
          <p:nvSpPr>
            <p:cNvPr id="128" name="Google Shape;128;p2"/>
            <p:cNvSpPr/>
            <p:nvPr/>
          </p:nvSpPr>
          <p:spPr>
            <a:xfrm>
              <a:off x="816280" y="4289564"/>
              <a:ext cx="895473" cy="400828"/>
            </a:xfrm>
            <a:custGeom>
              <a:avLst/>
              <a:gdLst/>
              <a:ahLst/>
              <a:cxnLst/>
              <a:rect l="l" t="t" r="r" b="b"/>
              <a:pathLst>
                <a:path w="320958" h="143666" extrusionOk="0">
                  <a:moveTo>
                    <a:pt x="71833" y="0"/>
                  </a:moveTo>
                  <a:lnTo>
                    <a:pt x="249125" y="0"/>
                  </a:lnTo>
                  <a:cubicBezTo>
                    <a:pt x="288797" y="0"/>
                    <a:pt x="320958" y="32161"/>
                    <a:pt x="320958" y="71833"/>
                  </a:cubicBezTo>
                  <a:lnTo>
                    <a:pt x="320958" y="71833"/>
                  </a:lnTo>
                  <a:cubicBezTo>
                    <a:pt x="320958" y="90884"/>
                    <a:pt x="313389" y="109155"/>
                    <a:pt x="299918" y="122626"/>
                  </a:cubicBezTo>
                  <a:cubicBezTo>
                    <a:pt x="286447" y="136097"/>
                    <a:pt x="268176" y="143666"/>
                    <a:pt x="249125" y="143666"/>
                  </a:cubicBezTo>
                  <a:lnTo>
                    <a:pt x="71833" y="143666"/>
                  </a:lnTo>
                  <a:cubicBezTo>
                    <a:pt x="52782" y="143666"/>
                    <a:pt x="34511" y="136097"/>
                    <a:pt x="21039" y="122626"/>
                  </a:cubicBezTo>
                  <a:cubicBezTo>
                    <a:pt x="7568" y="109155"/>
                    <a:pt x="0" y="90884"/>
                    <a:pt x="0" y="71833"/>
                  </a:cubicBezTo>
                  <a:lnTo>
                    <a:pt x="0" y="71833"/>
                  </a:lnTo>
                  <a:cubicBezTo>
                    <a:pt x="0" y="52782"/>
                    <a:pt x="7568" y="34511"/>
                    <a:pt x="21039" y="21039"/>
                  </a:cubicBezTo>
                  <a:cubicBezTo>
                    <a:pt x="34511" y="7568"/>
                    <a:pt x="52782" y="0"/>
                    <a:pt x="71833" y="0"/>
                  </a:cubicBezTo>
                  <a:close/>
                </a:path>
              </a:pathLst>
            </a:custGeom>
            <a:solidFill>
              <a:srgbClr val="92CC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816251" y="4185037"/>
              <a:ext cx="895500" cy="60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24 settembre</a:t>
              </a:r>
              <a:endParaRPr/>
            </a:p>
          </p:txBody>
        </p:sp>
      </p:grpSp>
      <p:sp>
        <p:nvSpPr>
          <p:cNvPr id="130" name="Google Shape;130;p2"/>
          <p:cNvSpPr txBox="1"/>
          <p:nvPr/>
        </p:nvSpPr>
        <p:spPr>
          <a:xfrm>
            <a:off x="2666025" y="7952000"/>
            <a:ext cx="46824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9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Finalità del corso, che si svolgerà in 4 moduli secondo una modalità ibrida, è quella di raccontare la storia d’impresa, ottenendo un prodotto che sarà pubblicato sulla piattaforma nazionale delle Camere di commercio Servizio Nuove Imprese - SNI </a:t>
            </a:r>
            <a:r>
              <a:rPr lang="en-US" u="sng">
                <a:solidFill>
                  <a:srgbClr val="293041"/>
                </a:solidFill>
              </a:rPr>
              <a:t>sni.unioncamere.it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1941050" y="9599041"/>
            <a:ext cx="6170100" cy="1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930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99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930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99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930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9928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 txBox="1"/>
          <p:nvPr/>
        </p:nvSpPr>
        <p:spPr>
          <a:xfrm>
            <a:off x="447975" y="6316550"/>
            <a:ext cx="6843000" cy="2511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9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</a:rPr>
              <a:t>Iscriviti</a:t>
            </a:r>
            <a:r>
              <a:rPr lang="en-US" dirty="0">
                <a:solidFill>
                  <a:schemeClr val="dk1"/>
                </a:solidFill>
              </a:rPr>
              <a:t> qui: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9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I </a:t>
            </a:r>
            <a:r>
              <a:rPr lang="en-US" dirty="0" err="1">
                <a:solidFill>
                  <a:schemeClr val="dk1"/>
                </a:solidFill>
              </a:rPr>
              <a:t>moduli</a:t>
            </a:r>
            <a:r>
              <a:rPr lang="en-US" dirty="0">
                <a:solidFill>
                  <a:schemeClr val="dk1"/>
                </a:solidFill>
              </a:rPr>
              <a:t> del 4 e del </a:t>
            </a:r>
            <a:r>
              <a:rPr lang="en-US" dirty="0" smtClean="0">
                <a:solidFill>
                  <a:schemeClr val="dk1"/>
                </a:solidFill>
              </a:rPr>
              <a:t>24 </a:t>
            </a:r>
            <a:r>
              <a:rPr lang="en-US" dirty="0" err="1">
                <a:solidFill>
                  <a:schemeClr val="dk1"/>
                </a:solidFill>
              </a:rPr>
              <a:t>settembre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possono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essere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seguiti</a:t>
            </a:r>
            <a:r>
              <a:rPr lang="en-US" dirty="0">
                <a:solidFill>
                  <a:schemeClr val="dk1"/>
                </a:solidFill>
              </a:rPr>
              <a:t> online </a:t>
            </a:r>
            <a:r>
              <a:rPr lang="en-US" dirty="0" err="1">
                <a:solidFill>
                  <a:schemeClr val="dk1"/>
                </a:solidFill>
              </a:rPr>
              <a:t>anche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nella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sede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della</a:t>
            </a:r>
            <a:r>
              <a:rPr lang="en-US" dirty="0">
                <a:solidFill>
                  <a:schemeClr val="dk1"/>
                </a:solidFill>
              </a:rPr>
              <a:t> Camera </a:t>
            </a:r>
            <a:r>
              <a:rPr lang="en-US" dirty="0" err="1">
                <a:solidFill>
                  <a:schemeClr val="dk1"/>
                </a:solidFill>
              </a:rPr>
              <a:t>di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commercio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che</a:t>
            </a:r>
            <a:r>
              <a:rPr lang="en-US" dirty="0">
                <a:solidFill>
                  <a:schemeClr val="dk1"/>
                </a:solidFill>
              </a:rPr>
              <a:t> non </a:t>
            </a:r>
            <a:r>
              <a:rPr lang="en-US" dirty="0" err="1">
                <a:solidFill>
                  <a:schemeClr val="dk1"/>
                </a:solidFill>
              </a:rPr>
              <a:t>ospita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l’incontro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fisico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Scegli</a:t>
            </a:r>
            <a:r>
              <a:rPr lang="en-US" dirty="0">
                <a:solidFill>
                  <a:schemeClr val="dk1"/>
                </a:solidFill>
              </a:rPr>
              <a:t> la </a:t>
            </a:r>
            <a:r>
              <a:rPr lang="en-US" dirty="0" err="1">
                <a:solidFill>
                  <a:schemeClr val="dk1"/>
                </a:solidFill>
              </a:rPr>
              <a:t>modalità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partecipazione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compilando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seguente</a:t>
            </a:r>
            <a:r>
              <a:rPr lang="en-US" dirty="0">
                <a:solidFill>
                  <a:schemeClr val="dk1"/>
                </a:solidFill>
              </a:rPr>
              <a:t> form: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9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https://docs.google.com/forms/d/e/1FAIpQLSf9732VcOL50jR3FndNx0oSHPQxROw_qO9VUBaPU80WIDp1Nw/viewform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9928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9928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9928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g37036bc0d17_0_20"/>
          <p:cNvGraphicFramePr/>
          <p:nvPr/>
        </p:nvGraphicFramePr>
        <p:xfrm>
          <a:off x="276563" y="2408901"/>
          <a:ext cx="6819125" cy="5741850"/>
        </p:xfrm>
        <a:graphic>
          <a:graphicData uri="http://schemas.openxmlformats.org/drawingml/2006/table">
            <a:tbl>
              <a:tblPr>
                <a:noFill/>
                <a:tableStyleId>{7B4195EC-CAF2-4D55-845D-6CF4E6760B94}</a:tableStyleId>
              </a:tblPr>
              <a:tblGrid>
                <a:gridCol w="6819125"/>
              </a:tblGrid>
              <a:tr h="287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9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7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11 Settembre 2025 ore 15-18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9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Online, h. 15,00-18,00 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con </a:t>
                      </a:r>
                      <a:r>
                        <a:rPr lang="en-US" b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con Elisa  Iandiorio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u="sng">
                          <a:solidFill>
                            <a:srgbClr val="1155CC"/>
                          </a:solidFill>
                          <a:highlight>
                            <a:srgbClr val="FFFFFF"/>
                          </a:highlight>
                          <a:hlinkClick r:id="rId3">
                            <a:extLst>
                              <a:ext uri="{A12FA001-AC4F-418D-AE19-62706E023703}">
        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        </a:ext>
                            </a:extLst>
                          </a:hlinkClick>
                        </a:rPr>
                        <a:t>Partecipa alla riunione ora</a:t>
                      </a:r>
                      <a:endParaRPr sz="1600" b="1" u="sng">
                        <a:solidFill>
                          <a:srgbClr val="1155C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ID riunione: 310 117 775 764 4</a:t>
                      </a:r>
                      <a:endParaRPr sz="16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Passcode: 5Gw9aE7S</a:t>
                      </a:r>
                      <a:endParaRPr sz="16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lnSpc>
                          <a:spcPct val="119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9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9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114300" marR="114300" marT="114300" marB="1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7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9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17 Settembre 2025 ore 15-18</a:t>
                      </a:r>
                      <a:endParaRPr sz="19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9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Online, h. 15,00-18,00 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con Silvia Ciampa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b="1" u="sng">
                          <a:solidFill>
                            <a:srgbClr val="1155CC"/>
                          </a:solidFill>
                          <a:highlight>
                            <a:srgbClr val="FFFFFF"/>
                          </a:highlight>
                          <a:hlinkClick r:id="rId4">
                            <a:extLst>
                              <a:ext uri="{A12FA001-AC4F-418D-AE19-62706E023703}">
        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        </a:ext>
                            </a:extLst>
                          </a:hlinkClick>
                        </a:rPr>
                        <a:t>Partecipa alla riunione ora</a:t>
                      </a:r>
                      <a:endParaRPr sz="1300" b="1" u="sng">
                        <a:solidFill>
                          <a:srgbClr val="1155C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ID riunione: 373 487 260 055 7</a:t>
                      </a:r>
                      <a:endParaRPr sz="13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Passcode: RX7aH7Rq</a:t>
                      </a:r>
                      <a:endParaRPr sz="13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lnSpc>
                          <a:spcPct val="119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114300" marR="114300" marT="114300" marB="1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38" name="Google Shape;138;g37036bc0d17_0_20"/>
          <p:cNvSpPr txBox="1"/>
          <p:nvPr/>
        </p:nvSpPr>
        <p:spPr>
          <a:xfrm>
            <a:off x="867580" y="1530000"/>
            <a:ext cx="58221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7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1">
                <a:solidFill>
                  <a:srgbClr val="0966CB"/>
                </a:solidFill>
              </a:rPr>
              <a:t>Valorizzare il proprio brand e renderlo più attrattivo per i giovani talenti</a:t>
            </a:r>
            <a:endParaRPr sz="1900" b="1">
              <a:solidFill>
                <a:srgbClr val="0966CB"/>
              </a:solidFill>
            </a:endParaRPr>
          </a:p>
          <a:p>
            <a:pPr marL="0" lvl="0" indent="0" algn="ctr" rtl="0">
              <a:lnSpc>
                <a:spcPct val="97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1">
                <a:solidFill>
                  <a:srgbClr val="0966CB"/>
                </a:solidFill>
              </a:rPr>
              <a:t>Link di partecipazione alle due sessioni online</a:t>
            </a:r>
            <a:endParaRPr sz="1900" b="1">
              <a:solidFill>
                <a:srgbClr val="0966CB"/>
              </a:solidFill>
            </a:endParaRPr>
          </a:p>
          <a:p>
            <a:pPr marL="0" lvl="0" indent="0" algn="l" rtl="0">
              <a:lnSpc>
                <a:spcPct val="97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300" b="1">
              <a:solidFill>
                <a:srgbClr val="0966CB"/>
              </a:solidFill>
            </a:endParaRPr>
          </a:p>
        </p:txBody>
      </p:sp>
      <p:grpSp>
        <p:nvGrpSpPr>
          <p:cNvPr id="139" name="Google Shape;139;g37036bc0d17_0_20"/>
          <p:cNvGrpSpPr/>
          <p:nvPr/>
        </p:nvGrpSpPr>
        <p:grpSpPr>
          <a:xfrm>
            <a:off x="50" y="9387470"/>
            <a:ext cx="7556410" cy="1711218"/>
            <a:chOff x="0" y="-19050"/>
            <a:chExt cx="3892248" cy="831900"/>
          </a:xfrm>
        </p:grpSpPr>
        <p:sp>
          <p:nvSpPr>
            <p:cNvPr id="140" name="Google Shape;140;g37036bc0d17_0_20"/>
            <p:cNvSpPr/>
            <p:nvPr/>
          </p:nvSpPr>
          <p:spPr>
            <a:xfrm>
              <a:off x="0" y="0"/>
              <a:ext cx="3892248" cy="652795"/>
            </a:xfrm>
            <a:custGeom>
              <a:avLst/>
              <a:gdLst/>
              <a:ahLst/>
              <a:cxnLst/>
              <a:rect l="l" t="t" r="r" b="b"/>
              <a:pathLst>
                <a:path w="3892248" h="652795" extrusionOk="0">
                  <a:moveTo>
                    <a:pt x="0" y="0"/>
                  </a:moveTo>
                  <a:lnTo>
                    <a:pt x="3892248" y="0"/>
                  </a:lnTo>
                  <a:lnTo>
                    <a:pt x="3892248" y="652795"/>
                  </a:lnTo>
                  <a:lnTo>
                    <a:pt x="0" y="652795"/>
                  </a:lnTo>
                  <a:lnTo>
                    <a:pt x="0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g37036bc0d17_0_20"/>
            <p:cNvSpPr txBox="1"/>
            <p:nvPr/>
          </p:nvSpPr>
          <p:spPr>
            <a:xfrm>
              <a:off x="0" y="-19050"/>
              <a:ext cx="812700" cy="8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50" tIns="9250" rIns="9250" bIns="9250" anchor="ctr" anchorCtr="0">
              <a:noAutofit/>
            </a:bodyPr>
            <a:lstStyle/>
            <a:p>
              <a:pPr marL="0" marR="0" lvl="0" indent="0" algn="ctr" rtl="0">
                <a:lnSpc>
                  <a:spcPct val="82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g37036bc0d17_0_20"/>
          <p:cNvSpPr/>
          <p:nvPr/>
        </p:nvSpPr>
        <p:spPr>
          <a:xfrm>
            <a:off x="711522" y="9703381"/>
            <a:ext cx="6048000" cy="846720"/>
          </a:xfrm>
          <a:custGeom>
            <a:avLst/>
            <a:gdLst/>
            <a:ahLst/>
            <a:cxnLst/>
            <a:rect l="l" t="t" r="r" b="b"/>
            <a:pathLst>
              <a:path w="6048000" h="846720" extrusionOk="0">
                <a:moveTo>
                  <a:pt x="0" y="0"/>
                </a:moveTo>
                <a:lnTo>
                  <a:pt x="6048000" y="0"/>
                </a:lnTo>
                <a:lnTo>
                  <a:pt x="6048000" y="846720"/>
                </a:lnTo>
                <a:lnTo>
                  <a:pt x="0" y="8467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g37036bc0d17_0_20"/>
          <p:cNvGrpSpPr/>
          <p:nvPr/>
        </p:nvGrpSpPr>
        <p:grpSpPr>
          <a:xfrm>
            <a:off x="0" y="-30119"/>
            <a:ext cx="3016108" cy="1795895"/>
            <a:chOff x="0" y="0"/>
            <a:chExt cx="6089457" cy="3425320"/>
          </a:xfrm>
        </p:grpSpPr>
        <p:sp>
          <p:nvSpPr>
            <p:cNvPr id="144" name="Google Shape;144;g37036bc0d17_0_20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 extrusionOk="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g37036bc0d17_0_20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 extrusionOk="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9259" b="-925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g37036bc0d17_0_20" descr="Immagine che contiene Carattere, testo, Elementi grafici, logo&#10;&#10;Il contenuto generato dall'IA potrebbe non essere corretto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6575" y="8150751"/>
            <a:ext cx="1529600" cy="7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7036bc0d17_0_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6575" y="8818400"/>
            <a:ext cx="1790700" cy="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7036bc0d17_0_20"/>
          <p:cNvSpPr txBox="1"/>
          <p:nvPr/>
        </p:nvSpPr>
        <p:spPr>
          <a:xfrm>
            <a:off x="2666025" y="7952000"/>
            <a:ext cx="468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9928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149" name="Google Shape;149;g37036bc0d17_0_20"/>
          <p:cNvSpPr txBox="1"/>
          <p:nvPr/>
        </p:nvSpPr>
        <p:spPr>
          <a:xfrm>
            <a:off x="1941050" y="9599041"/>
            <a:ext cx="6170100" cy="1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930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99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930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99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930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9928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g37036bc0d17_0_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52100" y="2822225"/>
            <a:ext cx="2187550" cy="21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7036bc0d17_0_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7775" y="5757608"/>
            <a:ext cx="2187550" cy="204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Personalizzato</PresentationFormat>
  <Paragraphs>42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Roboto</vt:lpstr>
      <vt:lpstr>Office Theme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 Righi</dc:creator>
  <cp:lastModifiedBy>eta0017</cp:lastModifiedBy>
  <cp:revision>2</cp:revision>
  <dcterms:created xsi:type="dcterms:W3CDTF">2006-08-16T00:00:00Z</dcterms:created>
  <dcterms:modified xsi:type="dcterms:W3CDTF">2025-07-18T08:55:03Z</dcterms:modified>
</cp:coreProperties>
</file>