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556500" cy="10693400"/>
  <p:notesSz cx="6858000" cy="9144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Roboto Bold" charset="0"/>
      <p:regular r:id="rId8"/>
      <p:bold r:id="rId9"/>
    </p:embeddedFont>
    <p:embeddedFont>
      <p:font typeface="Roboto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6" autoAdjust="0"/>
  </p:normalViewPr>
  <p:slideViewPr>
    <p:cSldViewPr>
      <p:cViewPr>
        <p:scale>
          <a:sx n="90" d="100"/>
          <a:sy n="90" d="100"/>
        </p:scale>
        <p:origin x="-1714" y="3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conference-web-it.zoom.us/webinar/register/WN_AN6L8onMS0mxYwLS11CCP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9541456"/>
            <a:ext cx="7556500" cy="1342799"/>
            <a:chOff x="0" y="0"/>
            <a:chExt cx="3892249" cy="6527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9252" tIns="9252" rIns="9252" bIns="9252" rtlCol="0" anchor="ctr"/>
            <a:lstStyle/>
            <a:p>
              <a:pPr algn="ctr">
                <a:lnSpc>
                  <a:spcPts val="1478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-30120"/>
            <a:ext cx="7556500" cy="4499427"/>
            <a:chOff x="0" y="0"/>
            <a:chExt cx="6089457" cy="342532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2" cstate="print"/>
              <a:stretch>
                <a:fillRect t="-9259" b="-925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244942" y="6946900"/>
            <a:ext cx="5192176" cy="22463"/>
          </a:xfrm>
          <a:prstGeom prst="line">
            <a:avLst/>
          </a:prstGeom>
          <a:ln w="19050" cap="flat">
            <a:solidFill>
              <a:srgbClr val="3DA4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" name="TextBox 12"/>
          <p:cNvSpPr txBox="1"/>
          <p:nvPr/>
        </p:nvSpPr>
        <p:spPr>
          <a:xfrm>
            <a:off x="1048030" y="4203700"/>
            <a:ext cx="6048000" cy="24109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84"/>
              </a:lnSpc>
            </a:pPr>
            <a:r>
              <a:rPr lang="en-US" sz="2400" b="1" i="1" spc="-128" dirty="0" err="1">
                <a:solidFill>
                  <a:srgbClr val="0966CB"/>
                </a:solidFill>
                <a:latin typeface="Glacial "/>
              </a:rPr>
              <a:t>Seminario</a:t>
            </a:r>
            <a:r>
              <a:rPr lang="en-US" sz="2400" b="1" i="1" spc="-128" dirty="0">
                <a:solidFill>
                  <a:srgbClr val="0966CB"/>
                </a:solidFill>
                <a:latin typeface="Glacial "/>
              </a:rPr>
              <a:t> </a:t>
            </a:r>
            <a:r>
              <a:rPr lang="en-US" sz="2400" b="1" i="1" spc="-128" dirty="0" err="1" smtClean="0">
                <a:solidFill>
                  <a:srgbClr val="0966CB"/>
                </a:solidFill>
                <a:latin typeface="Glacial "/>
              </a:rPr>
              <a:t>tematico</a:t>
            </a:r>
            <a:endParaRPr lang="en-US" sz="2400" b="1" i="1" spc="-128" dirty="0">
              <a:solidFill>
                <a:srgbClr val="0966CB"/>
              </a:solidFill>
              <a:latin typeface="Glacial "/>
            </a:endParaRPr>
          </a:p>
          <a:p>
            <a:pPr algn="ctr">
              <a:lnSpc>
                <a:spcPts val="4684"/>
              </a:lnSpc>
            </a:pPr>
            <a:r>
              <a:rPr lang="it-IT" sz="4800" b="1" spc="-128" dirty="0">
                <a:solidFill>
                  <a:srgbClr val="0966CB"/>
                </a:solidFill>
                <a:latin typeface="Glacial "/>
              </a:rPr>
              <a:t>Il </a:t>
            </a:r>
            <a:r>
              <a:rPr lang="it-IT" sz="4800" b="1" spc="-128" dirty="0" smtClean="0">
                <a:solidFill>
                  <a:srgbClr val="0966CB"/>
                </a:solidFill>
                <a:latin typeface="Glacial "/>
              </a:rPr>
              <a:t>Programma </a:t>
            </a:r>
            <a:r>
              <a:rPr lang="it-IT" sz="4800" b="1" spc="-128" dirty="0">
                <a:solidFill>
                  <a:srgbClr val="0966CB"/>
                </a:solidFill>
                <a:latin typeface="Glacial "/>
              </a:rPr>
              <a:t>Erasmus Giovani Imprenditori </a:t>
            </a:r>
            <a:endParaRPr lang="en-US" sz="4800" b="1" spc="-128" dirty="0">
              <a:solidFill>
                <a:srgbClr val="0966CB"/>
              </a:solidFill>
              <a:latin typeface="Glacial 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02050" y="9513665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4" name="AutoShape 14"/>
          <p:cNvSpPr/>
          <p:nvPr/>
        </p:nvSpPr>
        <p:spPr>
          <a:xfrm>
            <a:off x="1255552" y="8013700"/>
            <a:ext cx="5192176" cy="22463"/>
          </a:xfrm>
          <a:prstGeom prst="line">
            <a:avLst/>
          </a:prstGeom>
          <a:ln w="19050" cap="flat">
            <a:solidFill>
              <a:srgbClr val="3DA4D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pSp>
        <p:nvGrpSpPr>
          <p:cNvPr id="15" name="Group 15"/>
          <p:cNvGrpSpPr/>
          <p:nvPr/>
        </p:nvGrpSpPr>
        <p:grpSpPr>
          <a:xfrm>
            <a:off x="-1558" y="10321663"/>
            <a:ext cx="7556498" cy="562592"/>
            <a:chOff x="0" y="0"/>
            <a:chExt cx="1321075" cy="2016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21074" cy="201620"/>
            </a:xfrm>
            <a:custGeom>
              <a:avLst/>
              <a:gdLst/>
              <a:ahLst/>
              <a:cxnLst/>
              <a:rect l="l" t="t" r="r" b="b"/>
              <a:pathLst>
                <a:path w="1321074" h="201620">
                  <a:moveTo>
                    <a:pt x="0" y="0"/>
                  </a:moveTo>
                  <a:lnTo>
                    <a:pt x="1321074" y="0"/>
                  </a:lnTo>
                  <a:lnTo>
                    <a:pt x="1321074" y="201620"/>
                  </a:lnTo>
                  <a:lnTo>
                    <a:pt x="0" y="201620"/>
                  </a:lnTo>
                  <a:lnTo>
                    <a:pt x="0" y="0"/>
                  </a:lnTo>
                </a:path>
              </a:pathLst>
            </a:custGeom>
            <a:solidFill>
              <a:srgbClr val="22315B"/>
            </a:solidFill>
          </p:spPr>
          <p:txBody>
            <a:bodyPr/>
            <a:lstStyle/>
            <a:p>
              <a:endParaRPr lang="it-IT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3165192" y="2244626"/>
            <a:ext cx="4455179" cy="89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</a:pPr>
            <a:r>
              <a:rPr lang="en-US" sz="4085" b="1" dirty="0">
                <a:solidFill>
                  <a:srgbClr val="0966CB"/>
                </a:solidFill>
                <a:latin typeface="Glacial "/>
              </a:rPr>
              <a:t>SNI</a:t>
            </a:r>
          </a:p>
          <a:p>
            <a:pPr algn="ctr">
              <a:lnSpc>
                <a:spcPts val="2663"/>
              </a:lnSpc>
            </a:pPr>
            <a:r>
              <a:rPr lang="en-US" sz="2585" b="1" dirty="0" err="1">
                <a:solidFill>
                  <a:srgbClr val="0966CB"/>
                </a:solidFill>
                <a:latin typeface="Glacial "/>
              </a:rPr>
              <a:t>Orientamento</a:t>
            </a:r>
            <a:r>
              <a:rPr lang="en-US" sz="2585" b="1" dirty="0">
                <a:solidFill>
                  <a:srgbClr val="0966CB"/>
                </a:solidFill>
                <a:latin typeface="Glacial "/>
              </a:rPr>
              <a:t> e </a:t>
            </a:r>
            <a:r>
              <a:rPr lang="en-US" sz="2585" b="1" dirty="0" err="1">
                <a:solidFill>
                  <a:srgbClr val="0966CB"/>
                </a:solidFill>
                <a:latin typeface="Glacial "/>
              </a:rPr>
              <a:t>Formazione</a:t>
            </a:r>
            <a:endParaRPr lang="en-US" sz="2585" b="1" dirty="0">
              <a:solidFill>
                <a:srgbClr val="0966CB"/>
              </a:solidFill>
              <a:latin typeface="Glacial 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44942" y="7130313"/>
            <a:ext cx="5192176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3"/>
              </a:lnSpc>
            </a:pPr>
            <a:r>
              <a:rPr lang="en-US" sz="2192" spc="219" dirty="0">
                <a:solidFill>
                  <a:srgbClr val="0966CB"/>
                </a:solidFill>
                <a:latin typeface="Roboto Bold"/>
              </a:rPr>
              <a:t>27.06.2025  | ORE 10.30 - 13.00</a:t>
            </a:r>
          </a:p>
          <a:p>
            <a:pPr algn="ctr">
              <a:lnSpc>
                <a:spcPts val="2893"/>
              </a:lnSpc>
            </a:pPr>
            <a:r>
              <a:rPr lang="en-US" sz="2192" spc="219" dirty="0">
                <a:solidFill>
                  <a:srgbClr val="0966CB"/>
                </a:solidFill>
                <a:latin typeface="Roboto Bold"/>
              </a:rPr>
              <a:t>CCIAA </a:t>
            </a:r>
            <a:r>
              <a:rPr lang="en-US" sz="2192" spc="219" dirty="0" smtClean="0">
                <a:solidFill>
                  <a:srgbClr val="0966CB"/>
                </a:solidFill>
                <a:latin typeface="Roboto Bold"/>
              </a:rPr>
              <a:t>BRINDISI -TARANTO</a:t>
            </a:r>
            <a:endParaRPr lang="en-US" sz="2192" spc="219" dirty="0">
              <a:solidFill>
                <a:srgbClr val="0966CB"/>
              </a:solidFill>
              <a:latin typeface="Roboto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549649" y="3286142"/>
            <a:ext cx="3686266" cy="253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1"/>
              </a:lnSpc>
            </a:pPr>
            <a:r>
              <a:rPr lang="en-US" sz="1592" i="1" spc="159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Roboto Bold"/>
              </a:rPr>
              <a:t>sni.unioncamere.it</a:t>
            </a:r>
            <a:endParaRPr lang="en-US" sz="1592" i="1" spc="159" dirty="0">
              <a:solidFill>
                <a:schemeClr val="tx2">
                  <a:lumMod val="60000"/>
                  <a:lumOff val="40000"/>
                </a:schemeClr>
              </a:solidFill>
              <a:latin typeface="Roboto Bold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045BBDD8-6F66-EB02-1387-A271696CA084}"/>
              </a:ext>
            </a:extLst>
          </p:cNvPr>
          <p:cNvSpPr txBox="1"/>
          <p:nvPr/>
        </p:nvSpPr>
        <p:spPr>
          <a:xfrm>
            <a:off x="273050" y="8171710"/>
            <a:ext cx="6934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smtClean="0"/>
              <a:t>Sala </a:t>
            </a:r>
            <a:r>
              <a:rPr lang="it-IT" sz="1600" i="1" dirty="0" err="1" smtClean="0"/>
              <a:t>Malcarne</a:t>
            </a:r>
            <a:r>
              <a:rPr lang="it-IT" sz="1600" i="1" dirty="0" smtClean="0"/>
              <a:t> – Indirizzo: </a:t>
            </a:r>
            <a:r>
              <a:rPr lang="it-IT" sz="1600" dirty="0" smtClean="0"/>
              <a:t>Via Bastioni Carlo V, 4/6 - 72100 </a:t>
            </a:r>
            <a:r>
              <a:rPr lang="it-IT" sz="1600" dirty="0" smtClean="0"/>
              <a:t>Brindisi</a:t>
            </a:r>
          </a:p>
          <a:p>
            <a:pPr algn="ctr"/>
            <a:r>
              <a:rPr lang="it-IT" sz="1600" i="1" dirty="0" smtClean="0"/>
              <a:t>Sala </a:t>
            </a:r>
            <a:r>
              <a:rPr lang="it-IT" sz="1600" i="1" dirty="0" err="1" smtClean="0"/>
              <a:t>Monfredi</a:t>
            </a:r>
            <a:r>
              <a:rPr lang="it-IT" sz="1600" i="1" dirty="0" smtClean="0"/>
              <a:t>  - Indirizzo: Viale Virgilio 152 – 74121 </a:t>
            </a:r>
            <a:r>
              <a:rPr lang="it-IT" sz="1600" i="1" dirty="0" smtClean="0"/>
              <a:t>Taranto</a:t>
            </a:r>
          </a:p>
          <a:p>
            <a:pPr algn="ctr"/>
            <a:r>
              <a:rPr lang="it-IT" sz="1600" i="1" dirty="0" smtClean="0"/>
              <a:t>Per iscriversi:</a:t>
            </a:r>
            <a:endParaRPr lang="it-IT" sz="1600" i="1" dirty="0" smtClean="0"/>
          </a:p>
          <a:p>
            <a:pPr algn="ctr"/>
            <a:r>
              <a:rPr lang="it-IT" sz="1400" dirty="0" smtClean="0">
                <a:hlinkClick r:id="rId4"/>
              </a:rPr>
              <a:t>https</a:t>
            </a:r>
            <a:r>
              <a:rPr lang="it-IT" sz="1400" dirty="0" smtClean="0">
                <a:hlinkClick r:id="rId4"/>
              </a:rPr>
              <a:t>://</a:t>
            </a:r>
            <a:r>
              <a:rPr lang="it-IT" sz="1400" dirty="0" smtClean="0">
                <a:hlinkClick r:id="rId4"/>
              </a:rPr>
              <a:t>conference-web-it.zoom.us/webinar/register/WN_AN6L8onMS0mxYwLS11CCPA</a:t>
            </a:r>
            <a:endParaRPr lang="it-IT" sz="1400" dirty="0" smtClean="0"/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0E3789C0-66C3-338F-105F-CED393BA06CD}"/>
              </a:ext>
            </a:extLst>
          </p:cNvPr>
          <p:cNvSpPr txBox="1"/>
          <p:nvPr/>
        </p:nvSpPr>
        <p:spPr>
          <a:xfrm>
            <a:off x="520575" y="10449123"/>
            <a:ext cx="6381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</a:rPr>
              <a:t>Progetto finanziato con il Fondo di Perequazione 2023-24 delle Camere di commercio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31FBDE45-2B3F-4396-09E4-8576F18457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8050" y="3594100"/>
            <a:ext cx="3313298" cy="6733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16260776"/>
              </p:ext>
            </p:extLst>
          </p:nvPr>
        </p:nvGraphicFramePr>
        <p:xfrm>
          <a:off x="1797050" y="2524676"/>
          <a:ext cx="5482882" cy="7090684"/>
        </p:xfrm>
        <a:graphic>
          <a:graphicData uri="http://schemas.openxmlformats.org/drawingml/2006/table">
            <a:tbl>
              <a:tblPr/>
              <a:tblGrid>
                <a:gridCol w="5482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0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Saluti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di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Glacial "/>
                        </a:rPr>
                        <a:t>benvenuto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: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a cura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della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CCIAA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di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  <a:latin typeface="Glacial "/>
                        </a:rPr>
                        <a:t>Brindisi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latin typeface="Glacial "/>
                        </a:rPr>
                        <a:t> - Taranto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0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b="1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Presentazione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: 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Glacial "/>
                        </a:rPr>
                        <a:t>Salvatore Giametta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– I.F.O.A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1184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Panel speaker 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Massimo Avvantaggio – </a:t>
                      </a:r>
                      <a:r>
                        <a:rPr lang="it-IT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UNISCO Network per lo sviluppo locale – centro di contatto locale  – Erasmus per Giovani Imprenditori – Istruzioni per L’uso</a:t>
                      </a: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008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Testimonianze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dall’Europa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–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il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videoracconto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 di un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esperienza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 di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scambio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tra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imprenditori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– 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latin typeface="Glacial "/>
                        </a:rPr>
                        <a:t>a cura di IFOA </a:t>
                      </a:r>
                      <a:r>
                        <a:rPr lang="it-IT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Panel speaker </a:t>
                      </a:r>
                      <a:r>
                        <a:rPr lang="en-US" sz="1400" i="1" kern="1200" dirty="0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a cura di UNISCO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–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Presenta la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tua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Glacial 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Candidatura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rgbClr val="000000"/>
                        </a:solidFill>
                        <a:latin typeface="Glacial 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Panel speaker </a:t>
                      </a:r>
                      <a:r>
                        <a:rPr lang="it-IT" sz="18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Entrecomp</a:t>
                      </a:r>
                      <a:r>
                        <a:rPr lang="it-IT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400" i="1" kern="1200" dirty="0">
                          <a:solidFill>
                            <a:srgbClr val="000000"/>
                          </a:solidFill>
                          <a:latin typeface="Glacial "/>
                          <a:ea typeface="+mn-ea"/>
                          <a:cs typeface="+mn-cs"/>
                        </a:rPr>
                        <a:t>a cura di IFOA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Glacial 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7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Glacial "/>
                        </a:rPr>
                        <a:t>Conclusion</a:t>
                      </a:r>
                      <a:r>
                        <a:rPr lang="en-US" sz="1400" dirty="0" err="1">
                          <a:solidFill>
                            <a:srgbClr val="000000"/>
                          </a:solidFill>
                          <a:latin typeface="Glacial "/>
                        </a:rPr>
                        <a:t>i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Glacial "/>
                        </a:rPr>
                        <a:t> a cura di I.F.O.A e CCIAA di BRINDISI-TARANTO</a:t>
                      </a:r>
                      <a:endParaRPr lang="en-US" sz="1400" dirty="0">
                        <a:latin typeface="Glacial "/>
                      </a:endParaRPr>
                    </a:p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0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0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0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0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0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06">
                <a:tc>
                  <a:txBody>
                    <a:bodyPr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400" dirty="0">
                        <a:latin typeface="Glacial "/>
                      </a:endParaRPr>
                    </a:p>
                  </a:txBody>
                  <a:tcPr marL="114300" marR="114300" marT="114300" marB="114300"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43" name="Gruppo 42">
            <a:extLst>
              <a:ext uri="{FF2B5EF4-FFF2-40B4-BE49-F238E27FC236}">
                <a16:creationId xmlns="" xmlns:a16="http://schemas.microsoft.com/office/drawing/2014/main" id="{D5CFF560-6987-0228-F031-5828CE1A244F}"/>
              </a:ext>
            </a:extLst>
          </p:cNvPr>
          <p:cNvGrpSpPr/>
          <p:nvPr/>
        </p:nvGrpSpPr>
        <p:grpSpPr>
          <a:xfrm>
            <a:off x="879065" y="2408815"/>
            <a:ext cx="895585" cy="609766"/>
            <a:chOff x="876652" y="2480111"/>
            <a:chExt cx="895585" cy="609766"/>
          </a:xfrm>
        </p:grpSpPr>
        <p:sp>
          <p:nvSpPr>
            <p:cNvPr id="10" name="Freeform 10"/>
            <p:cNvSpPr/>
            <p:nvPr/>
          </p:nvSpPr>
          <p:spPr>
            <a:xfrm>
              <a:off x="876652" y="2608509"/>
              <a:ext cx="895585" cy="400878"/>
            </a:xfrm>
            <a:custGeom>
              <a:avLst/>
              <a:gdLst/>
              <a:ahLst/>
              <a:cxnLst/>
              <a:rect l="l" t="t" r="r" b="b"/>
              <a:pathLst>
                <a:path w="320958" h="143666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rgbClr val="3DA4D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76652" y="2480111"/>
              <a:ext cx="895585" cy="6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oboto"/>
                </a:rPr>
                <a:t>10:30</a:t>
              </a:r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041370" y="7583896"/>
            <a:ext cx="6170060" cy="913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algn="ctr">
              <a:lnSpc>
                <a:spcPts val="1819"/>
              </a:lnSpc>
            </a:pPr>
            <a:endParaRPr lang="en-US" sz="1400" dirty="0">
              <a:solidFill>
                <a:srgbClr val="293041"/>
              </a:solidFill>
              <a:latin typeface="Glacial "/>
            </a:endParaRPr>
          </a:p>
          <a:p>
            <a:pPr marL="0" lvl="0" indent="0" algn="ctr">
              <a:lnSpc>
                <a:spcPts val="1819"/>
              </a:lnSpc>
              <a:spcBef>
                <a:spcPct val="0"/>
              </a:spcBef>
            </a:pPr>
            <a:r>
              <a:rPr lang="en-US" sz="1400" dirty="0">
                <a:solidFill>
                  <a:srgbClr val="293041"/>
                </a:solidFill>
                <a:latin typeface="Glacial "/>
              </a:rPr>
              <a:t>sni.unioncamere.it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67580" y="1530000"/>
            <a:ext cx="582214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6"/>
              </a:lnSpc>
            </a:pPr>
            <a:r>
              <a:rPr lang="en-US" sz="2000" b="1" spc="179" dirty="0">
                <a:solidFill>
                  <a:srgbClr val="0966CB"/>
                </a:solidFill>
                <a:latin typeface="Glacial "/>
              </a:rPr>
              <a:t> NUOVE OPPORTUNITA’ DI FINANZIAMENTO ALLE IMPRESE 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="" xmlns:a16="http://schemas.microsoft.com/office/drawing/2014/main" id="{F855167A-7FE1-20F1-5645-C32990300AEA}"/>
              </a:ext>
            </a:extLst>
          </p:cNvPr>
          <p:cNvGrpSpPr/>
          <p:nvPr/>
        </p:nvGrpSpPr>
        <p:grpSpPr>
          <a:xfrm>
            <a:off x="871322" y="3095742"/>
            <a:ext cx="899085" cy="609766"/>
            <a:chOff x="873152" y="3143412"/>
            <a:chExt cx="899085" cy="609766"/>
          </a:xfrm>
        </p:grpSpPr>
        <p:sp>
          <p:nvSpPr>
            <p:cNvPr id="13" name="Freeform 13"/>
            <p:cNvSpPr/>
            <p:nvPr/>
          </p:nvSpPr>
          <p:spPr>
            <a:xfrm>
              <a:off x="876652" y="3250101"/>
              <a:ext cx="895585" cy="400878"/>
            </a:xfrm>
            <a:custGeom>
              <a:avLst/>
              <a:gdLst/>
              <a:ahLst/>
              <a:cxnLst/>
              <a:rect l="l" t="t" r="r" b="b"/>
              <a:pathLst>
                <a:path w="320958" h="143666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TextBox 11">
              <a:extLst>
                <a:ext uri="{FF2B5EF4-FFF2-40B4-BE49-F238E27FC236}">
                  <a16:creationId xmlns="" xmlns:a16="http://schemas.microsoft.com/office/drawing/2014/main" id="{B4B594EB-3C7B-B69A-7203-16281D31CDD3}"/>
                </a:ext>
              </a:extLst>
            </p:cNvPr>
            <p:cNvSpPr txBox="1"/>
            <p:nvPr/>
          </p:nvSpPr>
          <p:spPr>
            <a:xfrm>
              <a:off x="873152" y="3143412"/>
              <a:ext cx="895585" cy="6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oboto"/>
                </a:rPr>
                <a:t>10:45</a:t>
              </a:r>
            </a:p>
          </p:txBody>
        </p:sp>
      </p:grpSp>
      <p:grpSp>
        <p:nvGrpSpPr>
          <p:cNvPr id="45" name="Gruppo 44">
            <a:extLst>
              <a:ext uri="{FF2B5EF4-FFF2-40B4-BE49-F238E27FC236}">
                <a16:creationId xmlns="" xmlns:a16="http://schemas.microsoft.com/office/drawing/2014/main" id="{50F4AE01-DD87-9814-898A-18D3271D8D91}"/>
              </a:ext>
            </a:extLst>
          </p:cNvPr>
          <p:cNvGrpSpPr/>
          <p:nvPr/>
        </p:nvGrpSpPr>
        <p:grpSpPr>
          <a:xfrm>
            <a:off x="849378" y="3717867"/>
            <a:ext cx="921201" cy="609766"/>
            <a:chOff x="851036" y="3787877"/>
            <a:chExt cx="921201" cy="609766"/>
          </a:xfrm>
        </p:grpSpPr>
        <p:sp>
          <p:nvSpPr>
            <p:cNvPr id="16" name="Freeform 16"/>
            <p:cNvSpPr/>
            <p:nvPr/>
          </p:nvSpPr>
          <p:spPr>
            <a:xfrm>
              <a:off x="876652" y="3889103"/>
              <a:ext cx="895585" cy="400878"/>
            </a:xfrm>
            <a:custGeom>
              <a:avLst/>
              <a:gdLst/>
              <a:ahLst/>
              <a:cxnLst/>
              <a:rect l="l" t="t" r="r" b="b"/>
              <a:pathLst>
                <a:path w="320958" h="143666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rgbClr val="3DA4D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TextBox 11">
              <a:extLst>
                <a:ext uri="{FF2B5EF4-FFF2-40B4-BE49-F238E27FC236}">
                  <a16:creationId xmlns="" xmlns:a16="http://schemas.microsoft.com/office/drawing/2014/main" id="{43DEA441-FE3B-D157-5DCE-BE0FB60AA383}"/>
                </a:ext>
              </a:extLst>
            </p:cNvPr>
            <p:cNvSpPr txBox="1"/>
            <p:nvPr/>
          </p:nvSpPr>
          <p:spPr>
            <a:xfrm>
              <a:off x="851036" y="3787877"/>
              <a:ext cx="895585" cy="6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oboto"/>
                </a:rPr>
                <a:t>11:00</a:t>
              </a:r>
            </a:p>
          </p:txBody>
        </p:sp>
      </p:grpSp>
      <p:grpSp>
        <p:nvGrpSpPr>
          <p:cNvPr id="46" name="Gruppo 45">
            <a:extLst>
              <a:ext uri="{FF2B5EF4-FFF2-40B4-BE49-F238E27FC236}">
                <a16:creationId xmlns="" xmlns:a16="http://schemas.microsoft.com/office/drawing/2014/main" id="{F152E94C-01BE-592D-82CC-165FD18727FC}"/>
              </a:ext>
            </a:extLst>
          </p:cNvPr>
          <p:cNvGrpSpPr/>
          <p:nvPr/>
        </p:nvGrpSpPr>
        <p:grpSpPr>
          <a:xfrm>
            <a:off x="865802" y="4477262"/>
            <a:ext cx="912204" cy="609766"/>
            <a:chOff x="876652" y="4425906"/>
            <a:chExt cx="912204" cy="609766"/>
          </a:xfrm>
        </p:grpSpPr>
        <p:sp>
          <p:nvSpPr>
            <p:cNvPr id="19" name="Freeform 19"/>
            <p:cNvSpPr/>
            <p:nvPr/>
          </p:nvSpPr>
          <p:spPr>
            <a:xfrm>
              <a:off x="876652" y="4544658"/>
              <a:ext cx="895585" cy="400878"/>
            </a:xfrm>
            <a:custGeom>
              <a:avLst/>
              <a:gdLst/>
              <a:ahLst/>
              <a:cxnLst/>
              <a:rect l="l" t="t" r="r" b="b"/>
              <a:pathLst>
                <a:path w="320958" h="143666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TextBox 11">
              <a:extLst>
                <a:ext uri="{FF2B5EF4-FFF2-40B4-BE49-F238E27FC236}">
                  <a16:creationId xmlns="" xmlns:a16="http://schemas.microsoft.com/office/drawing/2014/main" id="{6593A0C1-1E10-41FD-E778-20D3A81D196C}"/>
                </a:ext>
              </a:extLst>
            </p:cNvPr>
            <p:cNvSpPr txBox="1"/>
            <p:nvPr/>
          </p:nvSpPr>
          <p:spPr>
            <a:xfrm>
              <a:off x="893271" y="4425906"/>
              <a:ext cx="895585" cy="6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oboto"/>
                </a:rPr>
                <a:t>12:00</a:t>
              </a: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="" xmlns:a16="http://schemas.microsoft.com/office/drawing/2014/main" id="{2E72D2FC-C0F7-0956-4C30-890569B0C1BD}"/>
              </a:ext>
            </a:extLst>
          </p:cNvPr>
          <p:cNvGrpSpPr/>
          <p:nvPr/>
        </p:nvGrpSpPr>
        <p:grpSpPr>
          <a:xfrm>
            <a:off x="873073" y="5154792"/>
            <a:ext cx="896030" cy="609766"/>
            <a:chOff x="876652" y="5070668"/>
            <a:chExt cx="896030" cy="609766"/>
          </a:xfrm>
        </p:grpSpPr>
        <p:sp>
          <p:nvSpPr>
            <p:cNvPr id="22" name="Freeform 22"/>
            <p:cNvSpPr/>
            <p:nvPr/>
          </p:nvSpPr>
          <p:spPr>
            <a:xfrm>
              <a:off x="876652" y="5145561"/>
              <a:ext cx="895585" cy="400878"/>
            </a:xfrm>
            <a:custGeom>
              <a:avLst/>
              <a:gdLst/>
              <a:ahLst/>
              <a:cxnLst/>
              <a:rect l="l" t="t" r="r" b="b"/>
              <a:pathLst>
                <a:path w="320958" h="143666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rgbClr val="3DA4D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TextBox 11">
              <a:extLst>
                <a:ext uri="{FF2B5EF4-FFF2-40B4-BE49-F238E27FC236}">
                  <a16:creationId xmlns="" xmlns:a16="http://schemas.microsoft.com/office/drawing/2014/main" id="{EDEB343B-5E60-C4CC-7500-4BEED3FF4971}"/>
                </a:ext>
              </a:extLst>
            </p:cNvPr>
            <p:cNvSpPr txBox="1"/>
            <p:nvPr/>
          </p:nvSpPr>
          <p:spPr>
            <a:xfrm>
              <a:off x="877097" y="5070668"/>
              <a:ext cx="895585" cy="6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oboto"/>
                </a:rPr>
                <a:t>12:30</a:t>
              </a:r>
            </a:p>
          </p:txBody>
        </p:sp>
      </p:grpSp>
      <p:grpSp>
        <p:nvGrpSpPr>
          <p:cNvPr id="48" name="Gruppo 47">
            <a:extLst>
              <a:ext uri="{FF2B5EF4-FFF2-40B4-BE49-F238E27FC236}">
                <a16:creationId xmlns="" xmlns:a16="http://schemas.microsoft.com/office/drawing/2014/main" id="{0C7A1C20-123D-807F-7C4D-67EFC94EA2B9}"/>
              </a:ext>
            </a:extLst>
          </p:cNvPr>
          <p:cNvGrpSpPr/>
          <p:nvPr/>
        </p:nvGrpSpPr>
        <p:grpSpPr>
          <a:xfrm>
            <a:off x="834815" y="5727878"/>
            <a:ext cx="909293" cy="609766"/>
            <a:chOff x="862944" y="5642020"/>
            <a:chExt cx="909293" cy="609766"/>
          </a:xfrm>
        </p:grpSpPr>
        <p:sp>
          <p:nvSpPr>
            <p:cNvPr id="25" name="Freeform 25"/>
            <p:cNvSpPr/>
            <p:nvPr/>
          </p:nvSpPr>
          <p:spPr>
            <a:xfrm>
              <a:off x="876652" y="5746464"/>
              <a:ext cx="895585" cy="400878"/>
            </a:xfrm>
            <a:custGeom>
              <a:avLst/>
              <a:gdLst/>
              <a:ahLst/>
              <a:cxnLst/>
              <a:rect l="l" t="t" r="r" b="b"/>
              <a:pathLst>
                <a:path w="320958" h="143666">
                  <a:moveTo>
                    <a:pt x="71833" y="0"/>
                  </a:moveTo>
                  <a:lnTo>
                    <a:pt x="249125" y="0"/>
                  </a:lnTo>
                  <a:cubicBezTo>
                    <a:pt x="288797" y="0"/>
                    <a:pt x="320958" y="32161"/>
                    <a:pt x="320958" y="71833"/>
                  </a:cubicBezTo>
                  <a:lnTo>
                    <a:pt x="320958" y="71833"/>
                  </a:lnTo>
                  <a:cubicBezTo>
                    <a:pt x="320958" y="90884"/>
                    <a:pt x="313389" y="109155"/>
                    <a:pt x="299918" y="122626"/>
                  </a:cubicBezTo>
                  <a:cubicBezTo>
                    <a:pt x="286447" y="136097"/>
                    <a:pt x="268176" y="143666"/>
                    <a:pt x="249125" y="143666"/>
                  </a:cubicBezTo>
                  <a:lnTo>
                    <a:pt x="71833" y="143666"/>
                  </a:lnTo>
                  <a:cubicBezTo>
                    <a:pt x="52782" y="143666"/>
                    <a:pt x="34511" y="136097"/>
                    <a:pt x="21039" y="122626"/>
                  </a:cubicBezTo>
                  <a:cubicBezTo>
                    <a:pt x="7568" y="109155"/>
                    <a:pt x="0" y="90884"/>
                    <a:pt x="0" y="71833"/>
                  </a:cubicBezTo>
                  <a:lnTo>
                    <a:pt x="0" y="71833"/>
                  </a:lnTo>
                  <a:cubicBezTo>
                    <a:pt x="0" y="52782"/>
                    <a:pt x="7568" y="34511"/>
                    <a:pt x="21039" y="21039"/>
                  </a:cubicBezTo>
                  <a:cubicBezTo>
                    <a:pt x="34511" y="7568"/>
                    <a:pt x="52782" y="0"/>
                    <a:pt x="71833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TextBox 11">
              <a:extLst>
                <a:ext uri="{FF2B5EF4-FFF2-40B4-BE49-F238E27FC236}">
                  <a16:creationId xmlns="" xmlns:a16="http://schemas.microsoft.com/office/drawing/2014/main" id="{77C50902-F25D-1340-AD33-F7CFFFD13BE7}"/>
                </a:ext>
              </a:extLst>
            </p:cNvPr>
            <p:cNvSpPr txBox="1"/>
            <p:nvPr/>
          </p:nvSpPr>
          <p:spPr>
            <a:xfrm>
              <a:off x="862944" y="5642020"/>
              <a:ext cx="895585" cy="6097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40"/>
                </a:lnSpc>
              </a:pPr>
              <a:r>
                <a:rPr lang="en-US" sz="1100" dirty="0">
                  <a:solidFill>
                    <a:srgbClr val="000000"/>
                  </a:solidFill>
                  <a:latin typeface="Roboto"/>
                </a:rPr>
                <a:t>12:45</a:t>
              </a:r>
            </a:p>
          </p:txBody>
        </p:sp>
      </p:grpSp>
      <p:grpSp>
        <p:nvGrpSpPr>
          <p:cNvPr id="51" name="Group 5">
            <a:extLst>
              <a:ext uri="{FF2B5EF4-FFF2-40B4-BE49-F238E27FC236}">
                <a16:creationId xmlns="" xmlns:a16="http://schemas.microsoft.com/office/drawing/2014/main" id="{50E7A92E-AFC5-0C8E-C766-0B89108626C2}"/>
              </a:ext>
            </a:extLst>
          </p:cNvPr>
          <p:cNvGrpSpPr/>
          <p:nvPr/>
        </p:nvGrpSpPr>
        <p:grpSpPr>
          <a:xfrm>
            <a:off x="0" y="9541456"/>
            <a:ext cx="7556500" cy="1342799"/>
            <a:chOff x="0" y="0"/>
            <a:chExt cx="3892249" cy="652795"/>
          </a:xfrm>
        </p:grpSpPr>
        <p:sp>
          <p:nvSpPr>
            <p:cNvPr id="52" name="Freeform 6">
              <a:extLst>
                <a:ext uri="{FF2B5EF4-FFF2-40B4-BE49-F238E27FC236}">
                  <a16:creationId xmlns="" xmlns:a16="http://schemas.microsoft.com/office/drawing/2014/main" id="{61CE72C7-AEC6-59C4-E236-FDE8835641FE}"/>
                </a:ext>
              </a:extLst>
            </p:cNvPr>
            <p:cNvSpPr/>
            <p:nvPr/>
          </p:nvSpPr>
          <p:spPr>
            <a:xfrm>
              <a:off x="0" y="0"/>
              <a:ext cx="3892248" cy="652795"/>
            </a:xfrm>
            <a:custGeom>
              <a:avLst/>
              <a:gdLst/>
              <a:ahLst/>
              <a:cxnLst/>
              <a:rect l="l" t="t" r="r" b="b"/>
              <a:pathLst>
                <a:path w="3892248" h="652795">
                  <a:moveTo>
                    <a:pt x="0" y="0"/>
                  </a:moveTo>
                  <a:lnTo>
                    <a:pt x="3892248" y="0"/>
                  </a:lnTo>
                  <a:lnTo>
                    <a:pt x="3892248" y="652795"/>
                  </a:lnTo>
                  <a:lnTo>
                    <a:pt x="0" y="652795"/>
                  </a:lnTo>
                  <a:lnTo>
                    <a:pt x="0" y="0"/>
                  </a:lnTo>
                </a:path>
              </a:pathLst>
            </a:custGeom>
            <a:solidFill>
              <a:srgbClr val="F5F5F5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TextBox 7">
              <a:extLst>
                <a:ext uri="{FF2B5EF4-FFF2-40B4-BE49-F238E27FC236}">
                  <a16:creationId xmlns="" xmlns:a16="http://schemas.microsoft.com/office/drawing/2014/main" id="{0522CEB6-63E6-51EA-6D94-52543ABF4CE1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9252" tIns="9252" rIns="9252" bIns="9252" rtlCol="0" anchor="ctr"/>
            <a:lstStyle/>
            <a:p>
              <a:pPr algn="ctr">
                <a:lnSpc>
                  <a:spcPts val="1478"/>
                </a:lnSpc>
              </a:pPr>
              <a:endParaRPr/>
            </a:p>
          </p:txBody>
        </p:sp>
      </p:grpSp>
      <p:sp>
        <p:nvSpPr>
          <p:cNvPr id="54" name="Freeform 13">
            <a:extLst>
              <a:ext uri="{FF2B5EF4-FFF2-40B4-BE49-F238E27FC236}">
                <a16:creationId xmlns="" xmlns:a16="http://schemas.microsoft.com/office/drawing/2014/main" id="{E28CFA0A-147A-9DBB-0C5D-674EB469EA7A}"/>
              </a:ext>
            </a:extLst>
          </p:cNvPr>
          <p:cNvSpPr/>
          <p:nvPr/>
        </p:nvSpPr>
        <p:spPr>
          <a:xfrm>
            <a:off x="711522" y="9703381"/>
            <a:ext cx="6048000" cy="846720"/>
          </a:xfrm>
          <a:custGeom>
            <a:avLst/>
            <a:gdLst/>
            <a:ahLst/>
            <a:cxnLst/>
            <a:rect l="l" t="t" r="r" b="b"/>
            <a:pathLst>
              <a:path w="6048000" h="846720">
                <a:moveTo>
                  <a:pt x="0" y="0"/>
                </a:moveTo>
                <a:lnTo>
                  <a:pt x="6048000" y="0"/>
                </a:lnTo>
                <a:lnTo>
                  <a:pt x="6048000" y="846720"/>
                </a:lnTo>
                <a:lnTo>
                  <a:pt x="0" y="84672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56" name="Group 8">
            <a:extLst>
              <a:ext uri="{FF2B5EF4-FFF2-40B4-BE49-F238E27FC236}">
                <a16:creationId xmlns="" xmlns:a16="http://schemas.microsoft.com/office/drawing/2014/main" id="{CAB79B30-09B4-8D8B-302D-BAA80AB89C9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-30119"/>
            <a:ext cx="3016250" cy="1795990"/>
            <a:chOff x="0" y="0"/>
            <a:chExt cx="6089457" cy="3425320"/>
          </a:xfrm>
        </p:grpSpPr>
        <p:sp>
          <p:nvSpPr>
            <p:cNvPr id="57" name="Freeform 9">
              <a:extLst>
                <a:ext uri="{FF2B5EF4-FFF2-40B4-BE49-F238E27FC236}">
                  <a16:creationId xmlns="" xmlns:a16="http://schemas.microsoft.com/office/drawing/2014/main" id="{6805D65F-619F-4C08-ED86-DCE93B9C0D68}"/>
                </a:ext>
              </a:extLst>
            </p:cNvPr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10">
              <a:extLst>
                <a:ext uri="{FF2B5EF4-FFF2-40B4-BE49-F238E27FC236}">
                  <a16:creationId xmlns="" xmlns:a16="http://schemas.microsoft.com/office/drawing/2014/main" id="{C3D638D6-DA57-C0E3-343A-9C4E3B23D3AA}"/>
                </a:ext>
              </a:extLst>
            </p:cNvPr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3" cstate="print"/>
              <a:stretch>
                <a:fillRect t="-9259" b="-925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3" name="Immagine 22" descr="Immagine che contiene Carattere, testo, Elementi grafici, logo&#10;&#10;Il contenuto generato dall'IA potrebbe non essere corretto.">
            <a:extLst>
              <a:ext uri="{FF2B5EF4-FFF2-40B4-BE49-F238E27FC236}">
                <a16:creationId xmlns="" xmlns:a16="http://schemas.microsoft.com/office/drawing/2014/main" id="{B4F359B6-5B97-B3C2-7BBA-F03F2E3B4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8" y="7860144"/>
            <a:ext cx="1529604" cy="76304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81538171-C2A0-C819-DBD4-D493658CBF17}"/>
              </a:ext>
            </a:extLst>
          </p:cNvPr>
          <p:cNvSpPr txBox="1"/>
          <p:nvPr/>
        </p:nvSpPr>
        <p:spPr>
          <a:xfrm>
            <a:off x="43160" y="7553293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i="1" dirty="0"/>
              <a:t>Powered by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FC661C83-D2F3-7F35-6EF6-B27B0BE306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6568" y="8737400"/>
            <a:ext cx="1368082" cy="53585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169</Words>
  <Application>Microsoft Office PowerPoint</Application>
  <PresentationFormat>Personalizzato</PresentationFormat>
  <Paragraphs>36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Arial</vt:lpstr>
      <vt:lpstr>Calibri</vt:lpstr>
      <vt:lpstr>Glacial </vt:lpstr>
      <vt:lpstr>Roboto Bold</vt:lpstr>
      <vt:lpstr>Roboto</vt:lpstr>
      <vt:lpstr>Office Theme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 Webinar Event Program</dc:title>
  <dc:creator>Paola Righi</dc:creator>
  <cp:lastModifiedBy>eta0017</cp:lastModifiedBy>
  <cp:revision>23</cp:revision>
  <dcterms:created xsi:type="dcterms:W3CDTF">2006-08-16T00:00:00Z</dcterms:created>
  <dcterms:modified xsi:type="dcterms:W3CDTF">2025-06-09T11:00:11Z</dcterms:modified>
  <dc:identifier>DAFs_ZWI6sc</dc:identifier>
</cp:coreProperties>
</file>