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476" r:id="rId2"/>
    <p:sldId id="510" r:id="rId3"/>
    <p:sldId id="256" r:id="rId4"/>
    <p:sldId id="465" r:id="rId5"/>
    <p:sldId id="487" r:id="rId6"/>
    <p:sldId id="488" r:id="rId7"/>
    <p:sldId id="509" r:id="rId8"/>
    <p:sldId id="491" r:id="rId9"/>
    <p:sldId id="462" r:id="rId10"/>
    <p:sldId id="399" r:id="rId11"/>
    <p:sldId id="449" r:id="rId12"/>
    <p:sldId id="450" r:id="rId13"/>
    <p:sldId id="458" r:id="rId14"/>
    <p:sldId id="437" r:id="rId15"/>
    <p:sldId id="461" r:id="rId16"/>
    <p:sldId id="409" r:id="rId17"/>
    <p:sldId id="451" r:id="rId18"/>
    <p:sldId id="463" r:id="rId19"/>
    <p:sldId id="415" r:id="rId20"/>
    <p:sldId id="469" r:id="rId21"/>
    <p:sldId id="480" r:id="rId22"/>
    <p:sldId id="401" r:id="rId23"/>
    <p:sldId id="291" r:id="rId24"/>
    <p:sldId id="419" r:id="rId25"/>
    <p:sldId id="420" r:id="rId26"/>
    <p:sldId id="264" r:id="rId27"/>
    <p:sldId id="410" r:id="rId28"/>
    <p:sldId id="418" r:id="rId29"/>
    <p:sldId id="278" r:id="rId30"/>
    <p:sldId id="279" r:id="rId31"/>
    <p:sldId id="273" r:id="rId32"/>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73F"/>
    <a:srgbClr val="FFFFFF"/>
    <a:srgbClr val="D9F2D0"/>
    <a:srgbClr val="6F3E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85507" autoAdjust="0"/>
  </p:normalViewPr>
  <p:slideViewPr>
    <p:cSldViewPr snapToGrid="0">
      <p:cViewPr varScale="1">
        <p:scale>
          <a:sx n="94" d="100"/>
          <a:sy n="94" d="100"/>
        </p:scale>
        <p:origin x="123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lgta112\Downloads\Dati%20IF%202025_regionali%20e%20pro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916666666666665E-2"/>
          <c:y val="3.7478705281090291E-2"/>
          <c:w val="0.91827128859401341"/>
          <c:h val="0.78597405733141956"/>
        </c:manualLayout>
      </c:layout>
      <c:lineChart>
        <c:grouping val="standard"/>
        <c:varyColors val="0"/>
        <c:ser>
          <c:idx val="0"/>
          <c:order val="0"/>
          <c:tx>
            <c:v>Non femminili</c:v>
          </c:tx>
          <c:spPr>
            <a:ln w="28575" cap="rnd">
              <a:solidFill>
                <a:schemeClr val="tx1"/>
              </a:solidFill>
              <a:round/>
            </a:ln>
            <a:effectLst/>
          </c:spPr>
          <c:marker>
            <c:symbol val="circle"/>
            <c:size val="6"/>
            <c:spPr>
              <a:solidFill>
                <a:schemeClr val="tx1"/>
              </a:solidFill>
              <a:ln w="9525">
                <a:solidFill>
                  <a:schemeClr val="tx1"/>
                </a:solidFill>
              </a:ln>
              <a:effectLst/>
            </c:spPr>
          </c:marker>
          <c:dPt>
            <c:idx val="3"/>
            <c:bubble3D val="0"/>
            <c:spPr>
              <a:ln w="28575" cap="rnd">
                <a:solidFill>
                  <a:schemeClr val="tx1"/>
                </a:solidFill>
                <a:round/>
              </a:ln>
              <a:effectLst/>
            </c:spPr>
            <c:extLst>
              <c:ext xmlns:c16="http://schemas.microsoft.com/office/drawing/2014/chart" uri="{C3380CC4-5D6E-409C-BE32-E72D297353CC}">
                <c16:uniqueId val="{00000001-D42C-4A5C-B736-0FD3AA79ED98}"/>
              </c:ext>
            </c:extLst>
          </c:dPt>
          <c:dPt>
            <c:idx val="5"/>
            <c:bubble3D val="0"/>
            <c:spPr>
              <a:ln w="28575" cap="rnd">
                <a:solidFill>
                  <a:schemeClr val="tx1"/>
                </a:solidFill>
                <a:round/>
              </a:ln>
              <a:effectLst/>
            </c:spPr>
            <c:extLst>
              <c:ext xmlns:c16="http://schemas.microsoft.com/office/drawing/2014/chart" uri="{C3380CC4-5D6E-409C-BE32-E72D297353CC}">
                <c16:uniqueId val="{00000003-D42C-4A5C-B736-0FD3AA79ED98}"/>
              </c:ext>
            </c:extLst>
          </c:dPt>
          <c:dPt>
            <c:idx val="6"/>
            <c:bubble3D val="0"/>
            <c:spPr>
              <a:ln w="28575" cap="rnd">
                <a:solidFill>
                  <a:schemeClr val="tx1"/>
                </a:solidFill>
                <a:round/>
              </a:ln>
              <a:effectLst/>
            </c:spPr>
            <c:extLst>
              <c:ext xmlns:c16="http://schemas.microsoft.com/office/drawing/2014/chart" uri="{C3380CC4-5D6E-409C-BE32-E72D297353CC}">
                <c16:uniqueId val="{00000005-D42C-4A5C-B736-0FD3AA79ED98}"/>
              </c:ext>
            </c:extLst>
          </c:dPt>
          <c:dPt>
            <c:idx val="8"/>
            <c:bubble3D val="0"/>
            <c:spPr>
              <a:ln w="28575" cap="rnd">
                <a:solidFill>
                  <a:schemeClr val="tx1"/>
                </a:solidFill>
                <a:round/>
              </a:ln>
              <a:effectLst/>
            </c:spPr>
            <c:extLst>
              <c:ext xmlns:c16="http://schemas.microsoft.com/office/drawing/2014/chart" uri="{C3380CC4-5D6E-409C-BE32-E72D297353CC}">
                <c16:uniqueId val="{00000007-D42C-4A5C-B736-0FD3AA79ED98}"/>
              </c:ext>
            </c:extLst>
          </c:dPt>
          <c:dLbls>
            <c:dLbl>
              <c:idx val="3"/>
              <c:layout>
                <c:manualLayout>
                  <c:x val="-1.7601760176017601E-2"/>
                  <c:y val="-4.5307443365695796E-2"/>
                </c:manualLayout>
              </c:layout>
              <c:numFmt formatCode="#,##0.0" sourceLinked="0"/>
              <c:spPr>
                <a:noFill/>
                <a:ln w="25400">
                  <a:noFill/>
                </a:ln>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2C-4A5C-B736-0FD3AA79ED98}"/>
                </c:ext>
              </c:extLst>
            </c:dLbl>
            <c:dLbl>
              <c:idx val="5"/>
              <c:layout>
                <c:manualLayout>
                  <c:x val="-1.7874515654702938E-2"/>
                  <c:y val="-3.6006465790312379E-2"/>
                </c:manualLayout>
              </c:layout>
              <c:numFmt formatCode="#,##0.0" sourceLinked="0"/>
              <c:spPr>
                <a:noFill/>
                <a:ln w="25400">
                  <a:noFill/>
                </a:ln>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2C-4A5C-B736-0FD3AA79ED98}"/>
                </c:ext>
              </c:extLst>
            </c:dLbl>
            <c:dLbl>
              <c:idx val="6"/>
              <c:numFmt formatCode="#,##0.0" sourceLinked="0"/>
              <c:spPr>
                <a:noFill/>
                <a:ln w="25400">
                  <a:noFill/>
                </a:ln>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2C-4A5C-B736-0FD3AA79ED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Graf!$B$42:$B$48</c:f>
              <c:numCache>
                <c:formatCode>General</c:formatCode>
                <c:ptCount val="7"/>
                <c:pt idx="1">
                  <c:v>2020</c:v>
                </c:pt>
                <c:pt idx="2">
                  <c:v>2021</c:v>
                </c:pt>
                <c:pt idx="3">
                  <c:v>2022</c:v>
                </c:pt>
                <c:pt idx="4">
                  <c:v>2023</c:v>
                </c:pt>
                <c:pt idx="5">
                  <c:v>2024</c:v>
                </c:pt>
                <c:pt idx="6">
                  <c:v>2025</c:v>
                </c:pt>
              </c:numCache>
            </c:numRef>
          </c:cat>
          <c:val>
            <c:numRef>
              <c:f>Graf!$X$42:$X$48</c:f>
              <c:numCache>
                <c:formatCode>0.0</c:formatCode>
                <c:ptCount val="7"/>
                <c:pt idx="0">
                  <c:v>100</c:v>
                </c:pt>
                <c:pt idx="1">
                  <c:v>98.19123756815894</c:v>
                </c:pt>
                <c:pt idx="2">
                  <c:v>93.738510627548067</c:v>
                </c:pt>
                <c:pt idx="3">
                  <c:v>88.941831226219676</c:v>
                </c:pt>
                <c:pt idx="4">
                  <c:v>84.735117740562686</c:v>
                </c:pt>
                <c:pt idx="5">
                  <c:v>80.871579421926683</c:v>
                </c:pt>
                <c:pt idx="6">
                  <c:v>77.591788669389786</c:v>
                </c:pt>
              </c:numCache>
            </c:numRef>
          </c:val>
          <c:smooth val="0"/>
          <c:extLst>
            <c:ext xmlns:c16="http://schemas.microsoft.com/office/drawing/2014/chart" uri="{C3380CC4-5D6E-409C-BE32-E72D297353CC}">
              <c16:uniqueId val="{00000008-D42C-4A5C-B736-0FD3AA79ED98}"/>
            </c:ext>
          </c:extLst>
        </c:ser>
        <c:ser>
          <c:idx val="1"/>
          <c:order val="1"/>
          <c:tx>
            <c:v>Femminili</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9-D42C-4A5C-B736-0FD3AA79ED98}"/>
                </c:ext>
              </c:extLst>
            </c:dLbl>
            <c:dLbl>
              <c:idx val="1"/>
              <c:delete val="1"/>
              <c:extLst>
                <c:ext xmlns:c15="http://schemas.microsoft.com/office/drawing/2012/chart" uri="{CE6537A1-D6FC-4f65-9D91-7224C49458BB}"/>
                <c:ext xmlns:c16="http://schemas.microsoft.com/office/drawing/2014/chart" uri="{C3380CC4-5D6E-409C-BE32-E72D297353CC}">
                  <c16:uniqueId val="{0000000A-D42C-4A5C-B736-0FD3AA79ED98}"/>
                </c:ext>
              </c:extLst>
            </c:dLbl>
            <c:dLbl>
              <c:idx val="2"/>
              <c:delete val="1"/>
              <c:extLst>
                <c:ext xmlns:c15="http://schemas.microsoft.com/office/drawing/2012/chart" uri="{CE6537A1-D6FC-4f65-9D91-7224C49458BB}"/>
                <c:ext xmlns:c16="http://schemas.microsoft.com/office/drawing/2014/chart" uri="{C3380CC4-5D6E-409C-BE32-E72D297353CC}">
                  <c16:uniqueId val="{0000000B-D42C-4A5C-B736-0FD3AA79ED98}"/>
                </c:ext>
              </c:extLst>
            </c:dLbl>
            <c:dLbl>
              <c:idx val="4"/>
              <c:delete val="1"/>
              <c:extLst>
                <c:ext xmlns:c15="http://schemas.microsoft.com/office/drawing/2012/chart" uri="{CE6537A1-D6FC-4f65-9D91-7224C49458BB}"/>
                <c:ext xmlns:c16="http://schemas.microsoft.com/office/drawing/2014/chart" uri="{C3380CC4-5D6E-409C-BE32-E72D297353CC}">
                  <c16:uniqueId val="{0000000C-D42C-4A5C-B736-0FD3AA79ED98}"/>
                </c:ext>
              </c:extLst>
            </c:dLbl>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it-I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Graf!$X$30:$X$36</c:f>
              <c:numCache>
                <c:formatCode>0.0</c:formatCode>
                <c:ptCount val="7"/>
                <c:pt idx="0">
                  <c:v>100</c:v>
                </c:pt>
                <c:pt idx="1">
                  <c:v>97.790055248618785</c:v>
                </c:pt>
                <c:pt idx="2">
                  <c:v>92.65475357444987</c:v>
                </c:pt>
                <c:pt idx="3">
                  <c:v>87.078716226801319</c:v>
                </c:pt>
                <c:pt idx="4">
                  <c:v>82.294332055687264</c:v>
                </c:pt>
                <c:pt idx="5">
                  <c:v>78.029013357841862</c:v>
                </c:pt>
                <c:pt idx="6">
                  <c:v>74.36317872771518</c:v>
                </c:pt>
              </c:numCache>
            </c:numRef>
          </c:val>
          <c:smooth val="0"/>
          <c:extLst>
            <c:ext xmlns:c16="http://schemas.microsoft.com/office/drawing/2014/chart" uri="{C3380CC4-5D6E-409C-BE32-E72D297353CC}">
              <c16:uniqueId val="{0000000D-D42C-4A5C-B736-0FD3AA79ED98}"/>
            </c:ext>
          </c:extLst>
        </c:ser>
        <c:dLbls>
          <c:showLegendKey val="0"/>
          <c:showVal val="0"/>
          <c:showCatName val="0"/>
          <c:showSerName val="0"/>
          <c:showPercent val="0"/>
          <c:showBubbleSize val="0"/>
        </c:dLbls>
        <c:marker val="1"/>
        <c:smooth val="0"/>
        <c:axId val="1186097999"/>
        <c:axId val="1"/>
      </c:lineChart>
      <c:catAx>
        <c:axId val="118609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it-IT"/>
          </a:p>
        </c:txPr>
        <c:crossAx val="1"/>
        <c:crosses val="autoZero"/>
        <c:auto val="1"/>
        <c:lblAlgn val="ctr"/>
        <c:lblOffset val="100"/>
        <c:noMultiLvlLbl val="0"/>
      </c:catAx>
      <c:valAx>
        <c:axId val="1"/>
        <c:scaling>
          <c:orientation val="minMax"/>
          <c:max val="100"/>
          <c:min val="60"/>
        </c:scaling>
        <c:delete val="1"/>
        <c:axPos val="l"/>
        <c:numFmt formatCode="0.0" sourceLinked="1"/>
        <c:majorTickMark val="out"/>
        <c:minorTickMark val="none"/>
        <c:tickLblPos val="nextTo"/>
        <c:crossAx val="1186097999"/>
        <c:crosses val="autoZero"/>
        <c:crossBetween val="between"/>
        <c:majorUnit val="10"/>
      </c:valAx>
      <c:spPr>
        <a:noFill/>
        <a:ln w="25400">
          <a:noFill/>
        </a:ln>
      </c:spPr>
    </c:plotArea>
    <c:legend>
      <c:legendPos val="r"/>
      <c:layout>
        <c:manualLayout>
          <c:xMode val="edge"/>
          <c:yMode val="edge"/>
          <c:x val="0.30834284776902887"/>
          <c:y val="0.9131462528001717"/>
          <c:w val="0.38126181102362211"/>
          <c:h val="6.3034245932205635E-2"/>
        </c:manualLayout>
      </c:layout>
      <c:overlay val="0"/>
      <c:spPr>
        <a:noFill/>
        <a:ln w="25400">
          <a:noFill/>
        </a:ln>
      </c:spPr>
      <c:txPr>
        <a:bodyPr rot="0" spcFirstLastPara="1" vertOverflow="ellipsis" vert="horz" wrap="square" anchor="ctr" anchorCtr="1"/>
        <a:lstStyle/>
        <a:p>
          <a:pPr rtl="0">
            <a:defRPr sz="1100" b="0" i="0" u="none" strike="noStrike" kern="1200" baseline="0">
              <a:solidFill>
                <a:sysClr val="windowText" lastClr="000000"/>
              </a:solidFill>
              <a:latin typeface="+mn-lt"/>
              <a:ea typeface="+mn-ea"/>
              <a:cs typeface="+mn-cs"/>
            </a:defRPr>
          </a:pPr>
          <a:endParaRPr lang="it-IT"/>
        </a:p>
      </c:txPr>
    </c:legend>
    <c:plotVisOnly val="1"/>
    <c:dispBlanksAs val="gap"/>
    <c:showDLblsOverMax val="0"/>
  </c:chart>
  <c:spPr>
    <a:noFill/>
    <a:ln w="12700">
      <a:noFill/>
    </a:ln>
  </c:spPr>
  <c:txPr>
    <a:bodyPr/>
    <a:lstStyle/>
    <a:p>
      <a:pPr>
        <a:defRPr sz="1100">
          <a:solidFill>
            <a:sysClr val="windowText" lastClr="000000"/>
          </a:solidFill>
          <a:latin typeface="+mn-lt"/>
        </a:defRPr>
      </a:pPr>
      <a:endParaRPr lang="it-I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87714827866629"/>
          <c:y val="8.79491972196218E-2"/>
          <c:w val="0.82782737869341272"/>
          <c:h val="0.70870005521126422"/>
        </c:manualLayout>
      </c:layout>
      <c:barChart>
        <c:barDir val="bar"/>
        <c:grouping val="percentStacked"/>
        <c:varyColors val="0"/>
        <c:ser>
          <c:idx val="0"/>
          <c:order val="0"/>
          <c:tx>
            <c:strRef>
              <c:f>'VAG 2024'!$M$124</c:f>
              <c:strCache>
                <c:ptCount val="1"/>
                <c:pt idx="0">
                  <c:v>CORE</c:v>
                </c:pt>
              </c:strCache>
            </c:strRef>
          </c:tx>
          <c:spPr>
            <a:solidFill>
              <a:srgbClr val="E0373F"/>
            </a:solidFill>
            <a:ln>
              <a:solidFill>
                <a:srgbClr val="E0373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'VAG 2024'!$L$125:$L$127</c:f>
              <c:strCache>
                <c:ptCount val="3"/>
                <c:pt idx="0">
                  <c:v>Italia</c:v>
                </c:pt>
                <c:pt idx="1">
                  <c:v>Abruzzo</c:v>
                </c:pt>
                <c:pt idx="2">
                  <c:v>L'Aquila</c:v>
                </c:pt>
              </c:strCache>
            </c:strRef>
          </c:cat>
          <c:val>
            <c:numRef>
              <c:f>'VAG 2024'!$M$125:$M$127</c:f>
              <c:numCache>
                <c:formatCode>0.0</c:formatCode>
                <c:ptCount val="3"/>
                <c:pt idx="0">
                  <c:v>56.101961424141692</c:v>
                </c:pt>
                <c:pt idx="1">
                  <c:v>51.098066476057859</c:v>
                </c:pt>
                <c:pt idx="2">
                  <c:v>55.568921847066989</c:v>
                </c:pt>
              </c:numCache>
            </c:numRef>
          </c:val>
          <c:extLst>
            <c:ext xmlns:c16="http://schemas.microsoft.com/office/drawing/2014/chart" uri="{C3380CC4-5D6E-409C-BE32-E72D297353CC}">
              <c16:uniqueId val="{00000000-65BC-47EC-82DF-2BDDF0CB427D}"/>
            </c:ext>
          </c:extLst>
        </c:ser>
        <c:ser>
          <c:idx val="1"/>
          <c:order val="1"/>
          <c:tx>
            <c:strRef>
              <c:f>'VAG 2024'!$N$124</c:f>
              <c:strCache>
                <c:ptCount val="1"/>
                <c:pt idx="0">
                  <c:v>EMBEDDED CRATIVES</c:v>
                </c:pt>
              </c:strCache>
            </c:strRef>
          </c:tx>
          <c:spPr>
            <a:solidFill>
              <a:srgbClr val="6F3E91"/>
            </a:solidFill>
            <a:ln>
              <a:solidFill>
                <a:srgbClr val="6F3E9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'VAG 2024'!$L$125:$L$127</c:f>
              <c:strCache>
                <c:ptCount val="3"/>
                <c:pt idx="0">
                  <c:v>Italia</c:v>
                </c:pt>
                <c:pt idx="1">
                  <c:v>Abruzzo</c:v>
                </c:pt>
                <c:pt idx="2">
                  <c:v>L'Aquila</c:v>
                </c:pt>
              </c:strCache>
            </c:strRef>
          </c:cat>
          <c:val>
            <c:numRef>
              <c:f>'VAG 2024'!$N$125:$N$127</c:f>
              <c:numCache>
                <c:formatCode>0.0</c:formatCode>
                <c:ptCount val="3"/>
                <c:pt idx="0">
                  <c:v>43.898038575858308</c:v>
                </c:pt>
                <c:pt idx="1">
                  <c:v>48.901933523942141</c:v>
                </c:pt>
                <c:pt idx="2">
                  <c:v>44.431078152933026</c:v>
                </c:pt>
              </c:numCache>
            </c:numRef>
          </c:val>
          <c:extLst>
            <c:ext xmlns:c16="http://schemas.microsoft.com/office/drawing/2014/chart" uri="{C3380CC4-5D6E-409C-BE32-E72D297353CC}">
              <c16:uniqueId val="{00000001-65BC-47EC-82DF-2BDDF0CB427D}"/>
            </c:ext>
          </c:extLst>
        </c:ser>
        <c:dLbls>
          <c:showLegendKey val="0"/>
          <c:showVal val="0"/>
          <c:showCatName val="0"/>
          <c:showSerName val="0"/>
          <c:showPercent val="0"/>
          <c:showBubbleSize val="0"/>
        </c:dLbls>
        <c:gapWidth val="150"/>
        <c:overlap val="100"/>
        <c:axId val="533760352"/>
        <c:axId val="533747392"/>
      </c:barChart>
      <c:catAx>
        <c:axId val="533760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crossAx val="533747392"/>
        <c:crosses val="autoZero"/>
        <c:auto val="1"/>
        <c:lblAlgn val="ctr"/>
        <c:lblOffset val="100"/>
        <c:noMultiLvlLbl val="0"/>
      </c:catAx>
      <c:valAx>
        <c:axId val="533747392"/>
        <c:scaling>
          <c:orientation val="minMax"/>
        </c:scaling>
        <c:delete val="1"/>
        <c:axPos val="b"/>
        <c:numFmt formatCode="0%" sourceLinked="1"/>
        <c:majorTickMark val="none"/>
        <c:minorTickMark val="none"/>
        <c:tickLblPos val="nextTo"/>
        <c:crossAx val="53376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35128205128206"/>
          <c:y val="6.2443959116862728E-2"/>
          <c:w val="0.826376282051282"/>
          <c:h val="0.74525635994182027"/>
        </c:manualLayout>
      </c:layout>
      <c:barChart>
        <c:barDir val="bar"/>
        <c:grouping val="percentStacked"/>
        <c:varyColors val="0"/>
        <c:ser>
          <c:idx val="0"/>
          <c:order val="0"/>
          <c:tx>
            <c:strRef>
              <c:f>'OCC 2024'!$V$127</c:f>
              <c:strCache>
                <c:ptCount val="1"/>
                <c:pt idx="0">
                  <c:v>CORE</c:v>
                </c:pt>
              </c:strCache>
            </c:strRef>
          </c:tx>
          <c:spPr>
            <a:solidFill>
              <a:srgbClr val="E0373F"/>
            </a:solidFill>
            <a:ln>
              <a:solidFill>
                <a:srgbClr val="E0373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 2024'!$U$128:$U$130</c:f>
              <c:strCache>
                <c:ptCount val="3"/>
                <c:pt idx="0">
                  <c:v>Italia</c:v>
                </c:pt>
                <c:pt idx="1">
                  <c:v>Abruzzo</c:v>
                </c:pt>
                <c:pt idx="2">
                  <c:v>L'Aquila</c:v>
                </c:pt>
              </c:strCache>
            </c:strRef>
          </c:cat>
          <c:val>
            <c:numRef>
              <c:f>'OCC 2024'!$V$128:$V$130</c:f>
              <c:numCache>
                <c:formatCode>0.0</c:formatCode>
                <c:ptCount val="3"/>
                <c:pt idx="0">
                  <c:v>59.24304023571775</c:v>
                </c:pt>
                <c:pt idx="1">
                  <c:v>52.161434112856938</c:v>
                </c:pt>
                <c:pt idx="2">
                  <c:v>56.47466686946003</c:v>
                </c:pt>
              </c:numCache>
            </c:numRef>
          </c:val>
          <c:extLst>
            <c:ext xmlns:c16="http://schemas.microsoft.com/office/drawing/2014/chart" uri="{C3380CC4-5D6E-409C-BE32-E72D297353CC}">
              <c16:uniqueId val="{00000000-828D-4706-BD7F-E1DE6BEF10C8}"/>
            </c:ext>
          </c:extLst>
        </c:ser>
        <c:ser>
          <c:idx val="1"/>
          <c:order val="1"/>
          <c:tx>
            <c:strRef>
              <c:f>'OCC 2024'!$W$127</c:f>
              <c:strCache>
                <c:ptCount val="1"/>
                <c:pt idx="0">
                  <c:v>EMBEDDED CRATIVES</c:v>
                </c:pt>
              </c:strCache>
            </c:strRef>
          </c:tx>
          <c:spPr>
            <a:solidFill>
              <a:srgbClr val="6F3E91"/>
            </a:solidFill>
            <a:ln>
              <a:solidFill>
                <a:srgbClr val="6F3E9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 2024'!$U$128:$U$130</c:f>
              <c:strCache>
                <c:ptCount val="3"/>
                <c:pt idx="0">
                  <c:v>Italia</c:v>
                </c:pt>
                <c:pt idx="1">
                  <c:v>Abruzzo</c:v>
                </c:pt>
                <c:pt idx="2">
                  <c:v>L'Aquila</c:v>
                </c:pt>
              </c:strCache>
            </c:strRef>
          </c:cat>
          <c:val>
            <c:numRef>
              <c:f>'OCC 2024'!$W$128:$W$130</c:f>
              <c:numCache>
                <c:formatCode>0.0</c:formatCode>
                <c:ptCount val="3"/>
                <c:pt idx="0">
                  <c:v>40.756959764282257</c:v>
                </c:pt>
                <c:pt idx="1">
                  <c:v>47.838565887143062</c:v>
                </c:pt>
                <c:pt idx="2">
                  <c:v>43.525333130539956</c:v>
                </c:pt>
              </c:numCache>
            </c:numRef>
          </c:val>
          <c:extLst>
            <c:ext xmlns:c16="http://schemas.microsoft.com/office/drawing/2014/chart" uri="{C3380CC4-5D6E-409C-BE32-E72D297353CC}">
              <c16:uniqueId val="{00000001-828D-4706-BD7F-E1DE6BEF10C8}"/>
            </c:ext>
          </c:extLst>
        </c:ser>
        <c:dLbls>
          <c:showLegendKey val="0"/>
          <c:showVal val="0"/>
          <c:showCatName val="0"/>
          <c:showSerName val="0"/>
          <c:showPercent val="0"/>
          <c:showBubbleSize val="0"/>
        </c:dLbls>
        <c:gapWidth val="150"/>
        <c:overlap val="100"/>
        <c:axId val="533760352"/>
        <c:axId val="533747392"/>
      </c:barChart>
      <c:catAx>
        <c:axId val="533760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crossAx val="533747392"/>
        <c:crosses val="autoZero"/>
        <c:auto val="1"/>
        <c:lblAlgn val="ctr"/>
        <c:lblOffset val="100"/>
        <c:noMultiLvlLbl val="0"/>
      </c:catAx>
      <c:valAx>
        <c:axId val="533747392"/>
        <c:scaling>
          <c:orientation val="minMax"/>
        </c:scaling>
        <c:delete val="1"/>
        <c:axPos val="b"/>
        <c:numFmt formatCode="0%" sourceLinked="1"/>
        <c:majorTickMark val="none"/>
        <c:minorTickMark val="none"/>
        <c:tickLblPos val="nextTo"/>
        <c:crossAx val="53376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'[Grafico in Microsoft PowerPoint]VAG 2024'!$E$116</c:f>
              <c:strCache>
                <c:ptCount val="1"/>
                <c:pt idx="0">
                  <c:v>Architettura e design</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PowerPoint]VAG 2024'!$D$117:$D$119</c:f>
              <c:strCache>
                <c:ptCount val="3"/>
                <c:pt idx="0">
                  <c:v>L'Aquila</c:v>
                </c:pt>
                <c:pt idx="1">
                  <c:v>Abruzzo</c:v>
                </c:pt>
                <c:pt idx="2">
                  <c:v>Italia</c:v>
                </c:pt>
              </c:strCache>
            </c:strRef>
          </c:cat>
          <c:val>
            <c:numRef>
              <c:f>'[Grafico in Microsoft PowerPoint]VAG 2024'!$E$117:$E$119</c:f>
              <c:numCache>
                <c:formatCode>0.0</c:formatCode>
                <c:ptCount val="3"/>
                <c:pt idx="0">
                  <c:v>18.882803149778276</c:v>
                </c:pt>
                <c:pt idx="1">
                  <c:v>24.299861819048662</c:v>
                </c:pt>
                <c:pt idx="2">
                  <c:v>15.415693986301813</c:v>
                </c:pt>
              </c:numCache>
            </c:numRef>
          </c:val>
          <c:extLst>
            <c:ext xmlns:c16="http://schemas.microsoft.com/office/drawing/2014/chart" uri="{C3380CC4-5D6E-409C-BE32-E72D297353CC}">
              <c16:uniqueId val="{00000000-09D4-40FB-8636-E2C3C058D6B6}"/>
            </c:ext>
          </c:extLst>
        </c:ser>
        <c:ser>
          <c:idx val="1"/>
          <c:order val="1"/>
          <c:tx>
            <c:strRef>
              <c:f>'[Grafico in Microsoft PowerPoint]VAG 2024'!$F$116</c:f>
              <c:strCache>
                <c:ptCount val="1"/>
                <c:pt idx="0">
                  <c:v>Comunicazione</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PowerPoint]VAG 2024'!$D$117:$D$119</c:f>
              <c:strCache>
                <c:ptCount val="3"/>
                <c:pt idx="0">
                  <c:v>L'Aquila</c:v>
                </c:pt>
                <c:pt idx="1">
                  <c:v>Abruzzo</c:v>
                </c:pt>
                <c:pt idx="2">
                  <c:v>Italia</c:v>
                </c:pt>
              </c:strCache>
            </c:strRef>
          </c:cat>
          <c:val>
            <c:numRef>
              <c:f>'[Grafico in Microsoft PowerPoint]VAG 2024'!$F$117:$F$119</c:f>
              <c:numCache>
                <c:formatCode>0.0</c:formatCode>
                <c:ptCount val="3"/>
                <c:pt idx="0">
                  <c:v>6.7136948792187541</c:v>
                </c:pt>
                <c:pt idx="1">
                  <c:v>10.149792999281264</c:v>
                </c:pt>
                <c:pt idx="2">
                  <c:v>11.391959992859196</c:v>
                </c:pt>
              </c:numCache>
            </c:numRef>
          </c:val>
          <c:extLst>
            <c:ext xmlns:c16="http://schemas.microsoft.com/office/drawing/2014/chart" uri="{C3380CC4-5D6E-409C-BE32-E72D297353CC}">
              <c16:uniqueId val="{00000001-09D4-40FB-8636-E2C3C058D6B6}"/>
            </c:ext>
          </c:extLst>
        </c:ser>
        <c:ser>
          <c:idx val="2"/>
          <c:order val="2"/>
          <c:tx>
            <c:strRef>
              <c:f>'[Grafico in Microsoft PowerPoint]VAG 2024'!$G$116</c:f>
              <c:strCache>
                <c:ptCount val="1"/>
                <c:pt idx="0">
                  <c:v>Audiovisivo e musica</c:v>
                </c:pt>
              </c:strCache>
            </c:strRef>
          </c:tx>
          <c:spPr>
            <a:solidFill>
              <a:schemeClr val="accent1">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PowerPoint]VAG 2024'!$D$117:$D$119</c:f>
              <c:strCache>
                <c:ptCount val="3"/>
                <c:pt idx="0">
                  <c:v>L'Aquila</c:v>
                </c:pt>
                <c:pt idx="1">
                  <c:v>Abruzzo</c:v>
                </c:pt>
                <c:pt idx="2">
                  <c:v>Italia</c:v>
                </c:pt>
              </c:strCache>
            </c:strRef>
          </c:cat>
          <c:val>
            <c:numRef>
              <c:f>'[Grafico in Microsoft PowerPoint]VAG 2024'!$G$117:$G$119</c:f>
              <c:numCache>
                <c:formatCode>0.0</c:formatCode>
                <c:ptCount val="3"/>
                <c:pt idx="0">
                  <c:v>7.2249076168149546</c:v>
                </c:pt>
                <c:pt idx="1">
                  <c:v>10.079521097787421</c:v>
                </c:pt>
                <c:pt idx="2">
                  <c:v>11.426775497991974</c:v>
                </c:pt>
              </c:numCache>
            </c:numRef>
          </c:val>
          <c:extLst>
            <c:ext xmlns:c16="http://schemas.microsoft.com/office/drawing/2014/chart" uri="{C3380CC4-5D6E-409C-BE32-E72D297353CC}">
              <c16:uniqueId val="{00000002-09D4-40FB-8636-E2C3C058D6B6}"/>
            </c:ext>
          </c:extLst>
        </c:ser>
        <c:ser>
          <c:idx val="3"/>
          <c:order val="3"/>
          <c:tx>
            <c:strRef>
              <c:f>'[Grafico in Microsoft PowerPoint]VAG 2024'!$H$116</c:f>
              <c:strCache>
                <c:ptCount val="1"/>
                <c:pt idx="0">
                  <c:v>Software e videogiochi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PowerPoint]VAG 2024'!$D$117:$D$119</c:f>
              <c:strCache>
                <c:ptCount val="3"/>
                <c:pt idx="0">
                  <c:v>L'Aquila</c:v>
                </c:pt>
                <c:pt idx="1">
                  <c:v>Abruzzo</c:v>
                </c:pt>
                <c:pt idx="2">
                  <c:v>Italia</c:v>
                </c:pt>
              </c:strCache>
            </c:strRef>
          </c:cat>
          <c:val>
            <c:numRef>
              <c:f>'[Grafico in Microsoft PowerPoint]VAG 2024'!$H$117:$H$119</c:f>
              <c:numCache>
                <c:formatCode>0.0</c:formatCode>
                <c:ptCount val="3"/>
                <c:pt idx="0">
                  <c:v>8.0409156058671307</c:v>
                </c:pt>
                <c:pt idx="1">
                  <c:v>14.261848979820147</c:v>
                </c:pt>
                <c:pt idx="2">
                  <c:v>27.977478098239118</c:v>
                </c:pt>
              </c:numCache>
            </c:numRef>
          </c:val>
          <c:extLst>
            <c:ext xmlns:c16="http://schemas.microsoft.com/office/drawing/2014/chart" uri="{C3380CC4-5D6E-409C-BE32-E72D297353CC}">
              <c16:uniqueId val="{00000003-09D4-40FB-8636-E2C3C058D6B6}"/>
            </c:ext>
          </c:extLst>
        </c:ser>
        <c:ser>
          <c:idx val="4"/>
          <c:order val="4"/>
          <c:tx>
            <c:strRef>
              <c:f>'[Grafico in Microsoft PowerPoint]VAG 2024'!$I$116</c:f>
              <c:strCache>
                <c:ptCount val="1"/>
                <c:pt idx="0">
                  <c:v>Editoria e stampa</c:v>
                </c:pt>
              </c:strCache>
            </c:strRef>
          </c:tx>
          <c:spPr>
            <a:solidFill>
              <a:schemeClr val="accent1">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PowerPoint]VAG 2024'!$D$117:$D$119</c:f>
              <c:strCache>
                <c:ptCount val="3"/>
                <c:pt idx="0">
                  <c:v>L'Aquila</c:v>
                </c:pt>
                <c:pt idx="1">
                  <c:v>Abruzzo</c:v>
                </c:pt>
                <c:pt idx="2">
                  <c:v>Italia</c:v>
                </c:pt>
              </c:strCache>
            </c:strRef>
          </c:cat>
          <c:val>
            <c:numRef>
              <c:f>'[Grafico in Microsoft PowerPoint]VAG 2024'!$I$117:$I$119</c:f>
              <c:numCache>
                <c:formatCode>0.0</c:formatCode>
                <c:ptCount val="3"/>
                <c:pt idx="0">
                  <c:v>30.2424941635464</c:v>
                </c:pt>
                <c:pt idx="1">
                  <c:v>24.432092523284695</c:v>
                </c:pt>
                <c:pt idx="2">
                  <c:v>17.570737344845448</c:v>
                </c:pt>
              </c:numCache>
            </c:numRef>
          </c:val>
          <c:extLst>
            <c:ext xmlns:c16="http://schemas.microsoft.com/office/drawing/2014/chart" uri="{C3380CC4-5D6E-409C-BE32-E72D297353CC}">
              <c16:uniqueId val="{00000004-09D4-40FB-8636-E2C3C058D6B6}"/>
            </c:ext>
          </c:extLst>
        </c:ser>
        <c:ser>
          <c:idx val="5"/>
          <c:order val="5"/>
          <c:tx>
            <c:strRef>
              <c:f>'[Grafico in Microsoft PowerPoint]VAG 2024'!$J$116</c:f>
              <c:strCache>
                <c:ptCount val="1"/>
                <c:pt idx="0">
                  <c:v>Performing arts e arti visive</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PowerPoint]VAG 2024'!$D$117:$D$119</c:f>
              <c:strCache>
                <c:ptCount val="3"/>
                <c:pt idx="0">
                  <c:v>L'Aquila</c:v>
                </c:pt>
                <c:pt idx="1">
                  <c:v>Abruzzo</c:v>
                </c:pt>
                <c:pt idx="2">
                  <c:v>Italia</c:v>
                </c:pt>
              </c:strCache>
            </c:strRef>
          </c:cat>
          <c:val>
            <c:numRef>
              <c:f>'[Grafico in Microsoft PowerPoint]VAG 2024'!$J$117:$J$119</c:f>
              <c:numCache>
                <c:formatCode>0.0</c:formatCode>
                <c:ptCount val="3"/>
                <c:pt idx="0">
                  <c:v>17.818614186406599</c:v>
                </c:pt>
                <c:pt idx="1">
                  <c:v>10.936881616078363</c:v>
                </c:pt>
                <c:pt idx="2">
                  <c:v>10.062056180309559</c:v>
                </c:pt>
              </c:numCache>
            </c:numRef>
          </c:val>
          <c:extLst>
            <c:ext xmlns:c16="http://schemas.microsoft.com/office/drawing/2014/chart" uri="{C3380CC4-5D6E-409C-BE32-E72D297353CC}">
              <c16:uniqueId val="{00000005-09D4-40FB-8636-E2C3C058D6B6}"/>
            </c:ext>
          </c:extLst>
        </c:ser>
        <c:ser>
          <c:idx val="6"/>
          <c:order val="6"/>
          <c:tx>
            <c:strRef>
              <c:f>'[Grafico in Microsoft PowerPoint]VAG 2024'!$K$116</c:f>
              <c:strCache>
                <c:ptCount val="1"/>
                <c:pt idx="0">
                  <c:v>Patrimonio storico e artistico</c:v>
                </c:pt>
              </c:strCache>
            </c:strRef>
          </c:tx>
          <c:spPr>
            <a:solidFill>
              <a:schemeClr val="accent1">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PowerPoint]VAG 2024'!$D$117:$D$119</c:f>
              <c:strCache>
                <c:ptCount val="3"/>
                <c:pt idx="0">
                  <c:v>L'Aquila</c:v>
                </c:pt>
                <c:pt idx="1">
                  <c:v>Abruzzo</c:v>
                </c:pt>
                <c:pt idx="2">
                  <c:v>Italia</c:v>
                </c:pt>
              </c:strCache>
            </c:strRef>
          </c:cat>
          <c:val>
            <c:numRef>
              <c:f>'[Grafico in Microsoft PowerPoint]VAG 2024'!$K$117:$K$119</c:f>
              <c:numCache>
                <c:formatCode>0.0</c:formatCode>
                <c:ptCount val="3"/>
                <c:pt idx="0">
                  <c:v>11.076570398367867</c:v>
                </c:pt>
                <c:pt idx="1">
                  <c:v>5.8400009646994473</c:v>
                </c:pt>
                <c:pt idx="2">
                  <c:v>6.1552988994529763</c:v>
                </c:pt>
              </c:numCache>
            </c:numRef>
          </c:val>
          <c:extLst>
            <c:ext xmlns:c16="http://schemas.microsoft.com/office/drawing/2014/chart" uri="{C3380CC4-5D6E-409C-BE32-E72D297353CC}">
              <c16:uniqueId val="{00000006-09D4-40FB-8636-E2C3C058D6B6}"/>
            </c:ext>
          </c:extLst>
        </c:ser>
        <c:dLbls>
          <c:showLegendKey val="0"/>
          <c:showVal val="0"/>
          <c:showCatName val="0"/>
          <c:showSerName val="0"/>
          <c:showPercent val="0"/>
          <c:showBubbleSize val="0"/>
        </c:dLbls>
        <c:gapWidth val="150"/>
        <c:overlap val="100"/>
        <c:axId val="533075456"/>
        <c:axId val="533074496"/>
      </c:barChart>
      <c:catAx>
        <c:axId val="53307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33074496"/>
        <c:crosses val="autoZero"/>
        <c:auto val="1"/>
        <c:lblAlgn val="ctr"/>
        <c:lblOffset val="100"/>
        <c:noMultiLvlLbl val="0"/>
      </c:catAx>
      <c:valAx>
        <c:axId val="533074496"/>
        <c:scaling>
          <c:orientation val="minMax"/>
        </c:scaling>
        <c:delete val="1"/>
        <c:axPos val="l"/>
        <c:numFmt formatCode="0%" sourceLinked="1"/>
        <c:majorTickMark val="none"/>
        <c:minorTickMark val="none"/>
        <c:tickLblPos val="nextTo"/>
        <c:crossAx val="53307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0924481280380663E-2"/>
          <c:y val="2.5895334591851126E-2"/>
          <c:w val="0.95464409412210838"/>
          <c:h val="0.61720516738369902"/>
        </c:manualLayout>
      </c:layout>
      <c:barChart>
        <c:barDir val="col"/>
        <c:grouping val="percentStacked"/>
        <c:varyColors val="0"/>
        <c:ser>
          <c:idx val="0"/>
          <c:order val="0"/>
          <c:tx>
            <c:strRef>
              <c:f>'OCC 2024'!$E$116</c:f>
              <c:strCache>
                <c:ptCount val="1"/>
                <c:pt idx="0">
                  <c:v>Architettura e design</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 2024'!$D$117:$D$119</c:f>
              <c:strCache>
                <c:ptCount val="3"/>
                <c:pt idx="0">
                  <c:v>L'Aquila</c:v>
                </c:pt>
                <c:pt idx="1">
                  <c:v>Abruzzo</c:v>
                </c:pt>
                <c:pt idx="2">
                  <c:v>Italia</c:v>
                </c:pt>
              </c:strCache>
            </c:strRef>
          </c:cat>
          <c:val>
            <c:numRef>
              <c:f>'OCC 2024'!$E$117:$E$119</c:f>
              <c:numCache>
                <c:formatCode>0.0</c:formatCode>
                <c:ptCount val="3"/>
                <c:pt idx="0">
                  <c:v>18.166814702166221</c:v>
                </c:pt>
                <c:pt idx="1">
                  <c:v>22.446086645654201</c:v>
                </c:pt>
                <c:pt idx="2">
                  <c:v>16.062251786907687</c:v>
                </c:pt>
              </c:numCache>
            </c:numRef>
          </c:val>
          <c:extLst>
            <c:ext xmlns:c16="http://schemas.microsoft.com/office/drawing/2014/chart" uri="{C3380CC4-5D6E-409C-BE32-E72D297353CC}">
              <c16:uniqueId val="{00000000-1EDD-4CEB-9805-DD58FCEF1218}"/>
            </c:ext>
          </c:extLst>
        </c:ser>
        <c:ser>
          <c:idx val="1"/>
          <c:order val="1"/>
          <c:tx>
            <c:strRef>
              <c:f>'OCC 2024'!$F$116</c:f>
              <c:strCache>
                <c:ptCount val="1"/>
                <c:pt idx="0">
                  <c:v>Comunicazione</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 2024'!$D$117:$D$119</c:f>
              <c:strCache>
                <c:ptCount val="3"/>
                <c:pt idx="0">
                  <c:v>L'Aquila</c:v>
                </c:pt>
                <c:pt idx="1">
                  <c:v>Abruzzo</c:v>
                </c:pt>
                <c:pt idx="2">
                  <c:v>Italia</c:v>
                </c:pt>
              </c:strCache>
            </c:strRef>
          </c:cat>
          <c:val>
            <c:numRef>
              <c:f>'OCC 2024'!$F$117:$F$119</c:f>
              <c:numCache>
                <c:formatCode>0.0</c:formatCode>
                <c:ptCount val="3"/>
                <c:pt idx="0">
                  <c:v>8.6221601208656402</c:v>
                </c:pt>
                <c:pt idx="1">
                  <c:v>12.715326338406976</c:v>
                </c:pt>
                <c:pt idx="2">
                  <c:v>14.253239182648347</c:v>
                </c:pt>
              </c:numCache>
            </c:numRef>
          </c:val>
          <c:extLst>
            <c:ext xmlns:c16="http://schemas.microsoft.com/office/drawing/2014/chart" uri="{C3380CC4-5D6E-409C-BE32-E72D297353CC}">
              <c16:uniqueId val="{00000001-1EDD-4CEB-9805-DD58FCEF1218}"/>
            </c:ext>
          </c:extLst>
        </c:ser>
        <c:ser>
          <c:idx val="2"/>
          <c:order val="2"/>
          <c:tx>
            <c:strRef>
              <c:f>'OCC 2024'!$G$116</c:f>
              <c:strCache>
                <c:ptCount val="1"/>
                <c:pt idx="0">
                  <c:v>Audiovisivo e musica</c:v>
                </c:pt>
              </c:strCache>
            </c:strRef>
          </c:tx>
          <c:spPr>
            <a:solidFill>
              <a:schemeClr val="accent1">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 2024'!$D$117:$D$119</c:f>
              <c:strCache>
                <c:ptCount val="3"/>
                <c:pt idx="0">
                  <c:v>L'Aquila</c:v>
                </c:pt>
                <c:pt idx="1">
                  <c:v>Abruzzo</c:v>
                </c:pt>
                <c:pt idx="2">
                  <c:v>Italia</c:v>
                </c:pt>
              </c:strCache>
            </c:strRef>
          </c:cat>
          <c:val>
            <c:numRef>
              <c:f>'OCC 2024'!$G$117:$G$119</c:f>
              <c:numCache>
                <c:formatCode>0.0</c:formatCode>
                <c:ptCount val="3"/>
                <c:pt idx="0">
                  <c:v>3.4460256792860382</c:v>
                </c:pt>
                <c:pt idx="1">
                  <c:v>4.8303533237426501</c:v>
                </c:pt>
                <c:pt idx="2">
                  <c:v>7.1599723197139848</c:v>
                </c:pt>
              </c:numCache>
            </c:numRef>
          </c:val>
          <c:extLst>
            <c:ext xmlns:c16="http://schemas.microsoft.com/office/drawing/2014/chart" uri="{C3380CC4-5D6E-409C-BE32-E72D297353CC}">
              <c16:uniqueId val="{00000002-1EDD-4CEB-9805-DD58FCEF1218}"/>
            </c:ext>
          </c:extLst>
        </c:ser>
        <c:ser>
          <c:idx val="3"/>
          <c:order val="3"/>
          <c:tx>
            <c:strRef>
              <c:f>'OCC 2024'!$H$116</c:f>
              <c:strCache>
                <c:ptCount val="1"/>
                <c:pt idx="0">
                  <c:v>Software e videogiochi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 2024'!$D$117:$D$119</c:f>
              <c:strCache>
                <c:ptCount val="3"/>
                <c:pt idx="0">
                  <c:v>L'Aquila</c:v>
                </c:pt>
                <c:pt idx="1">
                  <c:v>Abruzzo</c:v>
                </c:pt>
                <c:pt idx="2">
                  <c:v>Italia</c:v>
                </c:pt>
              </c:strCache>
            </c:strRef>
          </c:cat>
          <c:val>
            <c:numRef>
              <c:f>'OCC 2024'!$H$117:$H$119</c:f>
              <c:numCache>
                <c:formatCode>0.0</c:formatCode>
                <c:ptCount val="3"/>
                <c:pt idx="0">
                  <c:v>8.3534796202644355</c:v>
                </c:pt>
                <c:pt idx="1">
                  <c:v>13.753011619599976</c:v>
                </c:pt>
                <c:pt idx="2">
                  <c:v>22.62394592042822</c:v>
                </c:pt>
              </c:numCache>
            </c:numRef>
          </c:val>
          <c:extLst>
            <c:ext xmlns:c16="http://schemas.microsoft.com/office/drawing/2014/chart" uri="{C3380CC4-5D6E-409C-BE32-E72D297353CC}">
              <c16:uniqueId val="{00000003-1EDD-4CEB-9805-DD58FCEF1218}"/>
            </c:ext>
          </c:extLst>
        </c:ser>
        <c:ser>
          <c:idx val="4"/>
          <c:order val="4"/>
          <c:tx>
            <c:strRef>
              <c:f>'OCC 2024'!$I$116</c:f>
              <c:strCache>
                <c:ptCount val="1"/>
                <c:pt idx="0">
                  <c:v>Editoria e stampa</c:v>
                </c:pt>
              </c:strCache>
            </c:strRef>
          </c:tx>
          <c:spPr>
            <a:solidFill>
              <a:schemeClr val="accent1">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 2024'!$D$117:$D$119</c:f>
              <c:strCache>
                <c:ptCount val="3"/>
                <c:pt idx="0">
                  <c:v>L'Aquila</c:v>
                </c:pt>
                <c:pt idx="1">
                  <c:v>Abruzzo</c:v>
                </c:pt>
                <c:pt idx="2">
                  <c:v>Italia</c:v>
                </c:pt>
              </c:strCache>
            </c:strRef>
          </c:cat>
          <c:val>
            <c:numRef>
              <c:f>'OCC 2024'!$I$117:$I$119</c:f>
              <c:numCache>
                <c:formatCode>0.0</c:formatCode>
                <c:ptCount val="3"/>
                <c:pt idx="0">
                  <c:v>30.350670432790892</c:v>
                </c:pt>
                <c:pt idx="1">
                  <c:v>27.360215604912735</c:v>
                </c:pt>
                <c:pt idx="2">
                  <c:v>21.718856327775381</c:v>
                </c:pt>
              </c:numCache>
            </c:numRef>
          </c:val>
          <c:extLst>
            <c:ext xmlns:c16="http://schemas.microsoft.com/office/drawing/2014/chart" uri="{C3380CC4-5D6E-409C-BE32-E72D297353CC}">
              <c16:uniqueId val="{00000004-1EDD-4CEB-9805-DD58FCEF1218}"/>
            </c:ext>
          </c:extLst>
        </c:ser>
        <c:ser>
          <c:idx val="5"/>
          <c:order val="5"/>
          <c:tx>
            <c:strRef>
              <c:f>'OCC 2024'!$J$116</c:f>
              <c:strCache>
                <c:ptCount val="1"/>
                <c:pt idx="0">
                  <c:v>Performing arts e arti visive</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 2024'!$D$117:$D$119</c:f>
              <c:strCache>
                <c:ptCount val="3"/>
                <c:pt idx="0">
                  <c:v>L'Aquila</c:v>
                </c:pt>
                <c:pt idx="1">
                  <c:v>Abruzzo</c:v>
                </c:pt>
                <c:pt idx="2">
                  <c:v>Italia</c:v>
                </c:pt>
              </c:strCache>
            </c:strRef>
          </c:cat>
          <c:val>
            <c:numRef>
              <c:f>'OCC 2024'!$J$117:$J$119</c:f>
              <c:numCache>
                <c:formatCode>0.0</c:formatCode>
                <c:ptCount val="3"/>
                <c:pt idx="0">
                  <c:v>19.475365675023635</c:v>
                </c:pt>
                <c:pt idx="1">
                  <c:v>12.189654268547976</c:v>
                </c:pt>
                <c:pt idx="2">
                  <c:v>11.358349200751634</c:v>
                </c:pt>
              </c:numCache>
            </c:numRef>
          </c:val>
          <c:extLst>
            <c:ext xmlns:c16="http://schemas.microsoft.com/office/drawing/2014/chart" uri="{C3380CC4-5D6E-409C-BE32-E72D297353CC}">
              <c16:uniqueId val="{00000005-1EDD-4CEB-9805-DD58FCEF1218}"/>
            </c:ext>
          </c:extLst>
        </c:ser>
        <c:ser>
          <c:idx val="6"/>
          <c:order val="6"/>
          <c:tx>
            <c:strRef>
              <c:f>'OCC 2024'!$K$116</c:f>
              <c:strCache>
                <c:ptCount val="1"/>
                <c:pt idx="0">
                  <c:v>Patrimonio storico e artistico</c:v>
                </c:pt>
              </c:strCache>
            </c:strRef>
          </c:tx>
          <c:spPr>
            <a:solidFill>
              <a:schemeClr val="accent1">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 2024'!$D$117:$D$119</c:f>
              <c:strCache>
                <c:ptCount val="3"/>
                <c:pt idx="0">
                  <c:v>L'Aquila</c:v>
                </c:pt>
                <c:pt idx="1">
                  <c:v>Abruzzo</c:v>
                </c:pt>
                <c:pt idx="2">
                  <c:v>Italia</c:v>
                </c:pt>
              </c:strCache>
            </c:strRef>
          </c:cat>
          <c:val>
            <c:numRef>
              <c:f>'OCC 2024'!$K$117:$K$119</c:f>
              <c:numCache>
                <c:formatCode>0.0</c:formatCode>
                <c:ptCount val="3"/>
                <c:pt idx="0">
                  <c:v>11.585483769603142</c:v>
                </c:pt>
                <c:pt idx="1">
                  <c:v>6.7053521991354836</c:v>
                </c:pt>
                <c:pt idx="2">
                  <c:v>6.8233852617747432</c:v>
                </c:pt>
              </c:numCache>
            </c:numRef>
          </c:val>
          <c:extLst>
            <c:ext xmlns:c16="http://schemas.microsoft.com/office/drawing/2014/chart" uri="{C3380CC4-5D6E-409C-BE32-E72D297353CC}">
              <c16:uniqueId val="{00000006-1EDD-4CEB-9805-DD58FCEF1218}"/>
            </c:ext>
          </c:extLst>
        </c:ser>
        <c:dLbls>
          <c:showLegendKey val="0"/>
          <c:showVal val="0"/>
          <c:showCatName val="0"/>
          <c:showSerName val="0"/>
          <c:showPercent val="0"/>
          <c:showBubbleSize val="0"/>
        </c:dLbls>
        <c:gapWidth val="150"/>
        <c:overlap val="100"/>
        <c:axId val="533075456"/>
        <c:axId val="533074496"/>
      </c:barChart>
      <c:catAx>
        <c:axId val="53307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33074496"/>
        <c:crosses val="autoZero"/>
        <c:auto val="1"/>
        <c:lblAlgn val="ctr"/>
        <c:lblOffset val="100"/>
        <c:noMultiLvlLbl val="0"/>
      </c:catAx>
      <c:valAx>
        <c:axId val="533074496"/>
        <c:scaling>
          <c:orientation val="minMax"/>
        </c:scaling>
        <c:delete val="1"/>
        <c:axPos val="l"/>
        <c:numFmt formatCode="0%" sourceLinked="1"/>
        <c:majorTickMark val="none"/>
        <c:minorTickMark val="none"/>
        <c:tickLblPos val="nextTo"/>
        <c:crossAx val="533075456"/>
        <c:crosses val="autoZero"/>
        <c:crossBetween val="between"/>
      </c:valAx>
      <c:spPr>
        <a:noFill/>
        <a:ln>
          <a:noFill/>
        </a:ln>
        <a:effectLst/>
      </c:spPr>
    </c:plotArea>
    <c:legend>
      <c:legendPos val="b"/>
      <c:layout>
        <c:manualLayout>
          <c:xMode val="edge"/>
          <c:yMode val="edge"/>
          <c:x val="3.8153470354453115E-2"/>
          <c:y val="0.76711979193726332"/>
          <c:w val="0.90418371783583262"/>
          <c:h val="0.161722833622139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Foglio1!$A$8:$A$112</cx:f>
        <cx:lvl ptCount="105">
          <cx:pt idx="0">BENEVENTO           </cx:pt>
          <cx:pt idx="1">AVELLINO            </cx:pt>
          <cx:pt idx="2">CHIETI              </cx:pt>
          <cx:pt idx="3">VITERBO             </cx:pt>
          <cx:pt idx="4">CAMPOBASSO          </cx:pt>
          <cx:pt idx="5">FROSINONE           </cx:pt>
          <cx:pt idx="6">POTENZA             </cx:pt>
          <cx:pt idx="7">GROSSETO            </cx:pt>
          <cx:pt idx="8">ENNA                </cx:pt>
          <cx:pt idx="9">ISERNIA             </cx:pt>
          <cx:pt idx="10">RIETI               </cx:pt>
          <cx:pt idx="11">TRAPANI             </cx:pt>
          <cx:pt idx="12">TERNI               </cx:pt>
          <cx:pt idx="13">SIRACUSA            </cx:pt>
          <cx:pt idx="14">FOGGIA              </cx:pt>
          <cx:pt idx="15">LA SPEZIA           </cx:pt>
          <cx:pt idx="16">PRATO               </cx:pt>
          <cx:pt idx="17">LATINA              </cx:pt>
          <cx:pt idx="18">MATERA              </cx:pt>
          <cx:pt idx="19">AGRIGENTO           </cx:pt>
          <cx:pt idx="20">LIVORNO             </cx:pt>
          <cx:pt idx="21">SAVONA              </cx:pt>
          <cx:pt idx="22">SONDRIO             </cx:pt>
          <cx:pt idx="23">TARANTO             </cx:pt>
          <cx:pt idx="24">TERAMO              </cx:pt>
          <cx:pt idx="25">L'AQUILA            </cx:pt>
          <cx:pt idx="26">SIENA               </cx:pt>
          <cx:pt idx="27">PERUGIA             </cx:pt>
          <cx:pt idx="28">NUORO               </cx:pt>
          <cx:pt idx="29">REGGIO DI CALABRIA  </cx:pt>
          <cx:pt idx="30">PALERMO             </cx:pt>
          <cx:pt idx="31">FERMO               </cx:pt>
          <cx:pt idx="32">MACERATA            </cx:pt>
          <cx:pt idx="33">CATANIA             </cx:pt>
          <cx:pt idx="34">COSENZA             </cx:pt>
          <cx:pt idx="35">AREZZO              </cx:pt>
          <cx:pt idx="36">MESSINA             </cx:pt>
          <cx:pt idx="37">FERRARA             </cx:pt>
          <cx:pt idx="38">SASSARI             </cx:pt>
          <cx:pt idx="39">RAGUSA              </cx:pt>
          <cx:pt idx="40">AOSTA               </cx:pt>
          <cx:pt idx="41">ASCOLI PICENO       </cx:pt>
          <cx:pt idx="42">CROTONE             </cx:pt>
          <cx:pt idx="43">ALESSANDRIA         </cx:pt>
          <cx:pt idx="44">VERBANIA            </cx:pt>
          <cx:pt idx="45">SALERNO             </cx:pt>
          <cx:pt idx="46">PESCARA             </cx:pt>
          <cx:pt idx="47">MASSA CARRARA       </cx:pt>
          <cx:pt idx="48">CALTANISSETTA       </cx:pt>
          <cx:pt idx="49">CAGLIARI            </cx:pt>
          <cx:pt idx="50">GORIZIA             </cx:pt>
          <cx:pt idx="51">CATANZARO           </cx:pt>
          <cx:pt idx="52">CASERTA             </cx:pt>
          <cx:pt idx="53">ANCONA              </cx:pt>
          <cx:pt idx="54">NOVARA              </cx:pt>
          <cx:pt idx="55">ROVIGO              </cx:pt>
          <cx:pt idx="56">IMPERIA             </cx:pt>
          <cx:pt idx="57">UDINE               </cx:pt>
          <cx:pt idx="58">PISTOIA             </cx:pt>
          <cx:pt idx="59">BRINDISI            </cx:pt>
          <cx:pt idx="60">ASTI                </cx:pt>
          <cx:pt idx="61">VIBO VALENTIA       </cx:pt>
          <cx:pt idx="62">LECCE               </cx:pt>
          <cx:pt idx="63">VERCELLI            </cx:pt>
          <cx:pt idx="64">LUCCA               </cx:pt>
          <cx:pt idx="65">PISA                </cx:pt>
          <cx:pt idx="66">PAVIA               </cx:pt>
          <cx:pt idx="67">TRIESTE             </cx:pt>
          <cx:pt idx="68">TORINO              </cx:pt>
          <cx:pt idx="69">FIRENZE             </cx:pt>
          <cx:pt idx="70">PESARO E URBINO     </cx:pt>
          <cx:pt idx="71">ROMA                </cx:pt>
          <cx:pt idx="72">CUNEO               </cx:pt>
          <cx:pt idx="73">PIACENZA            </cx:pt>
          <cx:pt idx="74">BARI                </cx:pt>
          <cx:pt idx="75">BIELLA              </cx:pt>
          <cx:pt idx="76">ORISTANO            </cx:pt>
          <cx:pt idx="77">RIMINI              </cx:pt>
          <cx:pt idx="78">PORDENONE           </cx:pt>
          <cx:pt idx="79">NAPOLI              </cx:pt>
          <cx:pt idx="80">BOLOGNA             </cx:pt>
          <cx:pt idx="81">MODENA              </cx:pt>
          <cx:pt idx="82">RAVENNA             </cx:pt>
          <cx:pt idx="83">BELLUNO             </cx:pt>
          <cx:pt idx="84">LECCO               </cx:pt>
          <cx:pt idx="85">MANTOVA             </cx:pt>
          <cx:pt idx="86">BERGAMO             </cx:pt>
          <cx:pt idx="87">VARESE              </cx:pt>
          <cx:pt idx="88">PARMA               </cx:pt>
          <cx:pt idx="89">CREMONA             </cx:pt>
          <cx:pt idx="90">VERONA              </cx:pt>
          <cx:pt idx="91">BRESCIA             </cx:pt>
          <cx:pt idx="92">VENEZIA             </cx:pt>
          <cx:pt idx="93">PADOVA              </cx:pt>
          <cx:pt idx="94">FORLI' - CESENA     </cx:pt>
          <cx:pt idx="95">TREVISO             </cx:pt>
          <cx:pt idx="96">GENOVA              </cx:pt>
          <cx:pt idx="97">COMO                </cx:pt>
          <cx:pt idx="98">VICENZA             </cx:pt>
          <cx:pt idx="99">LODI                </cx:pt>
          <cx:pt idx="100">MONZA E BRIANZA     </cx:pt>
          <cx:pt idx="101">REGGIO EMILIA       </cx:pt>
          <cx:pt idx="102">TRENTO              </cx:pt>
          <cx:pt idx="103">BOLZANO             </cx:pt>
          <cx:pt idx="104">MILANO              </cx:pt>
        </cx:lvl>
      </cx:strDim>
      <cx:numDim type="colorVal">
        <cx:f>Foglio1!$B$8:$B$112</cx:f>
        <cx:nf>Foglio1!$B$7</cx:nf>
        <cx:lvl ptCount="105" formatCode="0,0" name="incidenza imprese femminili sul totale">
          <cx:pt idx="0">29.584738931844644</cx:pt>
          <cx:pt idx="1">28.575166508087534</cx:pt>
          <cx:pt idx="2">27.806246666821249</cx:pt>
          <cx:pt idx="3">27.440197965356063</cx:pt>
          <cx:pt idx="4">27.385943791772178</cx:pt>
          <cx:pt idx="5">27.321617615922083</cx:pt>
          <cx:pt idx="6">27.222161332748797</cx:pt>
          <cx:pt idx="7">27.205626349140033</cx:pt>
          <cx:pt idx="8">27.08305470108332</cx:pt>
          <cx:pt idx="9">26.206896551724139</cx:pt>
          <cx:pt idx="10">26.184293634641026</cx:pt>
          <cx:pt idx="11">26.067171812052521</cx:pt>
          <cx:pt idx="12">26.066306574781152</cx:pt>
          <cx:pt idx="13">25.927361311039753</cx:pt>
          <cx:pt idx="14">25.920071277681178</cx:pt>
          <cx:pt idx="15">25.581620783249321</cx:pt>
          <cx:pt idx="16">25.54967244009692</cx:pt>
          <cx:pt idx="17">25.514250965046799</cx:pt>
          <cx:pt idx="18">25.453495645479478</cx:pt>
          <cx:pt idx="19">25.13721185510428</cx:pt>
          <cx:pt idx="20">25.077700687533355</cx:pt>
          <cx:pt idx="21">24.654345372460497</cx:pt>
          <cx:pt idx="22">24.588731984277189</cx:pt>
          <cx:pt idx="23">24.551662765278287</cx:pt>
          <cx:pt idx="24">24.500881222732655</cx:pt>
          <cx:pt idx="25">24.486813722079187</cx:pt>
          <cx:pt idx="26">24.468359562156785</cx:pt>
          <cx:pt idx="27">24.328412479092428</cx:pt>
          <cx:pt idx="28">24.222632853319741</cx:pt>
          <cx:pt idx="29">24.18862269769912</cx:pt>
          <cx:pt idx="30">24.099813522502259</cx:pt>
          <cx:pt idx="31">24.004526105932431</cx:pt>
          <cx:pt idx="32">23.876662421136814</cx:pt>
          <cx:pt idx="33">23.804642382291149</cx:pt>
          <cx:pt idx="34">23.673072170044488</cx:pt>
          <cx:pt idx="35">23.647317477086485</cx:pt>
          <cx:pt idx="36">23.61772657054583</cx:pt>
          <cx:pt idx="37">23.565916398713828</cx:pt>
          <cx:pt idx="38">23.533754106226702</cx:pt>
          <cx:pt idx="39">23.526553478534272</cx:pt>
          <cx:pt idx="40">23.486115757778521</cx:pt>
          <cx:pt idx="41">23.482234449314557</cx:pt>
          <cx:pt idx="42">23.458531711044493</cx:pt>
          <cx:pt idx="43">23.429653195908816</cx:pt>
          <cx:pt idx="44">23.4238683127572</cx:pt>
          <cx:pt idx="45">23.402830670338222</cx:pt>
          <cx:pt idx="46">23.400957626414989</cx:pt>
          <cx:pt idx="47">23.335750543872372</cx:pt>
          <cx:pt idx="48">23.312809851271389</cx:pt>
          <cx:pt idx="49">23.221130184486434</cx:pt>
          <cx:pt idx="50">23.204829485278541</cx:pt>
          <cx:pt idx="51">23.176018828192742</cx:pt>
          <cx:pt idx="52">23.121817186418617</cx:pt>
          <cx:pt idx="53">23.117185228264031</cx:pt>
          <cx:pt idx="54">23.084029013274943</cx:pt>
          <cx:pt idx="55">23.035669743078074</cx:pt>
          <cx:pt idx="56">22.934131736526947</cx:pt>
          <cx:pt idx="57">22.816161268090973</cx:pt>
          <cx:pt idx="58">22.806504065040649</cx:pt>
          <cx:pt idx="59">22.776163531630729</cx:pt>
          <cx:pt idx="60">22.640100788577293</cx:pt>
          <cx:pt idx="61">22.632878303804819</cx:pt>
          <cx:pt idx="62">22.631296171927467</cx:pt>
          <cx:pt idx="63">22.576920464579231</cx:pt>
          <cx:pt idx="64">22.572512605461533</cx:pt>
          <cx:pt idx="65">22.533047168430809</cx:pt>
          <cx:pt idx="66">22.291132180702732</cx:pt>
          <cx:pt idx="67">22.255343438827932</cx:pt>
          <cx:pt idx="68">22.237641485553105</cx:pt>
          <cx:pt idx="69">22.188695834623879</cx:pt>
          <cx:pt idx="70">22.11435696473103</cx:pt>
          <cx:pt idx="71">22.084542263116553</cx:pt>
          <cx:pt idx="72">22.053615805168985</cx:pt>
          <cx:pt idx="73">21.795057089174737</cx:pt>
          <cx:pt idx="74">21.704303979830723</cx:pt>
          <cx:pt idx="75">21.562065917413815</cx:pt>
          <cx:pt idx="76">21.551724137931032</cx:pt>
          <cx:pt idx="77">21.519276680042669</cx:pt>
          <cx:pt idx="78">21.436240009543123</cx:pt>
          <cx:pt idx="79">21.366513385660298</cx:pt>
          <cx:pt idx="80">21.324896008496328</cx:pt>
          <cx:pt idx="81">21.245912031234244</cx:pt>
          <cx:pt idx="82">21.192514711213988</cx:pt>
          <cx:pt idx="83">21.185335458629183</cx:pt>
          <cx:pt idx="84">21.122950137351204</cx:pt>
          <cx:pt idx="85">21.079372247939482</cx:pt>
          <cx:pt idx="86">20.993543838001013</cx:pt>
          <cx:pt idx="87">20.993245556696859</cx:pt>
          <cx:pt idx="88">20.841482723293282</cx:pt>
          <cx:pt idx="89">20.810439560439562</cx:pt>
          <cx:pt idx="90">20.779466622125717</cx:pt>
          <cx:pt idx="91">20.708993620086439</cx:pt>
          <cx:pt idx="92">20.46855241264559</cx:pt>
          <cx:pt idx="93">20.439273676198759</cx:pt>
          <cx:pt idx="94">20.305682362732984</cx:pt>
          <cx:pt idx="95">20.204830401399555</cx:pt>
          <cx:pt idx="96">20.204682528375361</cx:pt>
          <cx:pt idx="97">20.114682360042252</cx:pt>
          <cx:pt idx="98">20.019081541788577</cx:pt>
          <cx:pt idx="99">19.571964308806415</cx:pt>
          <cx:pt idx="100">19.405543246519795</cx:pt>
          <cx:pt idx="101">18.742133567260382</cx:pt>
          <cx:pt idx="102">18.460302216647396</cx:pt>
          <cx:pt idx="103">18.414690767038632</cx:pt>
          <cx:pt idx="104">17.153734385509136</cx:pt>
        </cx:lvl>
      </cx:numDim>
    </cx:data>
  </cx:chartData>
  <cx:chart>
    <cx:plotArea>
      <cx:plotAreaRegion>
        <cx:series layoutId="regionMap" uniqueId="{03389A85-4C84-4CB9-B2CD-D436AD0D0261}">
          <cx:dataId val="0"/>
          <cx:layoutPr>
            <cx:geography cultureLanguage="it-IT" cultureRegion="IT" attribution="Con tecnologia Bing">
              <cx:geoCache provider="{E9337A44-BEBE-4D9F-B70C-5C5E7DAFC167}">
                <cx:binary>1H1ZctvYtuVUHP55PwUm+ubG9YsgwEaUKFGiZDntHwQtM9H3Pb7eNGoONYuaSY2kFkSCIo9BPRtB
VxRwI/JmimcLFBb2Pmu3598v5b9e3O0m/lB6rp/866X89NFM0/Bff/2VvJhbb5OMPOslDpLgn3T0
Enh/Bf/8Y71s//oRbwrLN/5iaYb/68XcxOm2/Pif/8ZvM7bBMnjZpFbgP2TbuFpvk8xNk3c+6/zo
w+aHZ/kTK0lj6yVlP31Up3fT5+nd0+rD2/Xxw9ZPrbR6qsLtp4+nEh8//EX+4p++xAcX3zPNfkCY
Z0YszzCCJHD068V+/OAGvrH/mOFHksBwrCiIu4+Z9t53Gw/i6tbf5vgyQfvjzq/0+oU2P37E2yTB
H/j6/yeyJ3/Cp4/axgtHH39+FG83ewkyP20esoHn/enjIt241ubjBysJtN0nWtD8dYun18fx1yk+
//lv4gd4QMRPjiAkn+Z/99FPX1tb3R6D9wrju4/rNxEURgorK4Isy8rrJZ0gqIwYgeMFRmF3ANIA
ePf27BDUAq8PeDsxArdl4H3vwG23dkiQ3U4fHxd34zeNw7+1j63zDf89yDh5RAMOmRbEHWTyCWRQ
OoXnZJGh6d3HSnvvHWS3UCPLx+v+jhXoVrmDJAHco/XSgdth9ZCgGz9Pl8vF3YnGvfukfg86nh4p
kiiwtMDv9Ik7hU4Y0ZKsMKy0N6eEvRznW9e1/D4a9yZKgHfGWr6tHxJ894vHp9Xij2kez40UUZJk
hpYO+9nxdkePZF6hZVYR2ndmp3L32JCDZof5bZU7SBKoPQVJl84dlg8JtPlqvfj2B0ETRrIoS6Io
yZ2gcSMBcPK0InWay3kQW3Uv7A6SBHazePQ8mndYzIPAkNAbz9eL+Z9jmJw04nmBZgDgDp5TfsIA
PTAUkZbPWEwjtgxoXS+T+SZLINi94Y3f1g8JQO1qMX1anJCVS7IVnh2BiYCviPwZtsLJLAcNJGym
Zlrb1OphMltBArPx97hD5drFQwLs7vNqfUJQLksvwVEYGf9jWaWLoygjTlQYQZBbc0l4BHdZEPfR
tr0cgdrjJv7RAdt+8ZBQe148TdfqKW7vvt2/ySzZEc9yCs3zhAvOjBSFF2U44Z3b27OVbuPvfQA7
SBKQLTd1B2KH1UPCbLZewZFb3U2PrOMlMWNGIiPQ2L32ntrPexsnSCIrER7cDJEleAH+9t3v0u3D
Hcn+Em5H64eE3P3qaXr37c85AnRDO0RRVIROVgLKiXCKqMjw747DJfdBuvXrXo5AK0mgpiLW+HOs
63CfIWG2nGrasaY1Stc+vguETZp9TeIY5ZzzJuNjSWD5NqpCKN1y+/LSR+H2cgRs95nhduC2Xzwk
1O6nj9p4/ec0jR1xHMtB0/jTUAlccRlhLpkjeOP9NnnZxL1UrJUksOpmjof7DAms2zFIyClWF1Yx
UA1egke2o44EFxHhy0ksy0jd6YDbDbhIH+RaQQK4btvYLh4SbsvxExlQvihuzIjnABon74kIEVHm
RgwvsEB2H7VkWrO8C28tkQ/qFVBuBQncuhlku3hIuGnj2/uVOn58POL97bO7xJbGjCSaFUSkAnb6
RthIpN+auJfIvEW+jtlIE/oNvm+SpA/9PxYm8LsNuva2Y4EhYXg7Rvr0+dRoXhJDYcSAdCCFuoOw
ybCdxpThAYgi8jntTfdpnA2iWnk/a7mXJGA7k3+7bW80JNDm8Nwepydp74saTHYkKTTTRK46+X+T
FheRF4dmvl4EdnM4cMm2V1DyTZRA70xG4G39kOBbj+efH09V7pLwceJIoaVXs3kIihzrHD8SgSzD
KnDIjw3memNkSR+VawUJzLrjyO3iIQF2P15O10ShQvvsLrDRIQuAHA4ryWeMJLIAMipNAFinvt1v
3G3cq1DhIPlLyB1WDwq69fjUTl7Y7YajhlgJw3BtwPh0f2NGtAKvnFfE9n3Z50zjTS8Deb+TI/A6
Yx33i4cE1/SOqCy5LFzQNEGmJV4RumOSPMLMymuc5BSuqd/LA9iJEWB1m8Xd0iFBtXicru/+YGIb
4WNe4QVEGc/sYiy0imeajMDxLrZItrHfK6N9kCQA6yb8h9VDwmy8nn77duStXToIiZ2Kg8fGsvvA
MaKMx8yDGckCNA8FQqeYjeNtXfdx01pBArEz9rBdPSTE1j+nry/JFZG/5uBB0yzfnb9mURJES4rM
dse01j2z2Hs5ArbuyMh+7ZBAux1rCEQ+nVD89o2/AF9EoRYjK8CtScAc6xc3gseGghKRiO7fbl4Q
ekz7cPs3UQKs203cVaP1tn5IgK1RGUkyj0sCxkPLEAdhURv5ehG4NVlsUQTzQC1JcxEO9XqDMvJe
BOQgSYA39UbrwOtI0RwEhoTe03p8P747LfK5IHqNe4YiLRo1I6fqhjAJTzOKzCAweUxBnuJNuPGt
9oedGt+dvz5IEnh1c8bD6kGB1bDGhnccXe8+qd+uFBFFFFzJ3F6XCFXDfodIP6OIBAV5aljju9/j
DGI7OQKvz15nPdb+JkOC63GxHmtEtOrdx/R7cEG3aEkQeaFRsOYi4ELJOOqNJY4nVOzRijcv/aJV
b6IEaN1K9rZ8ULCNn1ekJ31B2Hh+xMqMgM6aTi2TR6iuQ1Sk9QLISOPjJg967WetIIHc0jI69rJ2
8ZBwG99pfxS3phwcoSoUQHaqG4ilIPAsc4buj/2Xfri1ggRuZzhku3pIwM1W8zkRDLmon8bAs0Zg
Co7aDjhQxGPmL4zQhCgwfOvGEQ7ALDCMXjGRVpAA7kyBT7t6SMCp0/V8/Odi+7yAXBo6ROFC74A7
5ZDKSJJRjkxze/dbwf53TCXVbWxsesX2D5IEdGfyoIflQ8LuscnLnLazXVTpaFT0MLCVRxUGp0qH
KnIZ0S7CX3tsEjK9+tgOkgRoZ9rYDsuHBNpy/OHxfnraEtW+9J2u0u8xyoaaoMOQVRAefr1Oy46h
cBwtygKaMnYXkZhZbj48htt+LVFHsgR+3QTlaP2QAITSPT6O7ybro/3usgDKLPKdqPXfAQiEjrRO
HjX+HdN01ewuwpEbu+gA3vg/4l773Yk0AeK9te0KmZyIDAnH5eJ59SetJ6KRPNpJUd26A4pw7VBk
zvPgoi2QhBFdWnnQz4geJAn8zmQFDsuHhN0jqu7G69M4yiV1kG5CW3C72yb7UyMqIyvAy2gQ2JPR
xms/Zi2PqLrbxH3CKQdJArsznVKH5UPCTl2jqPzIdjaBsPb5XWIDBONERyKDa6d3hKtAjzgGFQkM
01LO9t67ygQVg0heetnOgySB3TnG2d5oSNg9rpp97zSD2j6/S2AnInIi0SL6OLrJC6Yn0BzN7n0J
MlHwGDT7Xp9E6kHy17A7LB8Sdk9o5DidFXRZvWs2NHgKKCbv1DtpBKXkOPTp76BFFfqxzXxCW0e/
Tu6DJIHdGSf9sHxI2N2hRvlPtnY08RNkDUSkc14vcr8TmuiL3DZ5K0R45Q6lyr1aO1pBErluptmu
HhJw40ey+/6ySsePZITFZLFpM22u0/AKut5QWg4P/pyzkPRqwh+/iv0aaLu1Q4LseaH90e5SYSRK
MIOKsi8fP4WMQbcOpsygXYdwCJ4xY65fd+lBkkDseet3pA0Oq4eEWdP4RgQxL8opWRTjIWaCNqqd
mhG+HDeSMAZP4chEDxKe/aKXrSCBWHezYrt4SIAt/2P88HmBWNjR1RKCSxDJZi4Jjzq8Qw7uJIiC
wTIiDTgB2Q5PQteW/+e//uc4yix38+536k6JHwv/En7HAkPC8BkjL1B38scwFEf06+xC5m24xUkg
jOMZkaVbukkTkcxnTL7Y+AGlZYkVUCv0wfVCs/vXELieCY11yw4J4sfFlEyjX9SuIuGKln2EUc51
WqGYj2GR12v1cOekP1rbfvnznRyB3pnA2P4mQ4Lrfrr+TKZh2yd3CavKjWgRvYxNIvb1IrZBFkla
Gu0eZELofhtn/fKvB0kCsjMFRoflQwINZlRr5lIe7YQX1TEBAS+JRSxzH6085ZuoVUEHqsy3+Vmy
Nh027KWZS/nua9S9Eb6JEuidN5f7Ww0JvvUUlQ+rD5PFB228HKuvWaF3H9bv5fMwD5blZAU5u9M8
EIPdsVE1qQ1zAtbjeArGH2P+8Qdt426+98sF/fQbCBTxqzvch5+khoTl58niZBxUo5LtY72E/UR4
E+NO0IC1T+0hjnLEaMBKUTQmNQ79LgpDhFk+/7B6TYXayxHwnR1UuV8+JNxmP7WnXhY37HuKwiAw
/dPoDEzwwnBtmghmzno2pO7lCKTOlIntFw8Jp+cFZuQ9I4F+93RwGy6oX7CVIgtqwp0p7xNHDFIL
PKppd/SFMJnP1vfgwzOKVzBAv4/jR8gTKHabS0JmSGDeNjlYbHrr9Vto+oJgNoUsAjqL4f2dWkl6
RDOY54t+hPZu7cwMZF0pbRPH/YLRt03W9k2egO+Mk0AIDQk/bfX4J+OcnIKcAi/jfIHOswfAXzjE
Z/Bxd2udFiQ9w50HSQLBbgU8rB4UdGiuIwIvl+QpTZs4un0kRib2O2QbWKTO0eTaGTbT0GPXr/f4
IElg1t2TcFg9JMzAUY4M5c7Zaw3YJbglxkGhlBaNJHvuSFhN9B6jGgkBbIJUgkX0tJcHSQKzs811
B4EhwTZePZ42sl7YJUC1CgoasNHtI9GnIRVphLM+FAn/2CkcWWk0DpJeba17OQK559GP0bjDp9uv
HhJs8MPvJovHPxZUoZFAUDgBCYRTciKNRAwfwr725uEde+VqbPk/rMR6V/G7oylvogRqZ+oc3tYP
Cbfxo7ZCKOy+ycG2ZUbvPqzfi6ag31/GbHOcwdLd74/+IAGfcCJgPcZtnLwErvXhvsnB9qkvIuQJ
BM84eITQkGDU1qun08naF3XIwS2bcb4Ynt09xwYTwHjkY3mWyBtocZD2m6x9kCSgO0Mq2/sMCrPx
smGVzWS9w47XasEFCApIJScwImbY7xnKaY0RDrZCwW2T8HvjL8caiAfdkMtmsl6vHY+QJ2A8xzNP
7jkkMBe3yAUdYiyXZ5uY+8WjJKIBbHedbIOYGECDbJLnyS28cNsvFn2QJHDrbiw5rB4SYtp4vlwQ
Ne2XVD8FLctoSm7xUk5du8ag4nir5jSe3UW0lWgbA6co9qppfxMlwDtT1P62fljwwXh+G5+c3XJJ
+ORRYxpFHM2yw+c0i4doCqrGYFzbYWGEl/fqMdebXme3HMkSAJ7Z/JoowO5ewwIQA90OG9/lLSam
xjJoKkHRyg5AwnHgEZvGOVfopmzfml1UU9tgoFvPHW8v+RNqnSeoHm40JNDWq+fFvPUTdphdMhCG
7mXEmuHNoUjl9SJAw+AiUFAOxZq7j4kysnWQW0Yfd6EVJJDrLthsFw8Jt+VnTTupG7twVAVkEuMA
xHbMZVOwfpxoRWMz2vIw143wD5bZy0ufzM9ejoDrTMpgv3hIcOHkTRKti6pZM5YDVV6c3O0aINiC
I0I4FmmflmweuwY4F7MPaDuxX8Nst3ZQkI2fCfp/UQ8clpGh5abqeWf5iMFFCopTJBzIA+u4u4h4
yv0m75Vi3csRoJ3psNsvHhJqT5h3+fh0ek5Sywcu4IMDtSY8KQo4C+T1Ilgk6tjxGYMAWaeiPcXW
Nkm3736h7uDlQZJA7mwRykFgUOjhrNtD1PKPsBFUwkpw0k5LwXCIKs4GhHdwRtmecMhtr6hlK0iA
dqZ8r109JMRmizVy4H9O37iRzGCUAyaVHhTqmIfAJ2hi0TLJQ2ZWjOR3H0U7SBKYneEih+VDAg2H
kjV+9vTD57Xa6tu7Nuk3cwRoDlEwjRTHsuxAIwKV6AVCKyQDAtnedOep4cwwONjU5/h7P20j5AkA
z+QICKEhwThbrZeL//hAfdCmKETZ8cv2iV5ir4MPgMNseRxn26l7bENRRJyKtf+UiJjMgtj93/+L
0rYoQ+nDLgl5As3zOfLT2w4Jz/Xq9o86CY2zjXizTHe2AzFoPsCMYdCbfXHfT7641wdGjAmGGIHe
mUHdr0uHhJj2+W5KBE8u6tbhOAmUxzbp1hP3uzmEAvkBNCZ3Owda5m/7RE32cgRYZ9jKfvGQ4Lpf
YK46ce7tZQ2mLCKadfCyyQwBmu1YeHwtlSG3PwtT1vs1KN8fRAnszprJN4khAagS6Z3GRbgkgPQI
h+0gwtwm5QjiIo5wihIGAmBX3F3tvXf8Re2X3tmJEcCdq0l5vcWgIFugNYvY1trHdgmSgsEbcnNk
atMyd+QZyGg4aBI67bAUhUjHqRZ6svrsZ60giVf3xI129ZAQgw+Oir1TN/yCiKH0RAHHkPhT5ZJH
CHdhEEc7KpPsRl7FFir1ennhb6IEaGfyp2/r/3+G7cx328V1d5p1suTjbztxAqoqBVp+o4NH+gW2
iHQbrn0cjJwktUg3SHefvjanX6c7ztXKnaz99LH9sZUEWpD5aVxpwY8tfv70+mf99VL+y9gGy+AF
Z+0G/n/+m/hB8tNPHrJtXK23Seamr1/kSPq/++iUzLKfPq4XtwvySILTv/zkvQOX+4u8J77g6Z/w
wcVfkmbN34jTWhCYUmShHaZ3qjivvB0Vd+ii6tyV1pZn9TqZoBU8+fKfPp6lFO36IUF3v1pPUCd5
0rN4SejQMEU3pcfomnq9foJORHgL/vWZgxmD+AfKJXv1LN6/yRIAng0ZH4kMCcO78X1T8XpyXRJD
GoeOsQy69rujWTiaB7weAO4tIXjIcW7tbhOi8LX9WSfj6baErSCB3plJzu3qIQGnrparOTEd490H
9Zt2E94zwh0Mpox2Kh8z4ngM08NBtu1N9zQ+cAOjV8hKbSUJzM6azIPAkGC7XcFk/kFGz2MIhtgc
QtY58J6BOmI0N/dT6cEtCEEv1FrBXwWtXT8kzFQ4YZ9PKf1FHWf0IqK0gAUF2UWkTuNVDVkUFAH5
AKLNW4UTlvXi9AdJArXuCp/D6iFhtpxq2p8MLgo45ZsDsWxpJRmtQjGJxHPMnv7ToC7H+9py+/LS
J8a4lyNgO1OAsF88JNQwZhTZmBMyclFNE1AZLuA8kO4JGPCiMftCZNFluruIve15g6HJfdKireCv
4dauHhJw9+P1T+mX9pXvpG2/zUZQggWVwvjl14uohERTPi/heEeRqKi738S98i57OQKvs0xkv3xI
gGnr6S151tUlARNQb6zQaCzdn8xO2kcFh0tjCnobCya2Ni3eev3OujpIEtidsZGH5UPCDiO7SOgu
bCV5TJvB4RD7tl+CjzBIXTdOd1ugQKSun7dxP+haQQK5blLSLh4WbnfEyTuXTcCgvA6kA33Bex55
GtQHjwRiEoZ27UwoGXTEc+558s5B8heR299nSNDdjyeYgf4niQnOIENqEztc1/6G8QkY24WOttZe
tqZ6X/uz+YEZ6O3POvfb7jDJ/V7wl4BrFw8Jt6f19HnxeOoIvPucfpOXNOfLYSOjz7TVsE3XjYIK
PIKXPMXbHNH4d79JN2IHyV+C7LB6SJjNEVP+k7qGyJaIVLQkI6t5lJRBDyLLcOiBautYCfY/RzC5
l5K1ggRi3c2j7eIhAbZcYfwkcb37av+2krE4NAf9F6eFx5jwBN1CUdZ+u6MJJVsGP/qEjndiJFiB
971jNMlu7ZCwAun/NkbxajMptC3muSxWIqb8YBDQ3oUGOTzRMbRkIB2AY6U7PezbACU8H7YfMD2k
aeJ894t128effsOvAfmT2JAw3c+And4u0MK918N3H91v6h+PaTNiA2p32wZO3kGzm4JKkh13IXI4
+5GsPqKV/zH1rJ8S2ycAsR+7Ye36JSeC76VWd7NoT77AkOAFhyEPTrqou4c0K3I5LIeRJbvrRGVx
Ikhz6lVT29q+UzvSCW7R88SkvSCB31OM6U9d85/aGw0JM2TnvhFVQBfGrGkS4BDLPIMZDifAMS5s
Wy15Ch0yZ3W/aqCD5K+CdxAYEnowpCR4F0VPAAPFgS4ScxrGBAPFzEMJVZR7UIka11ucCNIr39MK
EqCdiYm1q/+fIkbUHB2VER2qeyaY7DDFcNy0+uVPXzcTVCcRovtcTGed1y5Ns/jx6SPAOCo2an7F
SQ6nraoiBLabJIWsjIkYcA1RvALbiowDnIkC3YufPoojbKVo/sYwBsRHUYaO1JAfxKmJWiUJdZeI
YktNMzImgTUWNwmy5iMOrwy6uGiE5NCKjAgPv9so8bfdB25lBP7hMe3/+4OfefeB5afJp4+4Beoo
mlXN34XZtSIsB2atNJOI8Rry2LHDl83a8g0sZv5HIHhRneLMdNW00uLGluiNqBSM5qYsd1WzdqKZ
AmPeHj2cjnsyTHOE1MltMdMT3Wg4oQ9jyFlM+MTjPb4ty3tOzDMprYZ6mtSfw0K2/YVHyaE0UXRb
ySZ5ntjiMtCrMLyzbTmQVnWhM4Lq8Lwf3dg+JcTXnM668YzLY5mb6onElFpO11a94PUinoZ4tj8Y
g2X0ie0YsasFsakEM9uVKvqr7AY0dxUqcRRe04nlBROBs0N/KkV5OXEcR+duQsdLLNUO2fCLYWTV
Dyq3uUirE9qaGA6tRKouJfnfuWOb+azgrZrVWMUs4nu7osNH0bYdfZIXYS1eM4qYeqqQuDq3cGuF
/1ugstqYU7JoVvhqZZHZKpL0EjdNYA5KzbcthlUjR8xtDXOsKM5UlcopbK10KquaMHVsSTdmnoux
O0klN3ZUNo75YpHqXumtE8XS2Ulg5MrcY7LswTYZZsUahmxqSJnQXz2PXlFRaSYTqjaK29BK/JkZ
i7moilwh/e35XsKrQpDwwb1eSIE3c92gpB4Tjqu4aVpwmbuka51mVVm0S3vOmIzztWB88UtJU/rU
Z2OR14TQC7/KoRyvaF8uvmcJbyWqIDiyPtGtGn9oUFhKqDFSxXrf6SDxiikfYQ6s6nKmaasyxTKy
llIey1zRDoWfx5ypTDLKCwXVimhHUuvKKAxNZ7nHXHckYcb5LhdqumikUyPk02mdFS4XqZSjRNm9
VVV5/ph4Mu6pi170lRYCUxOjqvI1LuF4RzVKqb62rTS4c5KE4q/lwLOeJD5grJltJIU/rRLdfqG9
NJLV0ooEa+pQLivOSy4NYy2qa54O1crznXhe56xbm1ot15y+im0qL37IXFwy3LWiRLZfq7xR0+F1
RWdeMEv5JPO0LLLs5N6jg/Arndv4V4figX3OR3wySy2XtQw1l6wgWOHWVWTPYl33nSklKXp87yQM
59xHXJY6c73yytDX2NI37Xmacni/GMGjk4cyiikjVIMq8LNiUrAsV9zTUebbn72QNd2lgNceb6Ho
NKvVgE4yjlb3P5RrxsqvSoW1nYlJK/jNel1KkjOJHVlMOM0NDbmuVabQhbyeWIpvZAvB0SXxG29Q
RjWpDE9MZqEkmtSXODLx1Gozx9vMWXX4NbdykZtSUeHFalVk+Kt9LsGHRhjKD37oW6aa5UmUfK2E
kvcnumgFE2hKIEwKWUrLaVYZiq/5OQ95KotTeh5IJeN8zt0YqkKHZWVrfBa49rOUmrFzX4h86D2h
9NVLprFnwW6kiYwX0lYUy5rYop08WXxEWYuosu1qElWcLL2ADtvSRCyzhJ77UuRv04Sy/nFjRlmn
bBAKX01frlU7C5h0hraHa8dh4hll1PIzZ/OOMiuEhH8yIku6CzKGvo0q98o0PDWiLbXECbOaGcX2
hM0rXrUZaW4l0sLO2fRbJlXxnBGzWW0In7nKya8EA1Clfq5ykWtoaZ5J94oRuPeRQOPwKU+2aFWs
rfKGcxj9Oa/lLJ46LGVJDyLrP/mc908U6EWqBlYpzGk3ZRZZnfuK6lsZnr7F3Zkwxq4WKXzx6DMw
hK7FBj9YT2dUp6TFBzfwrpzSimeSIXzJbcVSfd/kJ1nNPIdysPWA860UpdHE5JkrqiySeRWF+kLy
s+9+6q04WpCnbFqYE1qnHilbsdUikaqJ0gCjVJGaUnJ0HVfKJKLKz4WVzsOUNmeJaZmabBXSbZ7o
KV6HfJ7FukpVFjNVEsZSxSy4k3wfhhWEKixVHAB0p9jms+xxU4uva8012HQqBbKuOrYV/s0YDKc5
zrPPVzc43F7UaMa4zmp5LtJmdJ2K8SQWHX5RKdHMjfVljWIdleexF3BZfWMEiTvzhNpWM12xZnRU
OmrEpTdc6sKIZfYaO1gxiQOorMF712wIM2rX8gymSvhSS9UT54qymno+fWUmrKfqbB0vMKtpYaRu
olpBvdT1/FtYU4EW+4KhRhGfqqwoBirjFLKmKHGsGhk3zyxRrRV5wgXZxGC5H6ysLCjGvfItllPD
xKu+6g6IhqabQMksaFrNaX8WMtSStY0nTrFn2PlrNVYqW63LOK1UXfYiflJZtuloRW1mMzrn5IeI
VihB5dLoljfEa8PxlbtMFx7oMC8008PLpCvZlzyXHmjbpFQcgLZMFeEql/1EVRzjjrV0GO5S8TSD
t+dGWNlTzmGrRVW59wJlehMmYaeoO+SMa4VyhAjbJDYqyvGtBRUq3+08KQuVTy3b1/hcpGuVhn1U
oVvFgyKXjMrA9kyFwn1g4pqyJ0ZKR2qcJmmulXLlb4q0hmmiQsmjJmGZu1OrFnRXtaM8moaiW8xz
xheuCl+0P1e0Xnj4qoaMRx0XlqXyovG3UtUGVKNOMpViMiucmGzmXMd6GT75qcRslMgzvilUGIqa
KMWKM2WqcAnLUa3iJPQngSvIf0uyz1zzteNvTD2JmZlnVvUk82wnnVYhnlkZGxNDEpwrQ3R0T41t
LrSnWcTKT0mYUbZq2oUZqnrNU9OkUIKpjv3i1jQcF7bRqI0JXebJ19JMmauYNqVvochG0wCltA8O
2CO2CSfPZ2JZiauMUTa0ELlT2aB4To2swHXmDGME4nfBUVJmqaQQU+XMMGjVa46cVyU5D+ehmGdq
kWaiZtSUuYoYo/xHiSx2ogSBE2lBRVlfBDmsNYfVbVGL4sAxJhkjJLTq6BFrTXmdE/NJIuqmqbK0
WxUaYJS/0Lab3nmWUWSaz5q0PPNph34wvLQsJhTt449mC52aGHZC3Xm1KYJyhbE0z3KfU5M8Nlce
xSRznS2k7wqdO1c1XdDXsuNImiIZ3DRO0nTiGqbtamLpVdgW7TJUXcuNYHrFCAxDER6kUEh8tcpq
biImlBPdMqxiaa6ZS5EaOEk4E2Ineoyiqr5i8dNSk/WAWdBWyU5CJnGw6xtG/sLIQjXnEpv5OwoZ
zoVJdN1a8/nSjFTfzcwrI7D5v5NMzKeOl6XszMgpJVG9yKKfpUKZR4pgq5YXpVc6H3sL2qNLW40p
2Jwg0QVNMAr+lrEj6dpgveBRLqUvlhvTkyTJGVel8+TKyUL/zuJlWkt9cZ7ALs4Fg3XYScxRzFOc
6OwUW6yvRbofanVUFnMFpP3BcnnriocBvUoj1l5YXODOdBB3mENLUENshzdSRMVzP+MUkB03X6Rx
5quc5YgPObj2QxZnheobkXiTCsI/JV26i9BtjHAk53qmulkcTG1PChRVCQzm1nYy+lpMsvrOZC3X
m1CKbdFTQ/e8l0hOEm9qJ7m/kJXcv6tLZZYFsT6XnNh3NLPOEqg2lzrSOqViMCxDtPU5Q9XpRA5s
6nvlJubfdJzEcFiU0F3A4Vb0KylnlEkZurKqUJ6r1bEY3CSSR2tlWJhb7KkJo8ppWsylooyvKxNO
hYzqI40rCl71KqF4gOnJLBWbkDA36bAC7zXj7KpmcneeU3Uma2FixZOUk2zVSazyWncdamazdfo5
5Tgq1xybqq7shLZvUsNOZx5bcF8VODrBlg90kdbYVFSym1ys05WTKMVziGPN+VnoiWKsujwV5mol
6emjnEfyLRdLDOiMm6/hUdKmWlNSMaf1HE6aXBqBmrgZjHXF14GvunRSPhU0k+dQaNn8R/RovNK2
V7HfDDRSaEksGo5GVwqnRXwcFrOMchlLywtamYe+IWeqWMryJI88R4u4vPoeFmxozxTHzE0tFtly
JRaUzF07hmzFV2IquIVa2kYg3SS18OCmtSmopaME8TzOY+naZDjvCXlvXjNdL7nOHK689j3XVpNA
tqeuZL+EUcpEkzpl8qUQKBSl4VbRA1VWxbUt+LqqxJw7Za3UVx3aMSjVNQpmVvOJ7mhcDqMeUBET
qKxV2ZWW6bnBT3PQHWNlAn5DLUJR1iobbroqsKajcnzkWXM2k9iJjjfzipOETZIH1doSU9eZFYWd
CBNQsVTj09C9LXSfWqSw1MvMzEwty61nXTStG1h15kb2auEut2JGjWE154ocsbM8E/RbHlZ8JRS+
NGVliwIHMKzPQhH5mhTV5jSoWPM2h4s9SWyOf5GzOvyCI0qSZRm7+QOl087cD+TPNudGC7rinKUg
eP7nuIySWR2W1jSljWRO8X5wpbNsbMxgg8KJ42eRq3q0GKqhzBa3Tspio64UOpgGlgWiX+NtzqQC
xikq13VeinPBp0E0rCAy44np6kl2I8ChnJpVlE8wQ5IJVQtb/rxko3xB+zmXLmlTp2ZNtONa9sXU
0aAy1FXkFcGMi/1SlTncHje1wBBDJQwsjcsC4VlMZF7TffjdtgGtzYSUxSZeJ41XyTiq7uIPdlLG
uNdLUZx5OFP31o186dnQq/ofW6GkWE1pul55dLyCA5koWoRvO1XcnNfo3GVy1YkoRytTKlNudBtc
kRLTgL6RZd/GhiPzQCu0tNiK63Ua28Ik9cHs525BOfeiFOSKSvGGg6VpCANmCIrBqTjGwrzO3CIo
tVgq6ykb2alW6K71IwrqauplfDirTIuPZ4VHmenMj0Qu1wKBbV5IuJk3hVRIlBrCtVxSqS8tqsTT
1Uh0cy0MoPI8TpX9LlaZ8FgVVX3tJonoqHSW6GpuZXw1pSubZVUDDoalmrGcG1M7oJ1JyXLGF85w
oq+Ca6SqH/PcmuGyaCpUhr5gZcm69kME8tU4cb2nrEgYRRP9kq+02gmUfwSYoiealraeUWLXzQ2Q
YJNNck4D8oqgJgghfKkMObZU1g65l5hOpQmXYoMDDXDhf5ZmCf80dcIbs2adRRJb+YyKzchTHVc2
plFEGxpl2VahGkkazHBnU3MsxpuwqW6ofJxxE0rIki/Y3LxFUsTcXVaX6VVMRUGl0nhnWK0sfPdR
sQ3n1uVc68kTK+eOr8pIzcO0xtOXbyTAcq3bsTOLuKpkprroZAkcoBhEIaYd+4ebuMksdzOLe6ky
ztm4HuUB2Er6jrhieR0KYTi3fT9Y0LFiCVNJiW1GTRzHqrAXG8VDGuuSp7qm5JWLLGeEx1oq2Pwq
ZFP/S5oDdC2AHVsWDk1ZKrxpC04gyNSNU0W0O6vdVKEnmWM5czYyI0urUsd6sFn4RFPdYcVvLmO4
mYaYjWdO2DpMDFut7NS9+r/knVlv3bq2pf9QsaCOEvVSQKlZvbvtJrZfBCdx1FKUREok9etrLGef
fRxnX28coF4uLhAEsWMvSpRIzjnGN8nIa1d30ykZfdUD0+OppXqNUmZX4+8rWfUvXW/HF4fw9d44
89omRpB4wjBCXIreq8h0oYPelunStjw4tq3VG96w6ksVDgh+sIY6625CxPkDwZnEixpVnkhITeoL
TzrlnPkUQ8z43H2COuWUiaK6PEa1X3wZeXSH9dvByqGl+K7nyKnSoY9HijfLypc2iL2Drnqk48Wb
vkW7Bf/mztB/w7qwVHtNSHTDfHcZMsyW033dzg0UrMpvqnSE5LJbq3GdUlUPy4Gwdcwr19F3tSJR
XnM6IX6M3erLPLDu0HQud9OpoOWLGgSEBUoKF5lSsRBoDUYPfreffdZ/WUKP0021ulDXiIqgDLS2
MmXuRlKqJFZ+V2WmZvh7xKQOmaKCZp8q7tbPJuiwwEyzgBJRxT20KMYrz6TeRN3hUMhYDanQ1fQN
v42gny4INdy2G55URYpjL4dCI3Vo2qHNkbvhQwaKJSoj5egsm26IAkT2VnZ5IHlwz1y5pliZ8GMY
kz5e3nhZMYZ83vDzioXvN2+6Ez1rJ17N/T1j5aEs+9ImcRN63b4uqMO7pNUTVuskLPjsDCmH7rDu
OumZtk4hDQ7iipcNOsNzm9WxSbWGKz928aIjLxmshuzkRwNZNxEXLUmE4aW8DtcY8oyNzfDUBxR9
NWCvWpNqVuBvt+EeP0KzdsS97/XSY0h//e5+ci0e/6QGpnaqmrEKkaazuECjR7+9kDT2xq+8xw7u
OS+gsP4p5UC/Qid5qoEUNPOp7k5VQ2qa9WNUiDzmvm52jiaOSUM6N+bGFOPwRKiPD/Bog276qe34
A+LlIyEVlRstHTyDcChxc6Fv8DOx0GObS1q64dbSdYTkpacYHTW3E25JSR+fr/CcoLwOQy+uiIuT
4BIIbS4/jtPI5VOHM1ExPQ/FKu4db+7MDabLstlKFIu0FySY8FJWSNfbC25N0NDUsmZuL11MPfy0
zO38BYG/VA99aIrp3pXOOmy0iMR5QSsLtZ2Buo/pxAZ8GpcrLnTSgnaX8dutoohoDveQAcmY9lzZ
FEu67C+bSWJGWXAN5shMJWLoWj5kO2zHUQSpJkM/53UocIumC3D5njdrgwBpKrf1TAXWjICfSGhV
Mk0meKgN85ClsmbHqbtp+2jld0Gx6DD5X45X9ZDbApoIVdAo6R1brFjsGjlcBbp3xZ4JSZ8+Nw9g
fL13DjxsKeIFb6cEx16IcQjS571z0OjSi53ax1vr+eNVb/zahZ6yhCbBfpNTvfHdmav08za93xrF
78Ye9hh1EQiituCDXYFgGt4MgqckjMjwBPVucdICb8PrhPQu8+aVHgIrxzFhC+lL5D09IRsLqSVR
uh1vOs2bIY0Xh+aN189Jbxy+sf5In0fNlM5opZEaj+uAxd4qv++RuCh2H4RkuY1Gt9rE7ugelCDu
lMVhM/Hk8/s7X/47EwhzJsriUSt4PkAUENXHPl2JN7hYPmyCHLjGuy2mfVm1YyZ9aq4nHegLP9J9
2ohyvPu85d871sWW1dj7DHICzrqh5/9/Zz+NGGpL3ds1WRoPgWXbhXuoxtVrRQckEDEcqOYfnuXZ
WP1wswhaQT9jv1jwSU4A9O99kxOO9pgXDhlp4l1xuQZLD9mJxAfTrHRIxiJmJ96O0RWhy3Do2RQn
0O9lmTozk2RDlNBuUlW+N//DhZ3b/fUhMDCHETw/uIXMiz50RT9OXjtiQU+6wjPXjHNz3VQTwsXJ
aRAbfN7v51HysbHAiaBvMphvGE+/dkJsi1AI6c7JEnMkV1U3+HMamzLYf97Ox5vCnpLw2bAd2vnN
itHtv7Zjl7VpMKYEBqeE2u5AK+rySVTLnELKwNrweXMfX2Q0B0AFNMT5uMfIj89u57vXqbdu3WM+
EsnwtvDUpob3YC1EoC0rWkz6nbRnEQoLA5TlFTFW9vkFuMFvl4B3CqauBxQ4ACr19v/vLqHWXm1a
+EIJ4vtx/lLJbiV5EwQqhANJyivEHMGSE1kOcAsq2T4VaycINJ5xhqAXTQ7EQaeEYqJgKl7KshJF
UvQRG3LltWGZ+Kypm7RQfiDSwBQLRDaF+SMdS10jx1i9dWf8RkdIiCsrIAD3UZdYR3jObigHUmV0
Vpj7f9oydFFYaGEknGPQwIfF5EGbnmAJBFOTcmLkMyttUB97BLLeJZyIcMhIF1q7mzrlqOtOGzzE
WBpX3CO3wIIK5wbu4NgYLLpqcfDBrHfQ83Iuer4xTn1eenWBv8VCRJu3oqDHMfKjmzK2+O6IDQRo
Mmk/mpMAM5671Q49r8RNhWjAWzguHh56vVW+wqPEvFa+lIMZik3duOzAJwkhOFDRfGpYG/9w/AoL
OPq4RgxQwGY4zCosii99XHSITKqqelgntd5ExCospl6AS6BdAVfKg/7eneppwILeRQuCEMWIWXcV
tXZ+pV2AKFrE1UxuTeMXam/FguVezjSGODH4jZuJldV8I3yGz/FrKEm5t469TYIYIVVqpwpRVIvq
UbmBTlNviWnQlwXcnHVXyJKoveIGCzS3Uw0/7y0eoWMb1wcjAmI2ta8gpcreGGenXO3wo4k0DxNV
j5Cv59gOY768fcJcB2hkhkHTZELqMUpMWdfxDt7eWydEuOkINviEl0bgYlfE+E2q+VLJa2Xi4Umu
jYJ5M5gCSrOONzWKgr54/oS3pnHgc1iix8tCqZ7nxdAWcPUJeylacyGbHt5C2Df20g0DJJCdbCw5
/IzSjG4WgQe7BAkZF54FUDZ/uKL1bmzZukFSsiigWcH7tTsgber/adn7wD54LjYgQ4INyobhCK/w
vH/B+9kiDtt28N3eS3BOHmL6Ep7iDe4R8xQLCuKk7lhdNmzGI/h8kvg4+bohzl3H4eto30M48TGa
8DTyw4Jp+N1djPm9JJCWM4Hs9vrzdj4uru75nBbESzgbEE3iNPdf7w9WVIVTIyCE9AFrjr6LMB+D
9+z6dv30tJT14v7D9Heezt8vK2AZIKG5aJhFOK7iY4tQcoNFNWJKAp9ED1Xs8tfG8adxVzUx5YnX
R0iVuxV7gByL1RWPCsPwx+c3/duKg3JCkAzYGQv8DECBD0CLxigyvIUhu1Z1fGVsoYesNP5rbCcM
6s/b+u0FOpcuoo8ZdQFoYJf5Xzu4mss+mIJoTcwq2q+UFvWYBFWHb8SLGJJoYub7T+LhP283xJlz
MMZihApvIc67NWaNrUd6HsIO08xcC4vkCAJedANwHqiJT+13Xlq8WZ+3igH54fFi28UAlBJlqD9C
B/sfXiisRX0oC1cjJFHdleNIebCBM4mktV0/5F4gwu911JoftBbud0rU0qVew+SLrPxa5YTZ8bsn
msnLgZDQYwtjz2ZDEXc3EV/8+6GP+Ck2EB2TGgTEQwyP+IXXnqMyUTCG7BeiG1bAxUJfrOtBZ165
LNg/i51Jmjo2B2w9Q0Xm6di++HSRY0oaMjYnTJpwfsZQfNWqION2dT2zBzLRs2vjRlhFbD2V9aOI
GVcqrYKRxX4Skoj72+gt7Z2xXpN0gL/F4bfwqNgrSFXza+wpzA6yYOtw0GINIrhc/UJ24GAwmVZB
o+Zkmkkt4CCf0/d4GvD9/k3zIT7C/QuOFJxdB4vFJ5TdUPeXjhLFH21UunBXV60cfpjDomG5ZGoA
1DNzjlTUkxyf2VfCw3oWr9el9FfQHiwAQ7IOaKmD7XcxLhNnm3oNML/0uiFXErb9rXnTZ6pyWpMO
Vur3RvVn4auOnStJucKNgJ6BFGyxdscNM1vadsGY+j1wG7dffnSdT3vAIkuJ9dgyR6byXD96krSB
kEzbQGXDNMzBTgy9hfBIaPGlrvo+2lg+xzuzlv6jHGr9QBkW/IyRkA4HInx67KcyKFNbNazO+5jJ
7dScX20FSG4HF5mFaS0KrEy2CVSQMqOX6SjbFczYoOnx51RNIdpNGBgFaU8/tZomqHv5NFT6/Khi
hqV6KGuEST9/HgYNK49OTSN2qtXEglMEJfHRUOFn2H3bDDtl1zjM2k6SJwLb5A6nG7cQdQKnWJ9B
q7TH3iWCQ5gkI8RsRJ9bamO60TbWatPFpuCps85zcdH00IU3E1dyzAFncH5Ra2mXtDNh4GYU3A1J
QQPiZf5JpayTxSX3vSqHbcgZhOTOYkWDKj1UDuomgoXDGDs/3Gaq/TUdwknER2GN2X4+8n8f9ziL
wcGOguADsVnuxyytByYXK9OMSRlD/EigI7bkRqhh7b++NfQn0Xn9c6n4iSd+EwPilrJSH778P3eC
48/bznN//cwbvPnvry7qb5OQ4of6+FPnhv76MXzwnw2fgc1fvviNHf0v6NBfN7b7DB39hadFIPFv
FDRm5zoXdOlfm9X9xo/e1tPLt/nfZ8ec0cy/fu1PipT+b98PkdLQAAdBOcjX/0WR4rzKCOkGZja8
eDgUPUbrf1KkOOkSCg5isTN1ioXyXwQpwNMgQBHV+ZRubC+P3WT+df+/PKJ/E6XvCdLfXw6wKx4+
PwaGjmq6c0L0bjECpkZEjAAwMdw5IPDdwKV8eNcbfzb5vomPYQXWHUgD583fAKz+vu7MZRN2nYx0
AqNw11YIj32aF9TfUBbeDtAwk36AhO3aLvu84cj/GEN9bPrD3XGnZRRshU7qhtpdp5vrgNbfq266
7DEKgL/4l64zn6AZXgxDkNPFuTcukIJodIIMRRMGl6a/iEa/hJ0LP8DjLUi3vk3wLIFAVgNGf/Vl
MoiSyYSQMAKJUM7jkNpOZW5YnoStrqH8vfSy3loRqHT1qktOAZ1iNZgX9rAG9cVaiL3m/MDJmEsA
ZPO43CJu3jaIDDO4V3kZhGs664kB0liOHl/9VAoYRLWwQDPrEHNdv1z3sbwTJHSQVQ00VStSGOvm
gspt1ES3EWKLtWi3QCv3WFaPRYvAR+gHrKhpF+M/F+5siA02UxNDQO7LvPR7su1C79r1zXevgr/Q
eqA2myfED4e2Yg8UTbQBe4KM3m86MedeNWS+6dVhLkZAA6MlwDREjcmOJjr01223hLdAX1Mxkuew
Lnca+k0SIJFIo06ePI+fPFCwLBIXXiC/kknedQRMo0V4AtbgoTQySiD03GG7HrjCTYAYqjD3PPLG
rAV2FtHywYZRLhqvTsgav4bUpqWYgBZ5WdMFEo9rmBPpRInW7ZcVgXXSFEB0wYrmS6Ftrtrwbupo
DiRO5fBWYePXzTWw4+DQKkNOmkb3IDObja+DXBGbw5CcU6lwS82CfH/JINeYHPwvTM9l5yrzTBZA
ShXyRi+4R36+ie28m2YAABoLT2J6fyOl3EyluYGIVKa0hf0mh+ALcjy0Xqg6AXRyPZXdknnhUoGa
itOhnFPRmlx7bg7Z6XoOZWJIkU141XWHXolATnohHrBzL7w2GxvQbhSMEV83RT9ftWu3bSJzIbrw
2Y0rLwFcA55xKMWGx8OjKUqTaVI9LIBw9CK/gniBJV0WJ4GoBS7OcqFsARgWmX2gY5ZziW+LUp9q
tuxdG277YMms8AOMc51iiH8tiEyxOr3qpsv6EDhZhEAtF61SgJXOKB3eydyCR5mj/pvfQHVRcQ1r
aUXiUU/OHa/AgukA7qCJGjcF8lsmhAO0c9pZpN0UtUntrt+cvqtz6+pTOfdHLEIYB3p8An1VJb2u
UpiBYdKKWiWD1+z8mB9lqLPKlengwINb+8xtqryV4y6Kwh1M0407QDf2JHGyqihl1jf6lQegJfwA
SnAMk6R2+EnK8tvoy2M7eAYExwLz2leH3gcU3zUZjOoNVoY7YNPfR+tdWKb3hPf56AckayJW5a5m
+ypURcrjwsEU0eXKtddrwF8HFvYJMz1eFAf5t2emC9dVaTjF+bCEN60rjySYLxRtNq0gpzkydeKu
bYaQHcxofG8JCRIkObeAa67wKqfDJJG/u6/94O6FA57NuFnvIydAfACo9BiUMO3EBJ/X6S+DOdy1
vZNS4zlpty6nrgFDHY/ES9bVxbhk03VYA2pcpq5J2ai6HCmdC8K1Tr163hptD117ZtYczBwRfQ4J
AhAXPNR4JlemMsfQ3WivPUXAdjzl5YBuXoO13oxRf++FTQpXd8NZdQxBf+tK36xSbOYZ+ho6cF87
AlBB66dFR+4Aoo7JitB1j3lQAhZdbMJjN4fd1SZd0x64EM9kbrcI13bUkzsVF+jHYesTgFuDvqAt
7fcwTjgM+h69GJLLzgZQtYttwYLELPoChuNOOQvbA+S8dYMu7/xpAxRqBXnplUA67VdE/DgLomr3
xcqXp7OXtoNSJvMabm2yLsN4dCMFv6yNX8JIimTx9aYuwMStoFE2tMOrBYU7D6ArpbVqszh2H2cx
P65Iz44dBaYiZm/IitlmcHV+hJX4go1CrrCvwXSoSB9cGzq/VMR9XmWxidfRzRrE1FtWFhEkEiHw
TIIx64HoZLM7fp/q2MvlHP9h6hiYpAjDW8jvMi19/bKu/rO72NeiVht/9XZMi1tuAMkXLGVNANep
WNfMRO0RiH7eMKdD4rdGCW9Rn4Bxo57M0turXlTROZCWiQzVpeeLK+SpHK6yHVPJ/eU4EHCSPlft
zpP+eegMRcLgAyXV4P2x1F9rn57ga6ZN4xSZI+iGzyHy5HjYoErgShbrnht6WfYqnwYbJ9w/gw5D
jhRsxMPp0yqEkjr15HEEv133TbYMrU37wr0r+fQaI21I1g61Kdr9MWv4FiVV7SGuqkuz+N/qyd54
DcFLCsaA0IdyERBhW5aAfBKJvy65LOURkD3qJrxbx3X3beH+KGicE3d0klUuLzXY5ZVqkuDEBDeF
WieQVfnP9TheaAMZgK16SQsa/KjD7iEaPQuIhTSbYZXAkJHHsABFKn4gb1rv/IlkfVKuALbeAW+K
mhlRDNBht56jlNZLsUHJCUmNU/HUFN2Age1cM8BRSL4cJC4lZNgGQyG1QROAN3DuVhurDK7Z41JX
jw3zTOZZmpamvBxn42e1CZ6Z9vtEc7BP4JN+VE4NTboKL5lRl6C5M16oIIFNey9DSTfrGXgVU/it
7togGfvgYq3soZlrEL5zVWUqKC+D3mwESKMMrnWz63owW0t9Q70e9NpwiUVh65Hh6IfTRrXom8bZ
mM7/Nkry6ELmTgu/+0Jpt68MpIRJzzB+nOj7ypxtGQS7Oqpv2xBkiW7VsYi6V70UV73bPMV0ro5q
Gb9iOQQCPi4pi7sp9WP0Rhc82nksMVMVVeIIcdHJJcwd6dxUwO6uIUCCxoSI4WsDfciC76tn+QA5
BES1l3tatZuy5M2mCqtHzEljarx2I6R5XtbVSaeg+lZa0DNCAHs2YzbM5m4O68clKo6xVS+zSy59
b52RowF41WXG60LlWPN0EhlR5JU/X9UDSQszfhXrcFGPcCcrr7fbforBq62PjcdzK4YyrbHqNstS
pixac6e0eVGU92XpH1banma4nHNF9h2AnZA3R6+OMxRIPIAd3gW2lSnl5M4yW+aW1kUah/MVX5sx
1aHY2RHSQFecMe/QInV1WUI0p6kWdkhgKlcpRUFVBgLTSS0J8eyLONzx2c6AKsizXaTOCtYfQw0o
w4IqN3JWiR5DUJl619Xn+aDqkBqf+YSy6HXSxMBMldt91b53xSSCGpB9G+V14L7k95lHz7Li4dkT
eSol2U2KXZG+iBOnmr/Ha3vBOOIhpkGceaba9LOBmA3CN1155yVtNO+6sHHgJy2nnsIgmMtNZwKA
/F1wxdbowiMgVdt1PtDJ2qyD637Lmm5MoemZFGhXewjgICcc9uJS+H8MTiv3azjpxO1txr0ow2q1
dxa1x/q0cWq5c5R60CEKTfyqbsEh2pTSfhvr9fR54vNRRf2Z9mAHKYiAkHI/CrkNK3uXD7FO1HDF
7LYbv/ndz1z/5/brf5PUfRRPf20C2eiveePUgelyW3Qvkp1ILunSbMORJGoaMGSHf0jk3A8Fhx5a
ezuDF/WS2IbO++gM+p52TddGJlHl+IQF8N6NyHekYLetMDvA9Me5FhsnMLkczC6OmN183qG/IQTn
24UkjSTejRkY3g+6dN3EHnhZZZI1G7fdlfl6BY0tDbZ1Xr8uKcZzLjOWgJs8yF197ez0TZGj/GxM
wn8Qrd9sjfci/ccrOSf07xJ2PqkydpBXJOpbcHC/MjTdJcXGyUjWb8k/GMB/1/EBfN/gbP/iQE8G
deJ9ayOZq0UQdPywN1dBHjYZPazbaF/lzc3wDxb6390aBOrzBv7Y1zOKog/Zelmtg6vnGJ38rThM
133GrtkVzZ0lgY62Df74/Jm6fzNKfmnug7sdRYhRiGQmAbRpE/nS3+lt9wUxGbtjGd2yDYp3mpv4
H8bm30gS4FBQ0o/CYZzA+XZV754f6n/XCvvgGOTtz5aYpKhO63gdF9/f7u7/txa3fRXnTSDkfw8p
jp1Pf3j3lH+T4hJsfbdAvPtrQ66fWtyfv/eXFudiZnRjH0/4TBu8k+JgykAJA5yMHdpglvwlxQUu
qrbPBeAY/ed/nCue/5TjApyWBBsQO+FgVoB3BaXuP5DjPr6TOGscW37j3ceZIyg3Dz68k7AB/KIG
+YI1FmU5q3OiE9uEzsu7Tvmbyfs8kN7PIR9aoR8mb+MiyJlQu5n4Jkbavp8UP1Bk4qT0Nj35Y/Jv
P28veLvuDy1SdBsMS7z0sNo+tNgPtUNR1BkgYi5E6g3buEUN3NL0lyDQZAa/JMyK1ckAXJ0GgtRt
dieoE+J6lNMtXYJTKPSFo5Dr1Wuv0rLmWQg2tzX+hoR8u07x84QS065qchpVL2KJYKL05sr6/QtQ
ATjpzZAQafZrVQZJ7WOlakNYDFGMGHv1523PnR1Tyxdm1rSOIBcYPk47HMIyATTlQYYq/CItCnZd
NajlrAaOgLoJvA1jBcnjxj+Out4tNblyG3ujWxCowJK3PBavcgzUsYuK3Ky45W4xd1Prmn1Dp1ci
+sul0smgyBWAW9RXUpT50XhX+QRJCWwsuARYQ2wxZW5NTwVHHThdHrqhvynebhHFy4BPop3fNbvA
G/sNaxtUlM4XXbmgSA5+WNmMp4gsdyi7cLPZTo9ClSZpHHHVx3WQgtx2k36pnLS1Jjz53vQwN823
wi8OjAyv04IYPqyXxBW6RF2b/92P62ddNodKma1dnRth7IYjGj1a6tiMlQwGDRSvSpZZ1TjDUUHh
SD0Jk4gR0FHGL6+8ItqhJINnE4ME5HU0I2aOToiq+SGsbHeBOgQUXMBQy1oUmW6NXcek9YWXdVO5
H1V84es4jeb2tApR5k7XTuhcdRMiHDtOs+dkjRcU+bx6iODDYUjWkI6orSr2DST6jS5ZsJnryIeX
LR5d0aPgfNDHGlu7oySUlWAggyM9x28g+vtcohAEJeswiuzy3XBC89KQdt92yzMVbbdxovCGQwlB
XM091E2CdK3Heb/6wZzBC2AZafDm+Eu/RcHRpbPGf9QlPdW2vdKoPUxYgHRA+/4PwqAJDgvSWaUL
uWXr5B5GbseTqsbxOEsb5kXUehuAOogsqHM7tv0liSRL+qIUuWHdrm0pQzXiOYMhKDQOFhDBi+/R
C070i5qiatMUC7z1Ljx1XvW8ssFkBnopjMiLwjkx1xxUJ1YkbStPmYz7XY9aqZOYMbTAHcNF9Ksb
VRSv3CFPFarlEvCMwd4t+4MtxpeCh2mkoAlisIE/WsOvnEYO8BiL/QMqJCQOTFHXadyTE/OvogBq
MzhmvioUJBoWotRkQXE+EwR45dKjhMvlZTaK/qjDANiQjzI7wE7kEqexutvOKQEisxBSnKdBjbtf
gCjFB3igdRqeBzlIKERnMb+nbLpZe51GrB4BalQKYvt0X0XuXVf2FDLluYAmXE1WK1lkUDzuS9nI
nHqInK0urqDwDYmjZH1tVYVLC3mxB5alEoZtOBJXAobn2IlgI1lzUS8khHsg20xDj1DSPDT1uG5l
Mz/VdMJ49uc2afoBhZ9LgWnLblFlJAHruE8BGU9MOHXeSZTSrkP8fW6DoxsXjw6QZSvnZ9QeoopS
BnvRme9KjCKnXYvKNeFtAg+FV0i6NhUEvnNHu0jLom9qGv8461tzaffcB9lQmBL5dKFjXEQTbShK
WhPVLfcz9qC4cca1B0NU6tR1Bh/TJdlSgUr+dXqt4DCmHlFPnWFb3cR8t+oRRm3I7Sm0EPFaFLgk
UtJTOIz3K9H1W49l/kxz01iU/FR77A34yEQ3ZUU5xCffmWR2dldpf6ISApcdd1ClaAYo749xsHnX
+HsnXsG8S3ZfYqeGvi6fA49i12K9W8A7w0fFOhGXPItIeRuz6W5k0ZcqCqOta+lJjjbelPMqEzW2
N+s6o/oeqDTqOh41ysT5UO1Q2YLNAyA16zJOJrGMaTQIm5uZo569qiAy9VomjSd+rCivqbxRJ6vn
XlZud2VRCe9Gy0aRAUWcbayzMVhhvQweqk7NfBhKunUDs/FJl8Lo3wOXfOaMZDa022ldrsLQuQVQ
4YM5LjKPVXezP1zgaZyKNUaR+CI3JDaPs2y3VYt5s3CDbYg6a39mSeFDqp7aP6qiuiz8C2yygqJO
DxS/2k4Sm2ScZbLYL3Yuip4SyKBe4s7wOMZlPCFBv6gsTGjsjlLvpZIBytcEXn9ZAVcQcsf8bkAd
EVGJGVE3HIrulUbLFrDOhQ6HCxGsJ2hcr0Xonkrp7UjgXgQoQ8si3ejk86DhbReZ32KGwId56MMB
BRL6a+5hmo73FIROEukAm7TM5NRF05aB7MNCOdO069hlx90TfHPs+DBfYSsLuCzzsB8L8cMQ1Cm3
TZT4wkxJVM31sSOALrGgfjUUZTchW+DnVXhxUd9YWh8LTFklddVcjmv4OHVQvN/u5394RA72HDnh
f22O/98F2wW+O8j8z4D856/9FZBTEKLYk5C+5db0fUQOQAvYDzBK8CFvYfe/tljCmffArRGwox7R
xUZEeDv+HZFHZzg8Qh4M3uH8W/9JRP7GR/z6HkZI+bF3Hj4uABj8ISZf1dpU2LwmSFxUBW3rok7L
BdWWHdLVBHhTmaG8EwKdtxsF8jmF7XSOYwloiNfhj9gBJoL9hDDtNFhXUZIuJAq83O66B0AyKvi3
KDpxUws32veCO99r/Dyq/h9757UcyZVk2x+aQwstXkOkFtDqJQyFBEJrHV8/K5rs6SbvzFzr554H
mpHFQqGQGXmOu++9l7P4L0nHmzzbz7kazN7YZ5IbBiMzKkpAdeIrmjpQd9kg7tpUG0j5qNJxKQNG
AO2gOkj6wd0UZuFGJNXj0I0PxqCXbkt8B3iGyLy61a6LiidF1zu4CE30LDg/yIws+0w0d13YlTvS
Q9HGXMb3xQooMiwm8kzDr0Od7ceQGL4WbdvA2GlhOxK8q4+2HtduZc1kpazc5YX8JPRr7kOzusts
JXb70PDlJnAxdWYM+JVXJA3h1NkqZwoNk7JJPiJh5NxVyeRVY3jTVWUf69WDXkRwMZLlvjHFPZoN
FR2UKEdWybQO5a0KpGeLw+w8DSlwDUW0ToHNzBcaAp5N2KRMCSfz4r/kPZP/SVWOWdic2nLOHNmO
n1N9kjaRMjDstmL0C7mbPzLDIMura/cQeghOB91FdOgSJRWYF7YRpqV6eiu0kgRkgXGhnKbIsbL5
szJN/spLvVGr6ceq8MFO1IhKWpFPWszSl0Om+lptMPbXEB26hTLYHIjP9ditkUK72LMaND87CrDd
V1Z/1kmYm8rw0artsy7HyS7Ro8HXZmVrRMulavRnhsdbzSiEI8ruYCSC1D7xSj8voosUAkgKpsiP
pXSPuQ3PQMKEAwuYsdVCbhpGxi+pHXoxwqybhMSoiiRnmh83x2CUZUwMPJl639zKJHsS2TrL7eVk
15OfHXQ18GoLpIAYDM2LE0yTpa671jhSY0pz7mIhI4gR73HV38qsusPNfRljDAN1mPj0V+d2QecD
aKDtSd5OLqU2dWMltd5SCc9eQM5EREzQzdJD3ycq1r/qrApLdhHsyotNgRpYovQEg5wNHLCMy5Ae
AgKMearWvkIlWSnWTkOl5aiwZV9tLlN17UaqSrFo4ehQYloVOdZ29tq71ExlvWztZ8Zm2kw0OFkK
aYSGB7TER0cDJK2dUK0MXKj0RlZRfHPZHpQ+/DJ5wtBrjdNiWUQBefepsgKVqjm/YgObnDyr3iTV
kDyiQU8lqWKyoDgW49GvaNnSJLtT1x5OoZmTO2uXrt2dWPs8vczurWR+yeFmUUZS6tERGlgkHRAA
IFKKWxWL+zRYjklUZh4BtbWZr74rjEQbJY4Psx29h1C63DZVMZoUkrUNg/ohloNXJp/3NLu635A+
dU2ju3EYhp46RGeLiNkWZ2EAJwFW0DhFjZ/BENqx4iVyAr0rncSYd2E39ts0NAFdGQZBo0oqDrkq
fQDgOcqqTi2s8yEcU3hX9OckyzyDw4OUQP3TGIQmO9UYkZd7FwRBiN28epTVWOVTUtUgqYK7mFx+
PwewxbKu9BuRgJqABcGDRtGhr+VHqMtniDw7ZVJPMvWJFs0ntKEz/rqzQf1iUsfIKg+vsZY2yPaV
C7kMsgNlD47n0LFsevy8MaJ9vJZHBnVSs9ZL6Gh4BXvFUdZiyqKqErp0V6iomYaGU942T62K/GFG
T7aKFkRZ1ustLCGLn0MA9dG2nUIWYqCQa8bhLaKwC3D6MSiXTwMlH5rSUzranrnWgiZFYU1xuHoA
M4rFQE0+miXfJ2WG3jJuZEXdymF3mAg3bep0RA1cK88FRI6XTX3hTlOzbDB8zoxW4lsR67dobm9Z
W3lYCO5qUFSK2X5IWrXv4ilzKF59nJVnLVY/8qQW72GJHo6qHmryHuKKP2nyOx/3S7kExe8VsZXI
Ke4EbdykTW665cKVZ/TBq5U0z5TBMogn+Qv4316JxFVJu8PCyeItaX9iQoViZb7LAc2ZAm4u0tq3
YajOIm3xf6TZQZkCOGxcX2mtEaJU5F8ibS7RMl97CCLHIVReBh2uQSRN1zLuE1+TONnGKdiLPsba
y1tL+v4xgeEUZ/0J97BvWLgTNNm+ZGlxA6e07Sv5k3TKuaDm37ZICDQBdr1TYZ1s9a49tRWMHGV5
SaMI7lmp4YwIlwbvctT7/LDbtsSq1lf4xWFkuKNujCcZggSiVXrUtOaUxx0DpFF8keDvt2UVkNao
M08RpXwwpjF3ujkj822rrdsp+VluivdIKl6tNGIO3U6vFu2dXc2naOxMNyqtlOgNwqooZy8Web1r
2vgdcbVwO1hXTsu75oTmHGMmKnliVQYFXX1VS7G8seHdcLWg3ytYxdwYL9NmNpHrSs3meRzMz3Ix
Dc/IeqRrs4Hl0VsFt4N9NCcEVUvuVNAd6dnuLPNoM5bTaSgf6RG8vozUkyTM95q9ad6S0UwOOTdW
GainrE9H6pPsPenR9cY170rloPxi6lp63WC8jGbuK6VUeLNmds5//KPIb9eKu6H0TijBU0ouJ16r
ckNObgYenc5QaJwp3vO1iqceiI/NjD1rWWv8LB/diqJfC8t9uXYBs9xeddqClPYAqMElDsial+UY
+CktRClScRpq9XeR6N+9wKfo/V8L/LaL/2yYtVbZkV/6Gz/V+g21AxIH7jZNJWZhMFT/nZ9q/maR
WrVssoUqcRNq/H+M2/Xf+CJ+P1Rkg0zKP/FTNfZiElDRJfrCPybx/0Jxj8X1L6NwCbEWG62p6joD
f0P6i8DVK8qcAXicATZRwUEXNV0tmQ8jT5TN7HW7IOHXS04quEOQrvIBsU1X8N5Xyxb03m4oyoNu
t1vFqA62ErwSf/4hjcDZKmOJS+fnPrEoj8Vke5hgX/PFuiqMACpt7rZBNt2ZDPydwow8VX3gVaw8
SErPAkRiSw8waOJtrCI/WAJvGtVN1obHWlP2ndW95SHOGOR9x4KkFAfGvRHZu3ZFIE3dJoYo7eNl
3yf2ctAyC2CjlL/oauY0RXMbFaZhWhM/KGFWenG1moQkOcIBabpNwzTNaGpsmcAfnDosU2cMw4Nk
lBdgKN95LXllXW1CzYI90ZWW3/RoZfr0MBrjNq3t61jbmAJl4bVVCrGhVHdMQTdVkN8tMEchuLRP
Qlo+gNf1R0MJ3NCMnqc+/bLBljJwifdDrG/kWI4pcBbBwdZ98ai4cmbfz0vwHDV96JL+/87b8hkv
CbO/sBZeOjWPqly2cFMBpTRWtC8C4wBQtnLaogM5JpUGgp78A3XmM0HddwZgWkmpPTC+Kt2UDNBB
TMUp1gWlI/CzYa4+4Ug+lnOQHwuGJ9spzS8zxAt8VKF6KfMcwEqNDauEWyp1kraJe6RKtrbjlAgf
0Dao98pLOPX2pjRwFGgLmCbQPm3RYqutPycNRk3dGJzG+FS9PO+/2lQ+6sjYaZk/IhE9JUIqz4DH
niVJaB6EnBmORneFVTZ6qlAVxh1jcdR0+6cbeRVNCHRk/AHvRu91JJ7IeLk1A/r1uj3EsMlme37M
yvYhaTsZBld1atNm05TZVUxUp2a1M2nubIYgOEdtKqop88K68Yag/YjS8GzJ7Umr4l2a0SwEaX6M
leBQRHTACygOIWYquxRbVEDL7IYNxWqn4nOwEEJwfMaiho+QXCuUFMK/5MPLeyGRj8WkOut56ed8
6ESHsawFYbjKMr5do8ba0sZolsdkrHPXjphRjeGDVGUX5v70gMu0tbJ8r3bFWzByteoq3LWie0Um
cM1J6b2qo1fvi5MxGDCHg+ugVPukyC0nafojF4Vx0iI6aKOCv2LH7eT1OgDCdrkRer5fdEHrxNS3
X7o3zAF3VdR/UUhvUo2+pNTVj6qo6wMgKMuJOx03kqUVbtXz9x+UZlNU4HzT9X2mYnyfRjF6RVDe
d5bOldnQpso8ekn1HGbt6MM8e2wUjZanm/AR5TtDbR8wkD02Q/Zt4+yZdFpKGGCOIs2FU+jUXwWN
iK8EGJ9miKBhHh8tWdprdUFqZeA3TVPs5fjOsWpGN1mv9wlKQ6yFfjAyUI0EjoWRSbbUGEB7jOAK
IupY5QEcpRjbJui5EKOLvKGufCkorB28FTWfSxrnURm25Yh7OLnajVS818VwniYmFLIA7IpXVarL
R8xuIfPT5jjVs+knQbPHBfRESve7grRklNUj9jJ4T+kYOGPUXcsyPySAGAdp3K+JaFXJJA8/IW+W
hGmoHoPHMSISqaZW5YSZ+fo3w1nTfS151LjNYO5Nyp9S6e9W9S5tksDLsD0xiw4BDeXxobNzX6iY
03OtvitruBNtoldONKXwHon3unGqXNo4fexQmrTAfsaAK/tghs+12fVu15SGU1kYxuqUyG8CBDZv
8e1aZhA43RR/j9jlS+J7ThvaAEzHkQF+fN9KYCV0NX2owFAyVJVVB1rZqVaqG4idxu0r3ioxch7q
82tjdRTKoUBNlHTIRIqnq+Zj2pOGziTbwQx6x2PjY6cnFJp852q+GwLpOgUEEjqKetGOG8ht1kke
wlMsmDSQ6fWs1eKfVFjQwiKiYF4aldORjJsTgXFYddJko2EmFQuSaqtAe+rV5RNycnzsVCao7Qj0
KzYBsBXLQcnbLcG3DfR7AgstBvbip2sMdy5Unhcm7plunwctpShEs3BqU1not8arsDtlX/Exxr7K
FBzjZTvFGGnU+b2vFJDB7S8pGZ4Jx7+HEhyhsKgv6hQ9anFgeuMYpR6R223XN4dSqUCLMfhOkukh
HkN0m2r4sBoQaxJ2xrAQjyW6sGS1zF7it4j5fiRqmkvgohjbdDeIk8VtMvOma9mNjFjPha3Zd9o8
7FXuUTUGq6Abx2Ao3wu5hwUanApV/ymU/q2mMg8mHKCaOMIJ/smLONuoJYmJnkfL6dcXr+Vj2aY2
F1z1aUc/GoIMbBCR4eYTAKqSYTMs1V2TTS9S+FyGTBLzrN/JQXNYmuyjzdsPnTmEgCYbx+WrUeW/
AB36dqkFWyLj76asvANP9nOD4iKclC0d7ZmulP49rcxHcoq/8hHyY4V8IThnnTBpnoyEKIY2FUgk
FSRZm/y3Zk/vhpo+kwa7qF2+mzMUCgSVDMrMkpubQG29MIsCgt/Wg730PwXCtyN0eqoZNLAd7sAx
vkhQ+pxZMOAApXqJ4ScPeXQOF2SsSCiFa61MxNm6tp2+zYKF8yuQd5VoMPrE/eg2gMGgDqsfGu5+
FRA3oYhGd4qy/yqncWdJyZ0it/W2GBCKmXCO62/Jm0X2Fd0aDnYW3QcSyNppWm5BK4duVisHSeh3
UzNuRJzbnjZJFDxd2cIsll6Y/ENrFBAzzPTJqHkKV9LnbDffJE03ZSC/DUbya05U+La926fyRWuH
I+E5dBmIs5CEORqrBhp4JNS3WtG/DCS51SzUJPt+FOQF6zMryHYWZGg4ubc5CusNBLUXe1S/tGZ6
SgNtUxD4ALng9YP0IgOZdWQ9ugY2P3gTFTt0x7d5MIq91I/7qUhax4p7H+SR5uG03P/bKxMM/i11
Rf78b63L5rvJ/+QU+qev+kOaUH+zNCJ2NkQSPGmkSP/evcgqGwFRF0jnYSHSydD9o3vhf9kGRa1B
H0Snsn7R36UJ5TfKFfbpyhBGZBk70b8iTeA//Ev3gvBha5C60DjglajKX2yJTVC0ZqjNfFgEAbGA
xFIJbcjclh180STa6cP4WSscwxbXO+REUrlOOrCxwCbCFgK/tt9w8/uWSkPTJn6MwxfAp0+TMrVP
DJHxcmJOgBbdqucxDk4yvPYpaz1dAsCoRpQqideOV6B97yQ5GLGrvjoWW0iyXtPa6AoEY+F6JjMx
GX2LWdPtGXxouJoXQIhwNG8KrO3K0rzK7IE0XhmcNAS/O8NwtEbAQaRMTS3E2u6exPZRE8Kv8tql
FnSlMP/oEmnXzxPUWNmbxxJUguE0y0+R2k6mAEck+qUSYrbqHI9x5ckcHNCfvchQfLgyGxnlAkq6
rw7dI9UwKgbjEa6vyTYJgcRIghn8cd2NA/lQQmmRALPoQpy6CrCrBp9uTh3aXkcAY29A6WXyGQj4
UTFvmv6lho9jvrjC0sCU/XC8eMB0jlFvu1OOSVT7JAbtQib3h6mBSglO8X0tE/iejm4s23IwnDgl
4xDfWUyx8/kWIyaoWXnoimcAfMSoH2PjPQ2Gnc2Uk5SFTwTipA2E18wPaKxnpSAxVpKA6Q+R/lms
XMHlwl6PDXXHgWnLEz4YKMaUDNOoeyGg9JHXgELygqsCoCKQFopOgCM+4n/GM2P5atecuGW8aBk2
pRTeNytGMwKBLJvUFdOFPPmmAyAzTXs50w5R+tLK3a42tXstUh8K2UBvWgxPUubdCLc9tyVHs1c1
ynSXcnDCXN5N/aWLGd4RB+u6HaiNTwVy95R+pP0LBvYxZVqbNT0DqgNcVtIW+r4rntCB8djksJ+C
e3s2PVF0m0aSXRVXFf/v3KnCH63GtStjV6IKQXtgGclRS8aVTv/TpQ9x0N6zoeAxHl6AFhABJX0A
yC8NHan6lerJ90xJAXTI0UrkvNbY6DNB0XQUp4XGIYeWyrT22Ghih05VK+auMAlIyZLDpkqeY9XT
xEOcdVsw1Vt84JRd+QbA3npFtt9Tm92U/qFoCuwamYMOsl+SD6Pl8TLiW15uK5MhpLp+xnRqB0Ac
btiHB63Gyz5HVBvVQc9VAPMrDjC9ShOwf71KpHdgiPLWaJvXXtJOFsF/TVgbRDyd+bEiAAD8jOu6
lvmpWEJXZd5O6SyR94EBfwGh5evaiEeduFcRwg3WjnzwjqVd0p014y4N0xeSHCe5aSDtZM9ZABFH
V7DoAUJXCdqJyY3rH6nC9aOezFDyJ2UzWamLsuOVwEKLYNMXd33KXhOQN+1LkurSNujEtsa9xuyo
oYnxpAzuYJe/VonuRB2Dz+kUStqbPOSWSyJPblKgAyCX3NY+VDluaIxEe63qWM0B3JPxgnyVZ7Ej
b+jHvbtUZLEIj9rJzlpXUqRuWm5MsYMN4OYceMvqPisPTdgyIt/ove31/IPtqhwNQhl4B2eYDVjH
+Ccedwu/kvCvprpjXuXMiuG0/GcUGavKhEYA3/qO+cSma9+q7qGqDtP0mGSP4bjP6iereoq53qdH
/iXQLlXE59EeN0X2ENiHeLwqogZ0+iHn9Qu64bCJYH0SrgO83DS8T+Cg8mpbWvqDUfGo9Bn8PJGa
m17eSvoKbQ0SL4PoAMMpZsUEbJ5LEuqicIimgI5wl8Hw6kLx+77bh5P9JKeLH1oF53BYukM1EtN9
iuzpJSbSUADq4zXtIQRNGwZjnqXvoyU82HJBdI35mABgG1U0YNAjqYm2eKguxCacsS8xvSh3mmie
5Qo5ZRgYOrVp67cRDxZojs8E59T6zOPTULsNLht/VOc7C05pYc1fs1l8gNm/H7kePahFzjiPu4AW
bDINgM7HLDmb0JAik8DcmB6s9TCU3jLzcU05lWzRkG1SqgyDwlX6G+MjueZNiAiVRie9713Dylyt
UO/JP5/I9Dx1THisINwxAnCXZd4wSPC76Iwi6jP0e+6s5XWM7xsrJCndQ9eovliFcE4saxvF+TYO
zfvAmn+aueLTI/HqWLHuqkH21pUK8YX5iTfg20yO6HSUuOOHYKMPirucHg2j8/ti2QeAfhphsjlk
8uRS+1Ir5N0Ax0p3q0s6c330k3alXeXOpB0q0zokycLh/o7B5ShVzSG2DZ9ULPHwllzGYRLMNJHD
2VDAgAOfInAwYP7fI8saoOgzPjKOTRX7tQhpT5h7lulB4VSZpJDnaUC35yNN4k3VlAPJFiczXkXS
EdXMPFljlJNxUSnySca3miILalAvUsb+qblc5/bREk/IAG+5XCMzgPlXix1Q0EsjSIpZhMQLdtGM
8wZgyAFqFOcBtYEMhzyWvbpbo0HBQY8ISxctWyH4uM/2qckf8wq+6hx7IwITQEWgs0475LtQbKPx
WUuvzVzsSsOfQ/ip849Sn9lIgxjn5Yx89O/VsTBI9bYRd0PzU5rvk3pfMnNNJnipRXqtOUdTevth
nWVMGXV3g5yXb5Kq30vLJaznu4kZsIlaGUTTG/ypNxm3p2RjxFIBmE/xJR0m39JVp2vnyzTxmers
E3C781RUjHtxLou3ahJXkTWs7cpJFApGBtVdmqsb2t8NkOct3j4PY8xGlOVXXkq+HVb7vJ3IEyLd
4FerKA5y6dHWyUwVabKPZotJIpRoS3Bjk04uJJ6jylXUlAxywAomwxMN2IFZ55gGqLyV1lonze4X
krjsheA0eUP38VZqfJEY3sRVC6zJtfR0uyQ/Ex8WJbI9Oh+XokhWWq+bNDoTfqSAdVZ6Rawrn7Zq
oL7H8gD6MEwfR04qx0qtc9cb2wpIZWk8A+R07Qw7CnjUnMxwMeqg65+N/EGvuzPDf4qwR9i7Tgxu
cOUH1BbWlNVu0s1+T4S+zuZTWCuviSFvF3XwavloSvYmhcum9OpuVmSHxBDo/CfWojH8ZHK5guHU
iYFt5AKD2yuVxOHf+qXRPlRx6JpJ/qtXuSXS5gGCij8rBDhhOFjZuy4TdoOqh3/6DEjPLbNfEQHx
wBgodq3HnGu+BBgep1Lkz+kD5u5dnSdsVjLONVKyLD2h1r+J8iEPeygGssNE2a3hHrT9vqiDjRwi
L7YYSQVBcOCxdk3UUMcuwkojNsqk47Hs8w1zrR1SGxVu7szZRuYlC7TTVNc7Ek9wppm9nDt72obm
A3vofA0hN6lkvxlh+Vbgy8n55fDVW6arfUTsuD0ZUCjikHcC3aO2vkfTpqYNSWGTqrI/I8327eBF
MrAucQePB2vg0/3C2hMGB3hxR3cYKIY6nK5m+QWUiD1kn3gfXqFbs87tHLcNDl9cFFDw3FJudgQa
/FjXd8TB4YzUV7tAwa+JFWfT39aGbJLZ3sVNd7UsjPEkMecyy7x5sE74SmghFqgbijWe41zZNqPO
IZe/2LL2zVGNtTfvD3waU6aqYD56sZ1aKqGUMWe9HKt60zM6kJr5Pu6mI6yHlQCqMXvCvzHVhTcl
9iVP+tsQRC/wBfmmjERLqTnjBzh0y+QPGeOnUCax1z2EcO9YcsaMQzaytXXBlMzfEtb6xawp/hjc
rT4KloN5ZXSW9I+FpPc4rp7oLVoOozGC/ciVCTNACzoRcWRleJDkvYrLvkW7JU9d6/oRj4obpRkM
LOJP4SlIq9eg0j1rljDF3+h9nQjrtxWe9XVanylkPjE18ErhFQEbgUYa6EC6caEyvTPkZ0K6Oy0e
L0odXwRkwLk11t07GESv8hjve3vxkpw5odntmqL15oqgfzz8lFglG6rYUV+4TwqJNRX3//bTB+g/
qiXR9v/Pvsg/9iC7n9nnL3Zk/1lB/eOr/5hBGL/pFlRk/I+/C6Voq78rqLL+m6Hgi7SJkeGd1Mlo
/h0dhOxqoqDip1yHF/q6wfGPEQRUIVvWMUGTw12DRhgn/wUBVdX57n/KEmGLhNMDN9Bi2an8/1D0
Wvp9RLtewsFh1r6t0PYvLEfbNiEPF3Fzxc/J5BYEmzuaZ5CbtyEhpcDeIbegcfUyZYCMxfoJkBtN
TXp5wh+HiOQa5OYpyvB4GUH/peYKuV72d5HCLxvZldRM38lWY/4aWmxNZRXVAxiK+h49+UXLpr2G
d+vQhZaMcppa74VCeF/phXIci8F4Azk+WJ5RZHrpV2mlnxcrLxKHhSV+3Y9+BMZzn2HZOth9L5/N
2VJ3Ik90hq0y2p4Z2ueeYllYpkvpQ1sM/p5lEuwIccuo2Vl6f0qpQvTIwjXEfKaCIRKxQtApcz3+
hdhCHT/WSXetE2GzqQR3h6ABdbNe/s4DFUdDFLcYZBIIfeYuSunhQpTnhA2CZ4iMjBVjM/Gmmkuu
LKcHam18nUZ0N2Uyi5xiPDJ5w2R0hJkeZm+aln/qA8Ftae42SYMdLlzSJ/QcDgu2MzTW8slkpNrp
Y3RnJUQw+PFDBtIY5fv82mKJc62mOxUBMJi8u0f6dYd2OfMaPokRzThgZ0HSZAc5I+DUGMa0saZq
IyXQ6zIIjq4iU8B16ngS1TT6waSQmbaMTRpOz0m/+IbOqok2qEpv0aLLMIcvhWBvSTdmdLfF8piK
gEtbw82vpgLPDTw9h6bPkRB9nL5eNCfArahpI94lMj/OQLKbEU5xpBea3LoJHubBzHxDTI/jUnww
bqF9U+dnra2HraLVr1Ua3c8RWx9Ky37Ccw5Tl0WMtlazilMhIWCM7BMg0++Eace4OuS2TyLL8GTF
OC9SGHljUk0uwT5ku5W4QCtpNG27lcWEA206j/X8JbWZ9amSagcvvk6gWEdiKFzCVgPMw2S7G3gG
bJfow54lGaQn2P/GSIWyZUIWZH3OT5NPPD9GfuOHIGKBWyYR8+AkOdCcFq4uoTQbDV8F8qKjQey1
Foet1IDgaUrkbC35VWXVCccAzhqTafUoilMdyK9B3pxjPX+ZMgKBvPP5DmMGIXco8fQukeXFQWX7
EmrSVl0rkGoyrjEZ9gg0ILcBn2VVmV9JjZBfm+msw8R+KzqDnXSmwPc0eWbEtgQWlRZJoHxOaY/Y
AT55r3Fh4SwNo3Njmp/DIB7ZB8eES+2No9qyGIc1L58yNRPYLsrF7s7suhNv1VuVGJ9dH38Y8rjL
kxDptqPlZOSnRUhMUlLNUGHM0RcGukWabAFBuWJmu2J+UaaOGkzXTRdhcSOVGus9GmVLXXJJm4XF
q/rzbHQ7tc2Oo54ZbgPm2puzyh84vJJm7XWJO+AAkQlPACRiYuyIerzYAT4DKGAHW0MI78Vw6Pr+
FR+wW3W69SJibHOuoUBdUmXRsySkuHYk5gMAudirYO9X6Q28l+apY/ZU9M1PryQTFQZbdbCQSsjc
rcJHxN4pfEyL7Bb3nT8uA72XBY5BtdhnZ90HmkZuqGYMushFvp3CitVSamSwEE3El2x9lgardyH8
b9mXV3nsBbsR4Hhu2UK5bnZYN5K9mHKIhQqEvUjpFkmrAMCKZKeWVQ3MZ9QDpamf9bzflMp6AhVt
eRr76KWKWDbcCYBos4ICEq3cI5sVR8/hug4mYcWuN5HB8qDohFvJji/82MsegTa8sCBQPbZjGR30
krCfUGrsxXESeqynS0GXTKX3Txftf5N+/W+C33++stYr7Z8i2KaQ2WfWcnb2PuSn8kzdWPmWRzXL
JlQ/usezuZG2iLT/n+/712k90X3dQhCQiDqQbtf+AmDVIjD8bcP31a/1D4dY/C1bBPeBVZ/mXUH/
4zT/Z0mTJYXd2johjP+5uLprPv8cAf/HF/1RU5EekSV6Qt1EJ7JUkz/uj5qKOLeBlGKDpNJ1iPT/
VVPhPGMfyJrcx3lqm6zt/K+aSlN/W7G6f//DMMD9KzUVtOO/1FQSgXW+BWvCqdxMgAh/fkABvpRI
08zRC2G75JK8YbH2xVAe1GoGdNTuw2bxVYlZaAhNjQyreprDbzagXicjurcUBjPZR84ROMfVftFk
hsTD65r9MOW7QaCFNME+G8xHuOJuYjL9STkV0+pRq27sQKLNyt9FVP+SLbagae+ySvPwnSkdY56K
44N8q2zdsxHbT43ljZEWyHuY/aCT/EIqnuN5oa0+hlZ2349IyiGIlMUafANfwrTkE0YHayex4QiP
coYClf7M9HjW19ICkBkXXKdt/NyXmzCa8Juovg42v6kSj5L2Flb6Zs62BuI/o5ogfG8q4wnrusJs
GL/n68gSl3GO3bwPGWxAaYfaNHbzPsSBT64AWFW/tbQOIVa7RDmYK/jzLiGzZ6xOrAeZiKDOlvgO
FzhuLAyq/FQUpVtFQ3fUWvEg5cWhzG9LI1iU2JKYJllez+UdV/D9LAIqL+lirvmKpCo3sobwsy51
SrG6KEG8L/D2YzlY7vAs3Ows8+dcupQ2y7dKmUlnu5nMjhRFfSLg64k+8/NEuGwV9fQ5OinGI9YU
QELq2WZxpRRITFkpdl9lhTe7YHwDOGe5S4vFL+LC07TBXfC6JDkQGOsmyb9SVo2n5vsMW1s017jP
3LR+ro2nzv4xtXrfVPYmmNXLKBn0gCMqx820H8AlOJH8mMCfG+PQh/hM6WYohDyFYxiJb5QqLsbh
nA75RmkKz4gQcuzxwDqgY8T6vYWHRl1+4FXBscwuEXR6tjLzZwWg89VNLnqflSsfrSRoohn8qS92
9iRVN+JTjC/6XV9fIul+mmU62Na3BrICbNAibnCgTc9m89Noqd/FWbNOkqS8sLh335nVbSoxN2Gt
UkSyXloeJnnHxKGVLCSgrZa9Z19L8dLZ74k4VJRkBM2wpXCV2+2RGmAv6xYjg8LFRPSf7J3ZdttI
lkW/CLkwBKZXkuBMUaJkTS9YsmRjnmd8fW+4qtISrRJXVT92P2fKIMAg4sa95+yza2iRuGQgev5p
8DOnKdV9kMQ7A2tyI4KVRDFJdLbjA+we6FES37gcvHapW/HBi621MgROBy+yQNzo5zGcS2Ne6dVd
HqNICVxHkqWVmosZ8eozM8bbI94YLTAKy6G79O7eatWVUoHxTNWlj/MBlV60kFP9vvLql5JFm9O8
m0vm1YhPbeMZDxG9skQt1ylhtXU9HlRWAGnvMx1ZQ9Fekb82yw1gNbq6NTp5F/Otub5OE0+ZJXQV
g8KbRxQZPaWzHZJnljVzqcq4Ahsy0AASSXd1f0jiR9O4Kgt929OXyRkkJMhRYIpdBdZ3W6S06yhN
McrU6rOw5DeD8szT+xnhiD/gPLSUoOrKL6dAK9sBYTUv0miXa/Uq8aemz4SgV/a1HCwVo990dXPr
ewZxy8DQeASpAedJ+qGEO6WmD+kaG93lNxtu3Y6hTJPR/E6XRYGMRSBmJatuWwJkirpkISfVkhz3
ucTPMsvplQKLu61T7yaxSX2X8eGk/rKw4ivGRN+jQUE+GQ9XhXKqybk0+3AjourOa2+LWvwc6vTE
eWBjoj4MBYzrJNJuGKrPyYVddX1NhVheM4+EwEBAOK0m0yqXPuKaTulXcqgxFKM5K9l09nkgO1ek
VOoUSwVprckAcY7MioAfJUxaIjxHRvDmsVGEM4zZ3hoeqK5JJkKDOzkNNaa83kMlFEfkyZwk+3mo
2SdIoAsXCRos/bkF36onEli9YcfBNyKXG0IQFxF5mIHbPSJYdJBKf69tWneDfN/wuanc0llRE9Lr
ZmtUYg7oi5VI/L2vt4+w1R5Bvt61xb1RJnNE9ntfNRaZzYMcmkPrK0tdJMdYe4y0n3l0KMgezmPt
SS5Hzi708hP1rg2ya6Muj8xcMpxpmj44ghPLNOUD/FmuzCJ8UDT8GAVSJfbMBSzkp5EYXi9Fa+bv
ot5b9JzJzfQlSSoEh/ViJJwQbelKBoNrMfIpshWp6QvRFA8hYR6j+ZrKLRh2/8Eug70dkpkhtJUk
A8yQ4tsIkthMH83bDLHwrwLk/7g5wKSk/aoQm78kefb9pao+yGyQ/P/jD/9ZjKH2B7sGHIZOFgjE
3xob8ddkC6aLpcvCwA3wrhhT/6J8ozbiv02dL5la+18aG+UvsqgsA/CZxp/bsvEfFWPaVJV/tP9y
gAJcjZhoKvGMM40NR7MBuyQYVVTV3rSpftfzWtlbnoyTjATPuYJ7oOkCZamm9vd4Ql8A7e3ncejC
zO2xB2A1hBhakBgCNqPX/J8qGI1m4mkYugxC39BdzuVxtjZqDSa8AO1fobIU0lUp03RVD5P0Qkpa
TLFJ9CxD75A6Dp+c7YKl2o8vzYT40CbYxzhhPzj3+jNG6daigwmSTHAQd8KEDG52FcANabsmWLpj
qSJqFgbtr7HYBZpZ7KtaVra9gkgh1hN5Y+pQA3r0wpELXzmD/crro4RRgvEtwR02lyUPmr9gypgm
ZN9paWntxnK0FupgXNG4u7NRFcyKjkxvpao99pqWdO7IgHBoikdsauwHijINEUQ+M2LGklgrI3C8
6VYNC9o6hnpnj+AwWyie+Dl3+kAEoj1UvFr5MFJuRZtB65G2t9mhdvvviZmOR51XIE2WVFn4qED7
sNyAFaVjRLYfbYD0JAQYojjLURO3TI/oH2S0uead6a8VH+Jk1vvUV1BK8D6HhJ7SyHNsg1SqPpW3
UabflGWOKzJ1n0sdBm7VMbZywdoWGqLroNeqybtLrTyI3AksXGM2zSklthZxqHwrA3OXd6Bc6NCs
dNXaE298SgaYK8wY7tn0ARr78dZs0ABjGb3vwgALZL/tAM2KDsSippDCrPCxtyQRMH/ocWK7raYu
gkSGNB5F+Dncel6E4Uskoed3Ww4Dvvtk243CAMm9VzrAQIl4NpJFKDqcxd0BD9i3yM1RaDDEbElc
CboAgVTZroLQPQWBQFCOKW9AnaTm6W1e2/e51U/ZBj0NGAgdlT1so5AErBqPZ6NSs5f23gfcDS6W
RE3Ve6pcctoaYgWnBgXLfkoQ6zPU1UGwbDHDouwuITWG3d7NRX/FwUQ/NJKb3IQZ8ktCRl46fk1u
MRDnqcYKVRzWUt8Ldk2bM6xgEpxRaIHrcMgWnXe9tR/gNhMpuMkzwhrbbFkawdaDRznU2a2uFQvh
4XLrXHXKtvKXo1+bP4M6LgJHtD6zj8ZITbA9gXQH0MQCpuIuDblfevS0KrqUct9thRxscgltDuq5
iKJhJmPTQ3kU+WvR73osuDX6o2UXLjF6Y1SZYrvKY6yDHB2GaEupQRmE8mDuchrcaGFd8PCxx9l9
OjLHi5SFl+nWFRlgL34BnnqE2B5i8XeE74sbf6oaCUsnNyTKm0VaKT2bPfQRxTXTRe5h6Kii+FgW
1a5OsaYaefdqpHJ+a3TaQhdBtJBaXi9qG15nY0J1ZtHJrS3/urEQe2VZ+WQ2kMbNsH2pAOikeh0v
24qXRlwTE5nEA8if5B6d41oZcQTc0riyeur4XNIpvuWRzqsnnlOpx6er9D/yrvlRD0ng6D0VZVbi
DsQwfqwrlj502sAhDiTapCMcgIyf5eg5VcxiZuennwa2ZJEbNNwNU86fQhu5bpAS9CQMG3Mx8ZrA
Z2OnMPNnDIehY7natotVelWNSkOx65/LvLknHfPUlBjcMzu5s9z+JXXH6x6PBb0v8j48E+l85K5V
KX4ZRMTEK2TyRogVJ0ILrhO5HnHr0wnXQnCfWsDhxg/x2fr6SXKzpziXGQTK1ZPwG2NhG+59mKsL
8s4UBwzXXde2dxEKt14Ua70e77o8GTcKubaBGjz0gzg2RNSTr5f84qH2ZeH0WRXNAy/Gr6ljsnFR
QoUeriolgcmOH2bfD3g7PBrCJLeDuSeaeG/65h7bd8NJwsdIkYV7Geh+U/SLygQq7XesjNFFZZSN
Hr1XncGLJC/VqUefFhE89FICbhDB5iGbBD34wLpHbFQY7hrSMMBZA52WVSc/WyaFlWb86BKRkGTW
+IQbyK+kOd+QvQXmt12OSnPNG35u1xANGsbQK2gCw1Ipa2xanCrxW7sELyGlS8VwaMd4L9Tim4/e
H5gzTjSw5MbIsFoqxc6AZ71qGshPSPBD2MIIejBt7YhWowBsIUWZEzOqYXJhIv6auxVe0WwiS/1/
DWcB2rApef59M22VlcF4PqH851/9s4DTSCQBw0IBR1rkFGLydzcNKTRWTfYkxqEkmdn0zP4FcDH+
krGGQkeDKjoptd+105hr0vzCHgqJkXcf/+k/GFGeIRUBOVJW6oY8URptJqhn6EENlkObWzQsIvUJ
+/2sNh5THPvvHsknPWU+7Psi8Y+LUBW/bykXDTQYyagkQsDRSEmUe9rS57ffqeXq6yudlaP/uNKv
UBrVJlbFOitH8YV7phhracZ7gNN6tDYLeuu2AykPXvKlXjm195/3RViYTr/TFEQ1frwvfSh7I9O5
mh3dhRUKaHXVuFt6VIkoF6rsfH1vylnj8x839+5yUwf9XWdeNkpVIgBYmmm+uiQ3ZpHiSUeGyg8d
rWdMJPadUTFvExce6tkQ+4/rnk0EOohs0LC5rsiufbnEHGtcWCCXrjA96Hd3VvphAxaDK5RkCbvu
ugz7C1f4dAn+fnaTBfv9FYpIte06BjPfEFyAxt/MVoya4ktI4AsrYnJYvL8Mtn6IPEMpUa01BHWB
/kKS2fQ35Giv7JpxFe7Jr1fF1O1+dwA7/3Kmvvv7K6YxPTDX59EV2cT7mpfVTxqmmnbEMDeUCSt/
+fUFP/2JvXuS039/913ZOh5jv+aCtscpC5xA0r/48ql3K2TC2e7ri126u7OFEWGjtVy3YckHzWLU
jnFE43cS4dJZDTC8VsMiVbQLj/Tz1agB1lKRYwrl7A45U6MSikkGT9WFpI1bLR22X9+WeuES6tmb
A5UBWaQm2o5Wf82QvjZe+dgye9Y0+0E2VzWuLU/255ICTqvYWHowD/STi9u8b9eeh7d+j1OhxzKs
1kSHAGZfeJIjiDf5+nMilPl0ef39LM49NMSaNENHDBbCVfQMFsFBRr3rBwhcBoFu0ltL83qUDSeM
tZs6sWZJ+LPhCO4aHbrhorhVgOg1guKIeKFA9xFtlUt+f/MMCyHwlSmnKSwWcohSt5kVybbA1zKp
RD3N5oXWuJsyot0/iIUZWVu/KRcWkisbPbdZE89S/BizBYkjiFFQjONzRsyILPBgpBiueQd76bD0
fdSJhsW0A2Ktlzhd1TKOQaEnvRCSjd63mzcGjVL/ukJEMoT2vFFBlEmbyi3mCr3yIIV1qMoNHIEX
OXwRjaPXd6YeMTuakJQL4ZPFKJ7tIQXfo+ErD0+RQjo6UvKRnvbYgHQ05+ATE9F96xR3G1fyokrF
XatKT0LP73UjPcS5tRr4CSVW8BZLkxbiLTd0QqnACyWeAblzOIIpeq5HDPRtfH/he/78R/37az7b
oYlwUpUwACgQsI/IoaPpJwtzttvfsX/WwVPaEfaF2dbtsUe1zwMRDpH5DW3KrPeOib75+uNcWnRn
Gx1Kf/BQLfVCId+4/SaT1pn1+vUl1Onf+PO9+fuOzzYEohkkxXVZ2DTWAgd+6bapzLteuYqQ+3VA
R8MEAaZ7DeTmSNTVVQ4fifASXE7xCiH8RnbvIb3ctFkMY+7kDi2jxuiaMJesu8BE/zf7/u+Perap
oEHuTZHwOMJWcadcp603HDQ0FwlTSj/aunawkMdbOXO+fkafv3x/X3f67+/e9FlfTPUU1zVSNn3z
mtBoTs23bQ+M2F4X+BMCPVh8fc3P9+m/r3mOwm5JVZRrnWu2pb/UjJVZAeBuGU9eilP/9Rb/cwGg
A7RhnMjEXX68O9z7QGYrlnwypuuEBKa0XEQybB8EOiLdjhTDoOPmHjw3i4GnW9Zz4BWRe9eTf4Th
F7bYhef9+abw+xOd7TuRWndmPdVZcA/pDTm1pV14upeucLadZmXvA0TlCknipHm/lyG5/effH/1o
VVY4p3KmOCvAC4/RXzVVB35A0lMEAGBfgEshavDCJq1M/9L59/f+SmevLHPwoC3Y00oZo03SoKYb
X3MTchvn8vSp7ulcery3heV0WDO+vsvPniNrxtDootP4PpcgkFw/IJ7k5RHpt6r7EvsX3sfis7fT
uwv80kC8++nVBH3UWc0FaAdsu1Q9VDIi6lZbArF6Uu362MvItaq1UB7yzFvK1k818+YGJxyL3F2d
DpCBEspfx+M+NiJsp9gmJUQ83bPeYfpwf7TTX3npLPc1h24WMTAzRJ1+fltmj2mLFvEBaRabPIk5
EupBl9lTcxK6v7JjzynHx6+f52e/+ve3e7ZqakRUWlkiWuiN7xG4xwAAWmztSsO+UNB8ts+9v9DZ
ogkgwUejxfIcu4dEv0OHvyiNrcm7tHSHCz+2f7NC/14l9vQlv/sSgwwtb2CxQodRXdjBS0kaTNKr
V4lk7/AIYdTcCqtax4AmI7288DI513H9Ohi8v9VpDb+7OhpKCU0kS4g4xa2PD4KvnOFjAHrCn5c5
js8RCLqEMiIuT21OWRWhi7SZZZjXYEcvPHh1erJ//lx/P4yzTUyqyX/rIhoNhbqqMMXGxspDppBg
+H3QIigik23NW+cKXtopec+UnYrSw3ow/UPod6tKrC14qaLuwdi9mbr8j/bVv43s+XSXff+8zt6+
0ORcmgWswQBb3kDXuuvQTLt0Wu1FpvMi6cHFBuROX/9v1r4tnx8FykoQ8Tj91GnX0Sa1pFc7P5lR
fOEb+Po3xjP8uB6CwidmUZ52l2xXtxupPOTBMbLDC5dRP6safj9H+5wZZnGU6dEo0OtumCMwMorZ
yRnNr82mPI3NuGmtbtl1+Mmbn13HfLq9a+OrLn7xBGSXpnfq/GbKnSlJL0sYbSeVter7ni4H2HEk
1Abor0zB7iKNOzw4zPou7SxfL9VpRPrhl4M0Ww2bmMpAIQAEpspNPP5QCx1FvntluNfaNF2DcKLo
7ay0wDdiyfx6SXzWRXj/CM+WohzVtpaR5wZO5i5BchQWKFREtmhw7BIrOne7n19f8MKrCjvFx1vu
Arkt62m/kd1m0RCfiae397eqUdG272cmsBoRDYvB9o6Zvvr64tMv/+ObAZkh8AjBcVsmTP1sYeqh
mSJImIqS5mi78UEfYgJK77++iPLnjvrxKtOX/u51aGuS70Opo4jW5p5nWDNaB4l3Ww3g4KEAe+a+
7MDKF4lTJPZSsVqMlJS9X3+KP7/Yjx/ibEfAjWcmCVq5mekue0bhzNYdSScToXFPXki+XX/htv8s
VD5e8GwpRyoDA4PJG5X6rmsAqpn9pV3uz64klzDQglJHCxPix8cH69V5HY84/ZknovKG9FTSEyrF
RoU7l1r3BpKVuALAr15q05wj8NnhuLKJ3GyqwuiVnz3NYmSy3wq2lFrFniXflqFgUG0GMxuQU2KP
myoo51K6KrqnWAQzfRjnvl0TVhnP2g4lKG2Ipiohp0avTZ408yh59dyXXJXuzfBai5vHyor1ua+A
9o4Uwu7Is7ywHj7ZdD7ewtkm3UKaky2f72dU1JVVozALX1WqEUO7VbDg9CLBC/fWSMX6v1iI7x7d
2ZeW4t5QU2najV3H4ymRJLyqFL4p5YdnuyDtXr++3p9113SfaIM1RZHRdp79+qJMG1QDq/YsVFCq
KYTCBYSXEMvGfpv50YU3yievs4+XO1sZXQH1FbfLpJtUXtv0OcFCpNKI6Q3lkVbsNoC43OfIwWpn
NNVLb+9zbOavhQnrDd+ZwT2L80NQim5MmBJdS/p3AN5CDEvh1HeKVkNhbErFOogR9MspktDiqhAr
FB0LMQiTvMWW+9xTl3dmQGaF6XRyd83rcV4PmCk6G5aVaaPeqx61zLtO1LUSu1dh2y9HuSCUU4av
le8YfTpyaEO2IP3RHq9bL1jYEgJNcYv4bRk1D2Y2PqiBeCrRT+JDvh6G+BsZIAstJKqvGNdwpzSA
dcoiIdcVbkUhpXNvBGrlok5ROyb/mJzhpwz7nFNzEpRL2yyvJKW9arsHW2SE7fa3A34VYyR3tRwc
M2hBkAzZ90LxDw2e18G6HabUGouR+EJNdmw7ma1nZMUg4K50IANkSNUlm1BI1BM6GaQvOcgStyG1
qdL0eaUYzwEyGx9diY+gOXNbFD0WYDxEEFX7wByUHGE4M4bjZSulBkltR/MO65QFGKGDsfBd9g6A
V1YxcouuAtWCnWREqw366wG2e0mmb3wLvx65wHgk7gOiEfHaCL5fIIwsU3Esp9nLqELtiee55GFK
pRWKgxi+adiuFEbYmIIGslS1lWHpe038oMJkDHXsEfrq9j63UbgqP4f4JAgtyuu1na26jiG3/DhS
q/vR0UDxOhOIUhs92Y4SGJDsVNo0EV9Mss4zimctdlyij1kb5Fy1gLXBPC6C6FFJiZwW9rqjnwcn
eeOHiOAb0qGvSiQhpvoaAHBR9dsiUGdyfFOUS69zeqJ0TW+nMRYhUEqmL0qaK/YzBml0ZNV+7g3o
utMWAlGyhFWAJW3byawSzQZXeIzbJVIUS9rI8Afl7oaIIZKxpuTwQ57cDA1C9FehFwu0/TOs9zdj
uE/cfq6qSy2XsUXfaib8Cvub0LuVouHbUkxnLA/odhYBoshI3tQZSnfrvgrrdSIPm6j1t6VKjBWY
7UYbXpCHO7p7kBt3Jgej09g4wGRTMua2tIvMhaisK5gZN3KszK1qXNRJTrRyU5Iu3jpdVNWb1H9p
e3E/4mGzkmKuiuxBHe03JrjrwPWdxn3USBwLQx1V8rBRE2+ZhCwq5OQ2gDTa444G2KMFJ2Go3lZV
1or9Io175OJDxbOA0IGz3YoJ6cHWdVsSuTZzYwRVg0L7vuzAgHrl2stPDQyo3HjxG0KyRkF7G0Nf
AKrEdL9l+bfWjjYmLulIe4q9dS0dZITusn5VTSh28G2+f0Jm/hAkI4Totilm+TDurDIBdCXsRUvq
bHCojWcoqiPQCyvj6B+9+MZrkgOBKvuDV05zxRrESzjvW9yjt6ArN2230pNvrir90NI7ebwZPDgC
ln+CPHI05JyrxNBepPVUkLNh76KMcC8rwkU33PWifk4t+a5OJzadfFOFG4YvBtrpdak4pvhpJASN
tZp0HIJ4DoGghrIjqmu/Sx2LN4ARumsf9oUlnjpd7CKvefO0htVRiVvTpHL00gMDipUxlNBRsG4b
8BmsrW1ggyh+Zs3GKO5AQ0LNIp66MlY6FE27MzcYHY+duZaR0ZJqvve9fCXlxGEjrFeyKyx5C7UO
D4l56pq1LT/Lvrtj5rqoowcUfU2/k1UxN7PrSuhry1ypinlUi02cKjda0C/a6hTF1BqBasxkJXpU
hXozYY9V7UojIjcoAbBTLpFHtyeRD0WzBnoGWrGVXudZTQbwjz4nqHv4Jux4nxf9LCTkXHalW2b2
DBqUZaDIZIy8pVZ9jCVlHclgcZICsuJbSLyWnz32rua0jbfDdT/WN5KULyrZWxVNcWsDRccpC2so
Wmi105fNCq37s8WxrGltpxiLlWbROhhvlXQplOcJ06tr1+aAqwYnimYlHO+MWyoM9EnWImmBAFVb
Y+IjKph1ZXa7nSZbp6SygWWYvKDIHw8aeKJrRd80frIKpXLtszV2dsv4XKYD8tTBRnTVnTJeawKK
mUsuxaEhel4K17IVQFZKVxYnobYx4LL2JN7XRIRAudVIBJEafQP7yUTSxEx+NvgYdokFGdT+oMWM
8czHUhj7ISVskCDjGmwGsqDtIPdbD8xgPtT7oI4QpMWnvFIgPdqO2pALorsO28FqjDTHiMkCbGym
RfbWBHfm2h2SS1RwQ7OS7AebwCwtX6OwuepL8Ak+fRUz3Fp8yxleayCfvNcZGIHcSDywE4O/pnI+
aNPQL3rU5COsRVSfkGF7YhsKwhi0EoKIOh/rF1WvsE3wkRDOuuwVVItwfLXq1caLUqGITws8FwpI
Ms1bmT2aKztdpLwJ/cjHpkHcioLsr9DXXMZlRRZ6jVjgZezgNHjNPiTYjRRFII8Qt/2flt+D3bXW
pW1TXoSryksfbAhTRrwZCv8fnLbcdTQ415FHRkzvP/oEtCnTIK1cyXW6U+2NlsTXLGJzxPVOjp6e
/Jhs3rJ+qgTd/EDatEN2kw93gxu1oP0BN6bmyipJh5QYcoblsuohBJX2KudQ6hn3OnQqg58ms/W5
QMokCv02i+1tnJm0M9WVaMYJ371oyUhLYvqaaUrCOcJVD5SJay2QIp9YZs+q9Zyi1ARnTFw7+2Jk
nfj1E3OhEawe0iCNHOyRztiWK60vVkrarGXIMKEe/sQvsnfd9hsUrY4c8qAI5pFd7MdYfsqMZzUE
OKKVzzLqSVxd+Fmy70phwrro63RLHxDBrXFQglKnCq0PnnuTRMUyg7iqjHiyPGJ5ilJ2oEjMq+xB
IePQa4Z5keCUUP05zi8mUpxXpO+q9iJVMVGdb2b2vVSeulo/KJYEfCxcpeIJnddVVKVzNTwUanKk
GzMT5g2RBwt3kLcWqr0MgJARBVtfOZaQBIqwO6nRsYnMlWdQd0HVayY+jF6NdNt+YO7PZyqc2t61
DkURbXnVz0chdjVWWj1tZrpHaWeqOTynH6bV4ky3MM4TX+fnHuoDyEqdFSC+a+g3J3PJ85fkqy6k
WL+psjshjHnjQ3vRZAfLLPrHyKF2B0WTJC24Vvc7BrdnRNhLmdFMHLnAYL4RLAlEdyJ1Gf4S5viV
1lIZCcbgGcudEiu2vG9pZszVol+WWNhbIGVsziCLzHbDXkQ9YVZHkaErN6mUTaKbggmSW9mnqBXj
bCrsAkrhQNGvQw8KkLLsdPBYKkXi8FpQ5xh8xIDJt0XEkJMH3yL1LvRhuqHLbuQURMAyjo4tB6qK
0VFmwXQZFroLMst7iNxrpbsKSIfx3WdBGkfvYcEY1G1Ua/YMC7M1d1WEseRhXBirik+O6qR5wMqw
BUp9cX5gboLM99Mc1UHHj6+GShWab1ChG+kQwRmMcPT7SYNlG/yCmLeko7IfTq/KdFipOtb9CI80
JmYFM05BEDX0InTPS4/+qAsadkxmWk7h5/W0/QCXM0SNR/ckC2xlissU+doz7K2hN9cF5z9yH6Na
mvMGXqjm8uvT5gTwOG8p/RpBAfCgIaGbZw20xCgDxpP0ICX9O5CEZeXz61JuFTvn9R/wYgZHSynE
2uGnnJ88A+saqba+bDoknS2itN7I5AgiH5/D+Vsb/IyjRtt67GB2zm1a32qisAYFJiV7kZo/Isbt
8b+FRe/+F/2VD/dy1ppLJSM2O8C5MyVCScCPq1XuYExIYDr0ZeOfcMHSnD58/QR/yYbOmnKcWxUB
hUshscI6a9c3QzuG2tSUA7FCZAl1dqzBo+uRmqXhkwtufIxWQbCzDIwOLufsY41jqIC/R/yqv+KA
NpGuMWNBM4ePJGPuNFsVdNWG9DIdR31C4fhzDHyOfatGuocqmEhHTfluqOssgcR3qNHDBk+Rep/X
28xG1r3zvdfGeB3d7SivVdOpiyfET4QLrYvwVVbv9fhNC9W5BV/Ilye1kLVpa+GY5ptEm610fxQQ
CnJZhgalB4R9ElH29UP7ZKRsfnhoZ12VyksAJPl8Vbr2FnUYfVn+HSbSac8XW5kU1J5szSKDIElo
i9L5q1rH1l6Wt1rUn6phmeG3+Poz/cqBPPsiDaza2LjpvshoPD+254Kgb1VfGmjH8+qXQBNWwOxM
4HaWPMC5h9pu/EwMME855XhTb0Xirsp8maigy5ornfyqzFz53kkj69clOpgWjvcz8q5zmjlJCNhU
/QEDrtcQ8fvfkq6YsP9Oy9HQ5iTNifnr2/mkj/Thbs76SJIUo1QxuJuyJgDEg35VzFrEPy6sWVny
LnRylOkL+/PhTfAegYWdF8nHh1fKkqIE0jQu1LFG8xKpOnWe02EMIZmIuOEQnM21zj+wpX9vKKSF
/tYN5tqGO4KayUnTC5/o8/v//YHOXgblkHmdK9NZsntEfvpJ7Y5FwiEdmVIVXGqwTt6yL2//TABS
4+gui6k7yQ4nh6+J5FTY1RULZPgtEVCzqNwkRUOK9IPkE0zYvRieAApznwwcvEuF2hSDwH+zAP5+
AMb5cpbsqFKS6W0IHE0dIidpZeBox66dDJ+Xfj1/ts/ZKn9rHfWz0cQoZC90kaTN2oXkhBe+y09G
EtO//rfWBdz1h5GExjemWZPqVd3SEFkoixzfTzjzsLjPohWb8hEzwteP7/Mb+i0xOXuttwNuOHma
LEkTQMWhvfz1v/9J53W6p98XOLunTrO1wJ8k0Y01F8kCJ+Ai2nvuzHszt/VVtr5wuT/v52P//Ox+
MhkAVTI1eqnHjIOdL3gtyGvY/owSg1l5Y+xCJ9qA0vn6up8MOSkr9N/L8Gxh9CFus8ZjGZawXuna
ZD/siua98La9p/NeTFdJcUdbaq1mlBhtRnC0I8JjVu8z/QGCqJutEuN7C/FxlGzIqcZsdIk8SuXX
0qfqH7tDqfwMY97GNxc++SdPDDeBYkD/g8zOwO1s0UEpswi54Yk1+RYn6lMvy2LGQSvV47nl4xHa
WNLByyd3owICJnQyOqqhAbWJwFYaZlncbfxEIcd7Z45bPbrxm28kg+LOujQd+ayP/v6z/pqevJvZ
tSHnDcPl5yfkg5K8RbG+NfGA0j8OXXmJeeMA+RmWeb4hQ+C69GPHkmUnj1+TBiZDpXOwEHm2kfNr
I0kh2obEu9JY07I7MO3LXIG2lhb9Sm204EIF+umb05gIKRSgmmmerQ9SNQP4yuxTgVu/1fpbzum0
MCd3Dnh4xd5wOvv6e9Wmlf7HVvXuiuc7o8l5VC9kvld5NaoAPlo6H6ZoZkFLLWZBGLClCrJv4cjD
1swE/xNA/Oumo+X8FOZU4qWxVu1tm9JANRFNUQOkxlXhPZY2zUMyAumbcbjAfABLgx4R/YmjK5Tr
CPRoB/qjqH1yLdMLD/LTHfjdbZ1NcqKiarKa7HaaJNUiNYIJl4ajcgPd+OsH+Pnzs3QDW7SiYvv5
+LswxSCTQcU4ilCOm7x55JS8cpviwu18NvBjSf99mXN9YyYSU8KXyPuxPrVQwXOdc6ZXdB49HWs5
JuWm8Gj1wX4PATYj+P76Lqe7eLdKBJI8G7ihgnVawVp0/uuXc6VoNJv6oSaNLSdhiiCQQSKXagBg
d2uVLcrAy0qks3Pn+VV/qeHf/Y5JrzTpx3NVUyX7Zwh1OusMN9V5TDcE/ktgujItl5G4HU+/o1/g
aOYqFMOMZkFj44XMjrY4qXhpFfGsh/2BcN2ZK2sbCF9rky5OF5TPnY2uBS8CccbzTtv6nU6fG7FQ
suvk+r6GDdHIjDSG5whGsvutLYKVPYhDYN+l/Y9Y/wFxTC7efJy2RM3OVVqSboZVVPNmQ9suhlBa
jfm9Vl+ptLxxFBWcXugzCXc/DPka9ve8qp/Q/tZIhizjWHmOpuEh3o02JFejSndaoe3V/CZpoQpl
ycHqOR5DHVTpDY6HxNeXZnUqxR3Or0kdoKVXg/hJ+CoTvH1hS/MuByjTsrtJBooacjNh5Pli28QK
dJSBouw+QMdq5VeBoIqw+KEknI2oJMwhA3pzJEpwrcgVsO9A39he4EzI9FINV61bnwo3dhommTMP
vgtouzehMSbBHB2m2rb1SiKTybokgnk0dk32MnCUGOlKVUVAg8lkPnSrNy+efmvJzQ2BQkH6pISr
KH8yjG1swr9AARraEATzPcS7zlCuTKkFBBvMvDZUZj6MnBY4dVJ5+zL48WvF/99GS4CJn7aUf29L
vH1hiJSecSX++Vd/cyVAJYqJkIrF0ZBNCoV/Qr7EXyjOFAGJTdN4EVpsbv+yJcokvkwnSR16KsN8
wR/9i5xq/2VD5DJNwzZNHTjXf2RLBLX68U1FfAyCEmyTtHCoGfHhfHwfV5YRKX3IpLCiRaZpYk4T
cJPUHlVdbW6ifJz3EkOhuGTUR7vQJC/OiJh/MTz/VpfF0k/0GaxPD6N1mi50k8RELx/pCVY/BzzH
DAzw6ZcKuBWi4XttV0c450xbYVzdrC1cFr3UZg6YzX4GS0zj3wX7ZVnY8ydje9XsUkjZs0CpWOtm
28FEaDZ0R6xdVtKbF0NBdLb3P+ydyXLkRtZmX6Wt1w0Z4I5x0ZsIxEQyOM8bGMlkYp4dgANP3weS
SqVSWZVZ9favbUpkkhkR8Ov3fvecAO8MoiJw6fI+8Ppb5JjHCT4Cm/PhwNQ+dpNLtkYvbNE9B5WJ
BsM3P1ChlVt3piKjCLtt3QISRhvdV8PArpXPp7tOJYuaCw8AS1cXQ5CcaR9AvHLj9Cj8DLW4mPJH
8gmKIzx514WN+wVN564w2VcWiXkNzB7QkYrPQ288zcZYbuo+vjWFwSw9qi2C985DFyOciuf6wwTE
5IxwsJNYvRhBobdjAbUqEclBA2xYAnoYhoRsk5EziBI6nb2P8KNNwN+nuE6qyTsHGq4FK5I/5Ex3
0ZDlHW+gdYEIC0FLUHA7OuB+HEiRpFBpD/bLCKAqQpqd1zYdx5mnIuPSnr1r9cQc4L4cx/ETFtpP
r8arSDyIBqNIcWvOXVgPDRpFGrZWJV7LwruKm/lzboHA2xQxLOV4p86pQO9MT4Y7ivcZgtLED78z
1/F/ZDU3MeyKPRXVVy3FJ/QO97JIiomXS3BmCfnsRy0yEGmWyHOM7xb8e62zZ9VDnxi5UzmGfRx5
qaM5fkd7+uWafF8jxTpPBk7g7GlB33cgU10vf8otpkZFtTctmKYuBcKVyHisGpML9okgBoiSd10N
l1nlXlaO8ZJX1j5ZEjPkpsVons7tJlXeg6mzctMq/VjmDSMK61Qs3meEqYQritNuKwiwZCXUdQSG
fItL8kLaxt4ZVXSokuZbCVuGk5Ne2Wb2kkQ5+/uW4B+xwr3DbDQA1+1UT2M13ME4FuFclTt7cZlL
KGcfxeAXCmMZEQpX1VPXZ2CE/eCqrynCS1YDVZqfetO6bBLH2Zh1IrYlJ8cmGTPCP4SU952VvNSN
9dJ17LRnBkkxXRjJnipzO/fe+GAYbBL0fZZdoF17tRvQdwrbo7SryxhJnJNR6MeWX/MEIPnFX+Xi
fzRAoKGrFMlDE/MOlUhU8TeGuKYZM8CtcmT5SNusAc/CwSXp1U8VYZGo769LUdxmgjhIO9HnWZxZ
HZOgvU478cIOXokvI30yvInxlgXgzIQ6cWi0NFe7JLtlY3A7gvk4Co1ZuiHbjkBjvLIxvGxFBz5X
N95TpdQPOYEQgOsudkLYj9DBNmnDV8wpmydlWZ5rmd1CxDzPaKv6IFu4QMTEg83yDEn4ZwMFjgUV
3hRdTfzBaq1jKikR7DHG4MSNd2qQUWZRunWQ6B4Wm543mQ4afUA0htF9lg7bAjVUKw0WArrDUrok
G7K3ckBSHa26as9EG14gsO7gjYX+6LyNq9y66rrQXXXXvWhp8eVHnS3eZb7asFcttq8HlJH4VDZ0
rU+8KizbrhrtZhVqL7790fyq2Dbtt4Sp2CHKxqOs+b3rSZ0afwYr68XV41AwcKjm1OTPYKx1lGG+
AxkxMggZZrLbNKvmu8f3rfL+tUQYzGw749GTu3ctL5FvBD8jO+dDrl/0Ml0FmMNze3lZ7DbbqiI6
RpFz1dVBqKP8rPTS86DGjzojUNjIVUc+4yVvVkG5ArB9yFBvVau83B7UVY/NvFGjQwAHpae7qs7H
Jv/s01UlyKLv2DDtbuOlYyfXngh/IUvvsKb3RXbjYlG3V536vIrVFXOzo217ryZIEbrG8qXyzOs4
MJZ9ImPcraO/q2FvPC0xyXC7dSFIF81lYDGJygf7PqeGMyP3le29FqGEyYuNDoDjSadHK5dnzlWP
vBPclWD56oLS3I2js2eNstkCFQudgU/p6vuBML4HijJdEkCAhhyJvYHkyqjsu6ASpEaZe/jEOebS
CFs/l0c+MpsqTn+mZXTniewpCsrQyzoowkMLgMzs35vA/FnQdm8b4zNdNw0ms5CbWkc/4zk+E8Zt
8LEu73KAhwLlg7yNUNf0eujQT+2hEYrzMOHo7bj9K044HXTgAZfmmAHwRKbb01zV3jWd7XM8m58L
olY+eQTlFmMhsdUt9raoWm6MLNKmigRJakAGYpMGCmd/4U8FV2HzWI8j6oHs0bEYvOtaDWHc1Rhq
WBCP/P7Lp93KyAWVArrhved4zy4CrE5bxBZ0xGEXFbB2xDUxl59u5/AKxuUD/JmBnkT3aBmoF5KA
NumynglW/5kgY97ASalPaRdhkZkODfGxePRp+kEXzIcYPhsoFbaaUF4iLCNwJVr2UbvDXPfnbPBe
nLw7oKwsNnHL9ceq3ykGwmyYmcO2Q7CJZu+nEPougtk42c1jk/30GvVer2ghA87jTHql1JzOom+e
goDw15JgeRpBOlZBcqGR9O7NINuOwnp2iMRsM2UdBy9+yukui7g8cSWNedhP/pYk3y3Q4pMCjM2U
4Vbrfg/MHRSqPMDAezNLLkDCEWdnGg4awWooU4/IUAYlBV0ss2d/DD0jRaqHlUmM7cukomt+AvZA
2nt8r+Bn/JNQ6ly6zXVC4z90I/dOWPVT7b7SXynDKDXfh0jyjxFTPZTaxsbV7prZI005XffzrTPc
FZ3/3fCa3wuYJwxtEyIro1tcxmawMkeh7uv5mMSyCBnd4IHC/kv7Dl5nv6w8SsO8Urbbiq1RNvOL
alsmS5OFNvcQVGhxNwqr625IchEq1Z9xb9L2LEh92qNCkDY5X2NkXbr0BBdlHVRvkKyYt0bePWRZ
D8KcTt9RNO6uSKEMTuNwGLzqNAXyVQ0LBrAhH/mLnTsG3vXWa83mZLr+vWFT6zqNt2kEkYDa1Q/V
VNyKMj24xgpBotKa0GRgIWwqvUub6qcMUrDilW0dUPAiNI4nO3RIG8+t6YcwtylbArnsnGXcDWTl
mtyij+RniAcRE+xJsv66GMDMzHnuaGpqpzvQLwldxTMah7XM3WdUea/pDM279N5AK75Z2gvCDGM8
VnB5xAX8GeTOPsARNY3MAzu5dQcwpopkKYkxeuA+mvdp8Mxja/HbJIJNkGyo7H2u2isAWCdad4eA
Etjx3AO8xfNszKGbqZy7aTEcIqCEEbOnSR0cDeDe7x9ziUDMdSHHEqcKKw9UnOGQ+zd4i5N0w6NE
solY+DSzeJNFydGYKjajctPY9y2wcDuIBNG5xrmfc4OMVE43puhVsW11c1zhOgncXr4jw33nUjX1
Ubcjb0dF3d9fWt3PaV28yx221lNFHoWIlOdsl5bXbhjBzOY5wUi9lSI+d8vAWMVUYaa6p7TDpVQV
EfDP4nnJ/II1Bdf/div/pZKgHaCuSu43XB9gZo5fQGWvW9v6tkmIBnp6k17DaTGQZCVizL178p33
SSwXnuHtKIR2sCt3c4L1GT/Ao56rx0qaB1GPlz7JRpGOjzZPWyPqnlRevGRL9Nik9fWfrqK3v7Wb
/lc1lLd1Wqn+//7vv7Sgf73a0ToHfcP1k+bQX3p6refVYz5QA4OwDLvsJU8+//1f8M93R98hYw4s
0ZTrFuranf1Tv8m1DbcMZgv2rHsakxDRm6+22jq0/0Uecds3f51z/uvewqmntfBPyKPfvur33oL9
iyMEgy0bBazgFfijtSB/4QXnlbfwnbnc8Pkvf2stWJhXTIsbtvShjjvB31sLNsxKn81B2pXCtPmf
/qPWwm/8jj81QXn/OcKDMW/Z699Fs/cf3x5aoB1r7RhAnGXs82A8L55CxE48X+TNNWG7kCS7YCnH
P7uTdW+OwOo8aySXFrCbasxlyPCHLaLFX+Hg9lOG+2PTx2Z1yPoOtRvgvaKinB/Ked8gjYZsiScD
o2VTss5R5ocpqsuwUfKY5uqYamunBxqjjU4+p8b4Hnv72ei6H7BvydjQyb0cpc9TuME7lWt3m9pU
Uq3Np7esznRJuPbYuBmRod07MPwOVSkvUk9NR5lMt4vhtwc/phwa6+zCjmZjl8OGM83xu4s/ioXa
YCE0G6j4NsLXi7Wy9sHhasb51qQPjfQwdJhiomqgiMlcOB6bCb4Z5/lPS9LBmwR6ww4Gml5haB4Q
QqDpC30ESGm4q42whsIk0kwjgBV7NZEfWfFqoyAtXCwxskOXZPgIhc2PrQPR5it3xbNFK6jNsP0r
GgZXhRXMW5v6dUMgMg0d+G7mCnpDOmYgXHPHMBapcQFAGyIM0ypWBXe6dTeYLUs20N3DDEOuTYoX
AVMuXncQydQ/Bll/ND2oc9Dn2pVCt+Locrh0EXw6e6rdcIJYBxidX0t1bxDc780VajeteLtgBd2V
K/KOfjR4SQcUOMNum8N0kxaMSBAAfmSYNRkgU59w9Ck7wKgGVa/X5kcDZU8YYHgV3D0aIM8CDl+y
AvmmZQ3hofCqYyPbNVD7Aj0XO3zxZ7kC/do+tXf5r5A/N23flN8uu3FFAHYdMEC1YgEluOIaTmAN
L3BewYFqRQgmBuTUDKrgVAzups4x+I5RZ1LUsw2BZ+jEK6L3iyPfoQfiMYOPKZOA0zMA5w7Wuynt
bR2wVl9oA/+wG9yVWf0Mqh44h/9jdgfw3vCdO4/FgZlAcNb0rwACyVrWYELYdci3hqzyk8G9dxNM
6U3Rf8e1el/WIjwP6q+giPSunZxVar9mRxB+LYq56Lickoj+SFLjpM/VM2RJnGwGsYfEEpdUThah
f/I+g4FMiS7U7Hdrte2zz0XWBx96B6N+oPZd8iOzFX+la2Mez+B3TGT/M383R+MXt4Vuk07yPYvb
l4A4R851ZkoRMFoj16VuEU+umtlTra6KFbaV+RLYpnsMWsy0scnNUFbnxG/qXaFQEZg6xilKLrWl
cCsckLORfnJk/0ZM93PIbO9cV0j1DMJbFJlPdlnsTBu0DLq9db6l4HwTZvRb+dh6JY0yReexz2zW
b9ZdgDnicGs1vNecqv8QZzEtOmqjQU7tXi1ru92fxa7REDsEWdetNIYbs0tfmop/MbO88Iv5wbKb
n0zPuRnk9UO6gB5c13qEZ33pwNwXCZTnsZVnVZoAqRMAO4HxoDQrqHmL1zLqnKuxFvdR2r5EacIQ
2x07/NjNvl+h6nnrFdvZcFTIxsBtIqf3IUMqz6rSGp93Lhtnjo+6JGprDAwoU2/69Bs+5L588rMU
hENEOkEiC6DBk91UfkEGt/SzYyVcCzSAvc6O2ojAIasekfeEwqiGhRRBoSR541vpjS/be3qHG9Ws
xPDKuy+baNsNo71lyZsLn3zIF/1ziNdrnIyGfUAr1smtm1iQcU+p8DdeCtnSGPNjPTgsfXg0Hmka
b9PUvyorGlXFPD8umlFr3PdDyPuIh+G4UIR1YVq3tzOigbLLbrvRvKXz1UMkboZwJmRs1u2unCoG
6s6DHUfNgYUVzImVuLPnnvauMfKw1BEPwWWot1kF7Bu45SHonV3rt6el7a6UB+VzNBpcTfWTKLvQ
bLnAL9fDhKPLVw2fOh309Fy6s1Jd9dqDJgTfRsOTQnUPMzqDgV6hvsgHzTNIUg5iR6ftlBJbX1UK
tQn7tfDqABJ8F5whMRFUa7BACTKSXTqONGdYYFV++sHE4KFSy/WSeS//42c3VC/C9VfYzL8usLZJ
+q3SP0vv/v5VfxRYcCGhNgbs7HsEBphm/zG8Mb11j4eGrYWqxWVu8rcKS/xi2wxuTHKAv34Ndfff
qeAeL7r1/6e9s//KnqDCsn3qP5h6pmDO8NcCPAhG0S49RYQyeEMnDXZLq9bf/WB+L5Ugxa/ddy+3
9dZqI7TjKxlXF4+p/8ClxQSa29bNcwFEV8e8H5d8Fns8T8W+W1G7AjYtfohtLdWbWC//Opu/65g1
gWlq6YCo4jaeeHYTFn+cYvfbHe3QdYCipiYHqlim6zjjIdT1IJ+NQF3GqqVr2hIQLX8g8d7i061D
ztd2W5jTI2lDAsorQzioRyC3g4IPa/b2nUzzemcCHS4qt9s58qEvy/fckCe/qprLum5R67nDciBA
V+0YUjAvqFJxmlUv6esnDFChHJcr7niBe2xON8g6qm3yFny24ibYsCth4IhgYeloTnmDjC8xD8VC
H7ZhmnqXOUaOPCb44VB65v20iUo1UIuZd+UK1TazH8Rxdmk+31eBtRvK5WLMIS1rUGtNu4uVT3HQ
Hto4vbaXmCoPby3bMe5Vlztbr7vp3OmQ0JQWEvGu5T1W/rD3ZveHaTfh7DmHKg/u9UBbh1eUEcSb
7fEoxoYFFPi8xNbdRFMsQHybZ59pebuYVbmxF//K7P2TwyafbP1Ly+CUgFg9bYu0PZlKnYbWG17c
pF92S4Y+OrK659Iam2OfG21HTCDJj5WmL0Pr13P2dd/it2Y/oMn2bubh40HEjIdOe+CTin3TUHTU
JG6dhWUUK0/ek6h4nvLh3o+dPVeAjRf8REkCBmVuTiKhpQcK546xA5KbBPCI92ik5c4k7t6RNfZ4
sdhj6jciUnsfIkVtmB8+G2l8++9W5G+Rxa87JnSPnVgnO443QBdN7R5yXVO6AIApi/SlmNy1lotk
1xway5UHs6ofwF2x2SYFhRl4h95/n725uzD4yzzt8cGoHfJXgtmXZSIIty1thhQQdRjRdjzVlaW2
aVZku4gcI81FdePp9C5Smi4xy652WT7pAu1tG136/XTu6RC1/IBzC64xpRgIhkvVWTTWxUWXCPZq
DQI2KFBfe8kqYuB+dLNjbRipwfNv426rHFFsRx2NG0mTOZ/dS08zO7GN6YXFgatcU8ibRMncsr3s
5pY9MeF/8Wk41zYeSH9OrywzZ2I3lveZ53xbjbwubXk5w6EF9+Ff24m+kF5vbhfZP/WSqUUjObj9
ETVIbD5iAjg5WfegLW4DsVXoq17GcVgpNm78aHpoUqRLTYOuDYjXLo+BhlQanU+krA+mt/qkOt7a
rrtnuEqUCRTOYju3PThkRBm8/QgkHBhY+gjE52eVJOVVyWYOe9Exa57Ng70El56yqbuGrjwjnEfl
mbNmWTcmCszG2qQSQTqgH8Yg5qUYvO/CcO9HdjK2EVm1EA87TyO7IXPmnMHiUiIEJQzpmJtUUOZ3
QRC8Zy5UfoydrF078XQyQBzsWNO6z8qZuVp3HMv4hNO93Y0JJJIxgXO4JDMO5PmGXSz8hdm0yWBD
xQ4jFBFn99GYEmAZk+mTh5nDW2zyNtHiUxKJ8kii+lXgGtn1y5zQKiPuPwv2XSJZHxejeS/zXh7S
sci3+cQbtqIM3+Pg9N6FjNw3x8ara6d4jk3D3DjD9Cm7/qVN3Hc90QBNzflLlQFKErs7qaZ8bn3W
AxtqcE0xXq9V+bjW59laqVuj9re0ELstn8KtAZnAokOcr/V9TKHfrBW/XGv/cRifl/U2gDByX9X2
clJcFDTfzF5vDm7nXTdVzoSkLr/m9XaB7+nd8b4Thfqcu+kmWu8h9Xoj6XHDZG10XXblYxY3JQPY
IfQn68FgoydlcNIv+U+bkKEOvFPFPWfhvlNw74kd7y5fL0IxPw3uIi5H1mByU+VZwqXJWq9PGfeo
sbbeKcr0PueG1U7LFA7rpatar1//LZZ+s9nRvvvXxdJ9WqbVX4qlXx14fNXvxZLAP0dXOAC+zdYT
lsE/iiU8KQGJvwCQti8QD9IJ+luxhM/OFcRP6BFJiZGQL/pbsSR/8dhddSDWMGizTDpV/wGA2/4V
sf0P7Sjbpxe2Og8t9mWDv2ZFR6W04aywhHzGpm0kxdfoxZ9B7QOBqjkjNct3uTJJw43s1ePlLvba
wYIu+jBqIfsvmfvDSGoOCad8G5PyE4yge3T89dA15H4ZTMxZDWttS6ePyrdP7uRNxP2Wg0NZH1oR
i1mabkqgA6DzjFWxJrkXWoqTOzN2jRrjWkCLMib5LRTbjQK8xS4dRpP8F5HQ3qN33VYMHahLQOeu
q0lk8hELPkgzeav53SD7xPf4Ss65qw5Dlu0d1zto7BuQwIbHyXW/pV+H+eLd+yNnlmwwcUnuR359
mhxa1aLtx22sPdoljNMSZe4CNhCMWZzGpb9L6DpIp1chyYT3zG730KPUpm24BPV4NRwnwsQp7i2/
fYzz6dTqYB+PTDWNgbEm2DyEE7WT7K2CeypVEUY48wLmS76FGuJtxrI9VSmzXNEyhfKBUllWfJPn
bJOzI5UTU+zcQ9C2gLRGJ9GrCuDbgSqR1epnmtiHcf5s9Tq9Xr51ayM2pZ3kK3kZx8mDnQ0ZA8vq
KzcwNNmJvTdyFrMbqvpdSRewtqwHK9dih+vDD3EAv1c4SgkXkRBouZ57OWsXGOqBzQZcexkk33h5
Gh/ZW7gJyrLFocW4107KZ8hlbwHBxxmaWkVQDyPpdqDnYBDosyVVBnCf/sxlcNwMxcBt0Ea6y2F9
PYPTRc+hz7X3kYv4suLunwUsBfskZf2IfU6UvBJCAKeYmH1M0YL0QsSTNDLpF83DkSfwV2LzY6fD
QGuuZVyoWfNkAsk9W2XvXayvbO1eABtljQeJckJBWuP9apr+syjXubflXDjSHq5GmQHSnfWHVLMV
eqvEmHajP0zvnm+EAaF01i2OY9PvpopOxiJ/cPBsSbx+ehbbiPmEgYcd7LU31FRLv7MaNrEdO9dX
Q5u9WUUZs82d78kBvyKRa3dsP+8wY393mFf9BYvcjAUkmMwXmUFjjAmhOqIO04GmYDfa56KQIYZd
UPDBZcpqSmIUTxgBiOX40Q/LYfFwMSHO8JscJqs+kZxEhVLwc4OBWO/tnYUU0JLYc53h3A3lHY24
A8ahkGSBSfnhL5duRIp9U2VO9eIsMjrC9c+e+oRrCf1R1aPGxotWUWPIPA4lq3Xwma9rwzhXTjKE
3uR6b4oUSE3yKuVziXBto2LBULZ2fhAfq/dlkOtTkhri1HhgV6wh7yBmFTfG6G2GqH2slvTJbetj
hOtE48EYG9RGUbLvaYC63XSxZM0TMuqjO1N42fKWVcz71GXxbRpeLC+5FMzUcsAyRuo+ZTFEGSXp
jLTpq9PFTJib4SGv40PtYJZeuMbtG8OwNg31ZG5NP2JPX09dAEJQh0Yn7oNY7SyKScZm70ZR7jxV
Wkd/WJg76/gzaeOnLM2/ekUnWAlESeOpLJxz3bQ5rc/82vMjgAVFi7yoUTdwIU+zzSMhy+uXRAVn
ivRtWV3WldzXot2bbfpSD8llXSQ/nSg7OAngGnSDrjmb9BuLR7IIn5OV3fbQYRrCzUOa80USdHfp
hdVYeludGaGj8SuXMX1RO7JYY65MkzEtAKBSe6eaNTNeE7UlEUV7OeNaJriZ+iNAbQYKVcEAoRyG
dKsW0k6jx17q3DTbXhFuQKh17drFNdRTda8XXW6sMWOznefvru3Uyc3LsM/659Rh21UkZCMEYbe8
epwTFD61rvVWNSnyKLRVUVF+R1nWkl8wgGZ59mke6xue8jdZGRCy84enJvOYH/sS8lbdsu3Sv2ol
m1M1m/tJxl8EyzZLynLcDNoGNxi7YF11bfH5dXOezlO9gGypK5r2jfS3Qc6NFOv5AyOUbLjnA0/U
yJOHINIvmTezpPslp/QYV87VNBZJKNxq7yAKFy4eozavhls/SPQVu73s5fPng5pZvTZW9clj3nsZ
Uxf9xZRVh0niPQyFSe3NETppIHBiMT5hmHyyAch0vkZX1s3yg4ko5hp3839iUQfesn6vAZr4Qch5
4sPeTzyOzW1Q+vE2cJjeNll55MqacPm0bgeb7u9Yr4vPZWQes2Aa93UV/UiJ3c2sxlbcejZ5ni9b
q17BZPmEi3vQz75P4evVPKNV2m5j2/OPkxs8/Y+vE4MVLWb/2zLxNu3ZVP/4c1Ptj6/6vUy0kOZB
LcaZJ6nq7D95WsxfXKTGXK8DgMa2v6ae/1QmIm5xTEEZaXusdvxDmbhWlSaaPWaQgRv8J2UirbO/
BKJRONpCUMjy4zE8/6sfu236LDbp329EmcgvsEANCSfOywYR0LWZtDdrTyBxxT7PyOWVeqZhn94N
lXOZQil2DPdz9q/burzJHA5JAJM3WCf7yyqe0ws1GryZTeetQURZSc0mmBHXPLiKpy7rklPp9kQX
zLE62iWpJDYxdswkUy5WBrmZUa/QLDacSoeCbZk/6lmoUDWFdVeh6owaBMoqKb8wqMmNPxK+BsGB
vDdA9jE3wruvdLwccyoXBjVsdTrptI96RkhpX1ubeGqXywI9KbXhm64hI+W6jTdIqp+bwT/1ks26
aHhlIHTRz83nEJCXDtiSIFOTbWVm1CebPvomCkR+mZh617Uuu4I6fhqAPtD7149pIS555S/M2bpw
o+mpLcyPTou9P6h9D3PZbfK9rQ2a4p33Y+7s115bhCPbFZxCBrMJriO6sayLdHvPTomYV5zDggW6
0UvPfq5vjVvJZM0/j9F92RFORWU8sXPjFSFLU952iOeK6GrfIRtiChP7IbVmsTXd5ZBhsM9EeZHw
Y9JDvHZnBZaoOVltcawN60dTkJA3W0W7oj+PVfLacRRmjG/sdHoeh0SchiU9OFnlHApJ8q9avENQ
V/QXF+OK5iyRDxm9WzNnYNkZ4yGb+50NbjBcZ1yhMwp/H8y8sn6OVhvRwYYNm5+WTXzd4nui4sBY
LQjcMB6eqkNqBvk+KxaWkRMGvUbXXgRedGMqix0QSmdCPnMfMstq97lpHoNxnulWWBDPlHE3tRRI
pbDmbQKfcxXaHPLE8g9WV94nE4hGuYKgdP2eFxnFci527bxkYbZ07/n4Y9LLCXQJSBqipnHv/pBm
8WjUAyggbB6bVLf3Yxu80pkJi54aMfh2dcSoHrU9oK+u8+9MZK/ZBBolmnfsduJhLplsS70ASHOr
tyT3MbmwBlml5p2VpJeWdu4TU1xVVI0d6+9Z7rLPAu6tqBTxsYErCJ+CvC5CLn8+GcruHtCzCTnG
6hfWbjiid2M5Yi5ftqmb3jqSlW5iRfZWWtZ73FbOdipzB5TReM11hzlQ9jYZ5r1b9HDh1GM9dBc9
1zE5mFE4Vd7XokomzexBx4MfAYiibs8E47Gm5a4FrmMexiuWqj7MjuTZkljfKnLhWUzxi83qJjqq
PXvwRNCLgTy/P15YCvytQ/2IaBTu3vwqWly2feTmcPK7W3pn7nFYynt6rj+MkSvOBGKJlK53I2V0
UUvjzpelf0z89fBPxm475fELeYZLVXNZyROulF1xQ+QXh4uffMfWsqBoViOZ0Wkbu6BpAgK3Rcf/
XNRWR8VHdK6d45yeYj6f/YDRVWfUF4Ub02bLjfu6Ga6Kej5KT867/x6aiC1YAP53vZXnVH13n3/Z
Ivr9q/7orazTJyugp0sTU6ym2d8HURbTJv6A3SLhcPO2/2EQ5UtaMVhoBZBMjrO/H5riF8tme4ik
L7GhYJWv/Qe9ld8GTf/QW3EsX1gSN5fkGvtP3NGWsnDuaWlzh5x2RFjCSSV3bM2gT22yT7L+p84d
35LF32oH7dngZAfPd55HUd/EU3/tyepJwgILjPjowx+MqoDFuYDHXU//jtsUZgM/CFtpY3hkTVlA
4NL8x4lh/nTtZ8Mp9Y33iR5iKuFyLhxeo5zyjTXN9GHL+Jld+Y+2MfHTpqHfLY++7K+Qtg6AaXl3
j2kO1H/ixy8LCUuJ9fYalytX7jJw3rRH/9IGQm1G405NZAxyw70wXOfU06ndWkbziiHxytX6ao5s
Fs81C1Hy3vHzvYYqunjU4V4xH10nuyexvj6zzmV3EJlN/jeuGLU3L6mKuNo3P5NqikOiu3dmGg+h
GfQXTte82+5ylpFNUB4nEZLrdWwSfy5jMYaDuXx7nfkUV/FHlrdPg2+ejUWS+csaRevhlmjhqcmS
Gxec6FLpj96PnjLFWL1hq8OoE57L1mkszXvSXA8k228IUj0FY/NQ6sbmyMTgE8/ei891D0GTFVom
R6ZNvppP/2NDVtSW9MKrgTCll5S3hYwlyD8eKLlERmrE042y2FcyvGXrK3/hwGN5rJshOrmGeevl
PU+dxLAPs5vfBv5CsiBTWGEmr95YfGsCndl76s8AB2DANQ17XK6etpm97ILB/+n73TXv0+fZ5n6w
atpGY3m0GURw8WxOMgFmOtlXSABa4kTuFdBShLaKDJgF3C62AkyaXXGtLO/skrTZJEb+RjcfRH+b
XQWdeysV6Vhbv3Pz87hZsQgk2jwIA8Zj59Q1mEu5wTZLeSEsPdyVokLE3LDQTBpuA2zwJVAwMuMs
ZzWJRVd3IsUwVCCw2WLhqi5vM08cDWt5tlt7JvuyQn8whg5lh280aaxtydts49nuKxaVcCbs7hbF
ZWvB5LLj/o5HQrn1QP+1E5DONH+PlHyPJfEsU/jHdiF23pZlvWla7ONBp8kmx3QjgiRDqBNQ8uRl
vbJWDIajGRjHSPU7bZuXQVqbND+CD9NNruOhfDVAq0X1/2PvPHZkt9Js/SoXPb4UaPcmG+hJGIbP
jPRmQuTJk4fc9N49/f1YkqqOVAU16k67ByWglMoMx+D+zVrfMskxICqFo+M4lPm9jqsB7twhB0w1
G1Hki7m+ofIrQReETwYKJ19r9JeeHd02i3K+FWXlroSm3oqq35CUS66nfK5DZoeamEm8ctHPRDHR
wXSX7TRienHLtzBw82OTaidhcyDRvZ0dI3+nnAtXDtDMSDkXFh3HHqqil6Rn3em2DTlOWMKYftb5
Cnkiw6XCejAibk1xAcqx49iqNBmdQ1bJThn9CHUCN0DRG4fEQU5jTmzQAmKp9pZmH0cpVtMitmcX
jOPPmP0uzDBLTOiMhgAIrJ6gYZT5benNHizYDKCDQDloNsBcBdDViYRiOCDlvBnS6CsgZP4I8Owm
JIF5q2WkmpjNobS1BqwuTkigzXyd9OnWRTB9dW1kyshdvOaa2gEgyza6hyuCFUGabKfchBlCoKMg
s5J0I8NwUeBWKBuHbWvNeDhaoDHGvlfGQxWUH0XK5GrSZm4KKSOD2t1KEdPoiAiHWVF+NwgPM0vj
NXLSaKu3JGYXPdWkHXsXGhZ8w7wvfa+uVeFeOtd49LSEtDFtODMLSVaq1gVPtcBzL63rBHB7jYQt
21qGg9iZLxUvkjW+wrskpuld5gXQxbzedxV7PrekvBvCPjyVXqIYxIqzaQ34y5oQNVOc3OX09GV5
asqAuUBg7FObBXfYhfATU7PaS2UVXJ0Gicv1Pm+XMShLyVU11NfCYEMWkOOWxloPBY+qzABbvU5U
fIaPDGVhLm8Dgp2T0V0qwHhnj84VNOZetPa9Y7b+PJJtZg6EZ+f6HVSknUOWJ0MTEpUDXT+Vefea
6vo6mxjOBsHw6Dhs0BQtJAFLO3KAbC6L/CqJDV4bJKWJxgjPnZpOVsJ9o2pf4s6+9XRvYNQqr67G
HSC2BqT6wP5szbszh/iUl/q8MijdWGW7Z424qK0RdR2zwm7HLZlxhhaMKN/lpnW6b0XNRN1zxues
N/O13uVXZfcNuNEh28mALLsqF99aN2QALUlZGtwh9BGQbya7f/YyBP6ODNDP4x1Eh4r7n2++1afr
caQz6YZl4at3IDZDqtgIM0fUTlSlVtHsSnJPyFK9MbvupI+ur7rxE7LIY8qG4EBdgPnGiJ/1Rs8R
647nonH3Zj0+1mPqR0UP6zKptsrWbltP+0EANneGoflWWyO4RPe2YhBbSAZurGN8TRfvnBSvbox4
rUvTTSp4OyojOTeN12+xObGkXxzJ2sBGR5rvMPoJ53EROpQpf4MgvU9NiG6r4GYiHJXhlvXEoTDH
ztdGMycmxKJMEHdg1z4Z6xPVhpqF6XKO3lHiSctjZlow+G9dsw9YO2g5zjiNHGct7y5dhtVKD6sA
cULLpeal8xqtitqmQVdurCZsLx6N3cGNB7RvyJT9NJvQH4xYCsetGCs3gggnosduUvarSA39tWmn
4g0J6PDNQVV9o0HsuAbSOmmj0RyEXea7tko2803hojuB3Tk/xjN2zWHYR6Tbk22sXaFvAhebdynr
B0MLd1GG7yXJJ+FnID5xc1uksNvpB282RyROK9wMGBuLzjNX0/LX63By8f9kB2Qwnypd3kUPMY0E
7dqP8QhaQRibBjRoXCYAzGyMMLOJdKXFwSHy9FAa/ZPh1g7TieTGmGGnO4XxUQbJOSaAz08B1ous
vPY2tlUn1G+UQljpdMk1jgAV9978ZDaY/wj7CTdqwG5LNTb7DuSclcqmL8tqXnQmNqyvqT0Gk3uO
o6XH0QsvtakdBWkooIDNfGshb15lZZIDVYyhMcx6tInqmbZn8RrlRoEdcTG70mDZG+Zbp4icq4Np
YN2YZZlAIg/ZezDfvibIKESXPjYlGoE4q78Nef9eLERnlMGD32ARWYd53K/HjE1F5ypiuXvjkgqW
QnUJVx2s2Do2wnIPcKX0ceAGx8EY3yvN/jHX8VNcV29xJD/7cVR+gNXL72DIKDFe0KW91BH3olr/
4ckaEWaf/zeslj9TpnAQeBZdM8W9y0QOhMEfFfwUOCFJPZa5CpXWb4icOfPpfa9cuckybVoH/RRu
uxry4PyWynqxqMv/3bZj/Vhaub9qCP26aFRe5DA4vnIY3NPh+3/9x99/77eW0P6FKg7Qkk78AfYK
h8bvt5bQBBFhUq9K5rX0hcuw9Pc5Ku4PKIVMS10hBP8Vv/T7uh33h45Vw7WYydoWzpB/pyV0LJrL
nxE4aBN5SkxxWe4b7PD/Bp36/LhXeYhVyfi/DL48otASa9XrtGxN3vhxPSYbmcUXQxDj7qTFyezt
zzIu7kfAyxlohRAU5ipn/rAJ43ITzGjeG9R7pnj0WhoJ2b25Sb2PHeOcTtAT8h4y8rQLPPuDIYrO
sEqc5p7RUmohM4pCmoUQ27cL/VLzprsi8m654h9sz36Qun0T6u2jpk2cq3ji0GLR1Ki5fJoKds5j
OjZbcNT6tu3SL9kMBwcGoNSDvVVdwlGt88ZYzbGzbbPEzywd2Rnm8IXdn8bG1ZqWHo0zAXc4xNIC
SnhvbtMEmySH7m2k5mgpbilvCES0HAcuBD0EdyQk4Bjo9l0d38aJ/lyUaJ5g2l4yPQxZrtrjNuzT
xX0B81dPoiuDpHbtApVYZdNS1SJNLk9Gv2EH5w+LbLlbBMyWXlIXNYdoEEi1cH/UomYNNBXrNMnz
o93rUL5DumHG3nfGIpJ2Frk0V9ZDBjhiRkfNbHaTanDy28alZUBr3ZXplbyKZS11LftmM6LJVos4
O1pk2voi2I4c/TFfJNwxWu5JUB738fAUWpzrdGL7LlhcHuXgrKJFDI7F5jZAHa4tMvF+EYynKMeZ
azyocn5sFkm5SZJHjsa8W8TmUCBWHupz1yEadZGjB60HWgSBuoFSPQ7hWffFvb6QrE0dZSOdXkhD
SuWpuRbMCiuET2CbhyTnLRoxHOzQaIXETg1fllcsg9QcdQPn+NxWGR6/isK+cJ1D6THqD2e6a7f5
ygfb2XhJNZ7sBhtRlxXXsNBvRETSbmXWW2QvjyJxtvag3TAhueYtQFZgHQMKqsOQggMOsuKIURXE
naoRiuclyovaK3e1gBYwGtWLcguUT9Gg3VYBiCBpKWPHO7LRlpNm8PyeNUUztuUxKfE/hYk6T3MR
kV1stBvHQqKXTn2AtWO+jC3NuTKRWWHuLlYpbtyzpU2ALWTyntfODysIWWXXMSEhijAPZ3oSXn4R
GYNns08CjOH9q9eC/1CqKFeVHG4ZbT/37AjOosu/XNO+jUIyHMqmAq5s8430sjdWeT/CqP4O/yLf
18n0hqWNz92tym07jtVKuvEpTYFzZNkxEZMP8vc1VjqOokKWa9doUL4lyo9SQCaWjgk6g3tbtd02
1IJwQ0u9daVywAPWvqMykzwAu924lZMysWQhM6d32VxgtHduwza+R7kZriSM/I1ui2faROMiq3m6
tb1FWZL3X3mFux1q1HTWYLdHeX8yLHhQRqrYMqewcfTkvY8bdwuws+Vix/uoh8xzq744xmxs95C0
0EUI4yrLJfahk3fSwx6el3dmyJw4mD0T8QWwF7kYjHMx634/NpXvVq1+pPnFpB5RZUpL5n6aEnYc
TuJl6OwSbwueJaMP72LTfEtEdUK1Q++sTh7suKEm1Xnp0Aw6RhU3O6vWfDfJvgwtYgw8Gt9UCvFF
mslLWSc7m/oO0kH23QE4vJbZfGptKOMu3yGq86Or6Me0OHmxA/EtktZ3QtkQaOf5YTbzfZShyXbo
dE12JGanvfKZoWiZ7V03IkwabJJawArttLloth7kPsbZ7IS7iqxZKcEN2IHPVBM338gn1IvjjKSz
7VoWYNY9/rCHQCEUBqH/rM3EBDY1pAuZ7d3K9LvCwFtsFmgNoOX23nib2zp4XJItlvX2aw8cA917
dhvpmXdKau/RjXTvPejbG7tp7hvpcMMcamdba6ph9Z+D+DHrhODs/rXrp4hVNtv83ovfTHd4tGKy
fYgg3TI4PPBj5OQCLcdUzCTh9GO6aov5qqfV4rip3V3C9p4sz4MehQ8CoDSWazNZh2WDRHOW9aFz
RrQeg9KINiY6O8lMz0+suPNHfLR+sShM65K8muxoWwk65zaoNx1unKrv741Z39U4TjYyLW+McPpO
jLW9HmUxbkQveiyUS7/bFeUWswAG/ADZQVak1Ybc3dfMlU+GGuQeMM85s3lSLQdHJdzHkRoSjhHE
v8RpySCAaGIELBpSrOn2OBEtFJuvUWQdAmd4jcqE3Yth/CgNExBwwKVrZ/13GGl02M14dpE24xYj
AIM51c1YlvsxJDyH1vTBqTVrFRZY4lRc1nhchi+vMj+xzamNcNs3L9IeykVtpnW7bIHo6Hkbr2tR
EVkQ4fQMQ/2riipr72oYefrSY8DYwFuJqd/1YXgYE1Z9i3qvZTwGMD+8HybvEMpW2/TJlJyA420U
Q0Hmls5hCDuHdBNT59JKmTtYIVuykIMC0V/8jBtnDdVlWpnpcAqEQPpkt+uydpNdYQWx33KcrNm5
HG1UOPtCt+sV8UM30hy6Ve4ymwYJvw0SgTw90gpfsN5DboQQg1qBnlGaT+GUYW+3kUq3xqViiVMc
g1HdB25972hXGXirbuIKc70WdLTbngLVv0g5lYtOJF9bndg0aXanSe0hzbUTsntCaiRC/P9dxlAw
MxX9q9r7kJVf9Z8VDL/91q+Vt/uLYTk4myG4ErCD7AAJwa+Vt/yF2nHZubBxgUj6Nwns75U3QlfW
I+QD/bbAoQH4vfJG6ArURJcm9zwkr0gO/o1lDEkDf6q82Q85GP5tKnxStxfd7P/52ZbfKncoKysB
hh6gbhoiDfttQXGn2h+jAx9k6KZNMUZXUljQubbhPtDbezvVYBey5Ha1ZxIxTpXLPt7dlPam4rxP
Qwd7h+ns9DFFhsqtxbanx6QjRETW7H29JQs5sUAl5SR31HDzPQgexJpwpGQqWEkoGoY7EseQrQvd
2Oq4WLV0vmNCu85r+GWMt+0Wxj8ZF/DFVp0+rA0sS3Xf+sCz1oolLqHa6zoKt3PuML1AV4VoN4pr
WJUJC6UlYOMHBCzwv3i8tR4TrpYboNtUn291EgkgaXjf+Ea/V6GXr4y4Ntc2vNb10E7LY7C1qWbe
jjx5ilBNuoH12Tf88Sjd1K0w2LRXP7QeufDQbISJ20pPvg+F2rvt6Kux9o158ju2OygxVpXZbB1z
ZtfLm5iAAEkTP3CAAnU6SLFxa+jSH+GAoCDZp+28weJHDka6alzr0NK9XQrTMJDzRRfKWb+hk4Gy
733WvbwbDZjPWZJa9xUNh52LWxlN+Krgl1Xkw5QOU3G2IChBYtSKm67mmJEdaQKsBjYtOCF9jm5M
IfelHLfd5N4qmd6hTbkaYX4D5urdHAmdcLtDVBD2hjKYMi9nLzYZ+6HHXNMinMOYr8pwn09Qebyc
ys/0m3bxt055uR5SRVja9JGNM87oqMlOmgYLN5JvTWZdnGxoObiReOB9lBjKvYPLJyd9q7+03Q0J
B7r5VNYvAE8EeNZqhm1S6dtuCaAzaomQdRox/eR7QpUuvamtZw6czLHWmZQgX3CqEhku/GQWamMH
76Xy+CgFUeWVGX+k+F9mDMbrekhdojeM+5a2FasFSczAWu+dssjOfcs1zd7CWs9Z/u64enKKA8Mj
dynvNnYcHsCq3Ixa89qjvNCRyhSoYXhei6oy56rkZCIdUOTazmz0m8zN2djVOTJGB2FhUZO+TCSY
lsrvMsievBnZjrIfnC57U45ORGM1kkdnfuGTYRKmv9tDV21jq/2Rpbj76xqIIAaYYHqrBpsyNkHO
rM/EGJZuTMbh7NyDkaN+7Ixy4ySQrlsrIeTSDD/1uodzUzqSD3aCBtZ0N0Ep1KE1GoaDCq0kheox
ZBO6Hrzsm9FE4yZ0ghwkYHmvumZvmiHpnqQAoU5+a5z+HLIkWEGfORgBfSj2u1U8k0zkhuZ2cGYX
MCQXYuSmH70TI0ei25deQprEpF9RFYd+NRg3jhe+pElFkMRQ3iFVPaDNAJSqK3/uxROWgpOuwZNM
i33SFuekVfez3r44Xk2aFJxi0rMDb5SnRpGpM/HFCK3ivcd6uMmb+Ix3x93oqbNhsHbxmtzzERAT
L9gV1kqwkFqBnHnuUAeuPAJ5DqD5HnorBx43Ep2DR9prsJ9HTncSlTpmUt1boX1FPObXbfsy2NlC
pOtpw4zwtRxzxsLAsmDO6MeubtZN3hmr1Kp+qNG+eA7LriYmHwuVudqOLCBjZz6Cl9Mh8EU7vWYU
gFT5PdKpPSNhXSoje0qD3s9mnudIEUGWHs1ocQv5T+dzzzdRj6sN3C/1THLfWOZWJPGLTt7o1kxx
6IWZBGbXPPRG+9bVnrt1MlVt5jZ5Vk59HDNMhG5RvRHg8gOwJUw+uz3mrnqoTJK4Q0C8utVS0U/i
w4zn68jeIB0HJiWMuDfzDJURees27w3ePF2xZUvpRd1SO4VoWeohh0XmR+NkkdVFs1zF4HRge06i
Zh4u5rVmiHVguI94Gk59bO5yEOylLg+aBuETqfWWbwsFrfUCq7E6tJ240Y3miLh8FZAsN+NB9Wjz
XUyUbdRcssC4R5y30upAPdrsO92U5CF9CG/pyYZfAeD/wzm3AGCBSf+F+6foVfgngQqVyvJL/xCo
4Hmm9MFkYwnzZ33KgqpcjNI2PwNV849hpLN4fxxbty0HHo0Ob+bvJZH9i6RycVx+6PzbKBpreV5/
HEYuHCRhuvhimJIRS/jHkiji1qFbAdr6Evo4XetwwxFh7Uanvm07aI9TNOU7hC2EL6VJjc4wfOyt
BQ9giFMIz81d4lfZCM5CxieQvTiqjewZbiKDw9ZAplDLEZgHRpZtLiXOmnY6xxmKs7LnTGxq5lay
+OwCLlgnu1cGdFJ7xLRZ6MAQ83aYfgwOs7Q5TIxDXqn54MUyeuh1e8c0DXWY9BCS12V2nzgWNiVz
BJVDE40Ez7BhdzjBm1a3b3wfdcy/kqpktj9b3okHYhzLHbfEBVDFeaUhsivRzSXt8I7Cem/lqtmJ
Cc7drNIJF6uGhluTNOJqhPIdom1kchYwmFwpL9bfZr7jV3O2BYxWjxHjhBgkK8aLHNLJ1yDZLKwT
Nj/S4NSsQFhGx0DiocDY6CeZ/dh5JMtntXU0iTYAu8Hksyk8AiQLQs7QxsopLf1ew5VC7OltMqGS
nQaWI4CJs00VxfOdOyhS/0JgL7rwDhDrr0VYfjnBAOmxZQVHIANaOydYN3CD197sDNtmap272Rwi
3+5HEqmsBIBGGr04IuVjqHt8vnX/lDeutx3CttiMKTENarAjlrmeeIwonzach4KV4AjOt4epNlRT
w8ldRtumYvKmE6e5D41muhltk8p07l84Usj8sRF2YpkP8CITWSZa2A+qQrsoLVIQjdB5ieyyhyjR
uoCGYwxIo3VPovF34C1Hqrxw1SN03ZQGgWzK6+9Kw2pPZDyFJChGDt7XkGutaOOXLNE5bsxAfUPX
D/ItSuxLwLl1wUNSr6as2bTAURD65cO+aiZ7O5aVvuIruSN/m6WW0HCw9DdNGL3hgNhGAUVzMxa3
UZGdjGh6s+32Na4csuXQVXZu9ewNvOlRpfloJ7JNEZPtCwuwO0q3tXeJSzFbwZYHG0DudeIdbEAJ
flQxB9E1VC+zupVKkHnPxP6iWIlHU//RQy2MWvdU1U22XiZE+ojT2tPUnvLvRbdIdQ7mbWUYN/qy
/bbHO6OG7CqD7nYMm9BPtfIK/W8jvGDXhgxLhGasha0f4rB7ncvB/ZIBoF2R9OE25myNowXRUScf
XkAo49ijOKorD8R7JdTeUYDou7gbzpS4wGa5ojasTt29O6ansS2IdiblSsJ8AfkMbN200TdRtKyU
KIk+tyVq4BkTsCL0C0npop+piOVLJRflUJnIxbKW85QonelKIki+niQbXCzHT9AecBj2AgJoQR5z
2mEiDupkw9a3uDQQsf0k6ZcZWhYJX+tz+yGubNQIXERbW++/Tx0Y6s6w30Yue3SlwbOY6EOUVhDG
bOE1imZlgHQFx3fIA6s/gUAhHboYU7J+6RebDGucPpTeDk3DaZaL8wtvqFrVrgpuAgc5bxEvXuve
e2Sim15AEzFsbJJyJ/hQH5yx0gEoS4tYaDqroZTGV5db6pDVvXrGRr1LeIZbjUhoXh1frS7qyOum
rBns4IIUOdz0YCQ1N3qdUnGNNHb0boxdpEgZKBsWHOPUm7+JhF7HBqJLnWZTXoQwKcLBvNTR8Bza
Q80VVN/NAwVKUrXkWYesoWsU6gThimbfBN4Fzg75ZqH7BoAagq8JV9R2tce+lsfEIY5SmVeC7bVN
7iHU66bSPsie9UZclHdRkhDCUfGaJgCGkJT1qzMDhnBVBVQjl6SjSTYTE0OctZtr32IxiJ2IWDYQ
aLXIy8bvQ+bJc5MyIpfxr2vb/+ElChvLv3SePHz0Rf5n48mvv/T72EZIvMeL1/nXouLvC1P5Cyx9
OIbsRKk6UISBefnH2MYxXRtbs20Ifakh/lGjANlbuHa65Sz/3vl3hjZL/fGzfpaRjTQdJkpUTlKy
APljfUK2oBGKyAB2RIpFLLu7XAafZhfeRoSR/1S4/Qsq5L94KCZUvFrHMR0ejHrs5+kQFtghCwu6
wdE0URHeTfWwNcwZ5eThrx8Iv8w/vSrBRMtEeCyt5R/Lz39aAdMUD5D4kdewegNXV5vh2ixsYsid
6ID5E2VY8NJb433NwqbNAX3qARu9mDtCsS4rehyJMBGAkzEumz5Gu1260wo2Rm1QII1Un0kwXaZg
nM7lqEEWbPKbPv2yZ+0GiRUS3QFGXcv4VpOg3mJt2JSRLVc1gamrVm9uJ1HRO5jnzoKNrLtY4phk
UZLi8C6r+sXT9ecwbm8U2mQvLHzlZliBVb9gmVmoKDQn+SL6QGlUCIuhsmWd3SDzPWLPm5BHi6Gg
6kYU+z2ZBwo5sMrRO2rooIv5Bevf3nMbn43WGlCJXwXGuSctCcLdvMqWxE5YL0JzaO3nY+jmexFx
LypDCtGFi5wMRQsHvgu+StOgisim76lhHZvOuZnYuddWtZr4X4ISzcWTEGBLDywiTBBD5QHSMoKK
a04dbBNrVjdrN8hDX2cViNO7uilx7qRYbvJcPRf4pXZ6A0y4SQu11loNzwuQFHNOD57grm3ODjts
lM5rVJL4VSJ1LhdTTmfgW3LjbV6a+x6n0qrzZotDN7CZ3ENZD1l412wPm7E6gaf1K5H4qd0ti7Tw
SrFyIKaE84s0ryFaOIeDtk7pWiu9YaDfuxQ1psegqz2wXXsHNvhcauWz19v3dea9VnP3akZ4/oYi
aPfpEpQyJ28mnBXEY2WPmUuByGk7dQxS1iaocYjsZZJeUkbVUq3TydLWXhndaQ1OSsO7442Eg9L1
W4/ZZ+HqO0+2tOswjsF/xZW1blXDawLgO7cuPUACUHwJoR80If2gK9Bbx2DnuqTzQcywHm9OyrMZ
fqIz8JngkACj3Zml/sAs44q7dZPyaU8xEvL4h9CtfYD91g7Iq2idDUq7nVF+SxJvjbRgLYjNLelV
lJQ3qjefRtKCj+gMJxqamamBEAdFJtY614dv2DYewOqc4hi/KVLHS+EhvsyUexnQ+qxy0+TKdkgB
ZcBZpskZaRp4SCYH2IN3xuz5tpaF/qjGhzQNTmOk9I3euY/UJ/beQoRXZIoteZDYH4qGJUiCM0EV
d4aeA5eGNhyMNnV7z8CiAr9Xsr9F2IfRMxOYytLqCEgJa5dYORkLuqxDRNsDtZmDZ4tWa22bBLNm
2g+tLfxc6HcBrvNNYhNya2YXjdxbs3OOWG9XQ9ecgwRfvpAO6Usx9VAW5KtMp55chB+1ICPbhLfr
NAG5WpRkFlvGLLXvOmjgq2L+qLvpsRW4CKrkOQP6QrXEtFUU48E0oxNqNHuVDy4YuPygjxVpKI7N
kL3OD64xfqIZKDZ96oIcNPV72TO2gAWgdhReVMpYjWZP+lMDfY9lJDvr5KHAl08JfwdBfw+qaTOD
SF41fexASkWCCvWbHKmGcUy7DV1jASlkNwxTziG0HuZ5b1UyHr3YesYWB1xVMWWrvWs1ymilR+l5
iuwv5Q2PQmPpb2uSj2wgnhlBupW3zPbL4NaIrVNPKIhiLd221ffRGLXzoLk32jy/xWN0CTI8GJZe
r7PBvRsJesDLBblrEY3IeEGtCiT2tLncdqoKYUXQH8aK0TfSRlB9VY6zr40fq8LZ1E77WVbe3pqh
v9eioOEoKTMBruKuFgdnSD8ar0NlGH1S8N15mbZrZqLwvPyb0YZ+ye17PblRxGjPSFHRuNV1Np3X
qU5h7UWIBcxG1jsonAm9Q78n8svZ6kOOOzM6tUuUgorzTdGb57k2HrwIRczQ3UB95m2KH+eZe2vb
GlgUWGRsiBKpN2YGSc2beP1dCYvZpD4XpI9w5bFojGQJZ6Ist0nisoaoY24dkXVioPqtc4g2JtgF
712RiXXj9hEjP5jplroaFjrDqE+H1ZSb5wbZrK9m/H92aX7WYFex+rH8JMpkbbTex1Aln61pPCcV
trQuWkyINxq9LFlmYDxwTTPo1fJp29nGi0eykz4hpzcGhqxl1tLwTtbDILMn6ZgvZDewJbarZ0Dv
n3OInDCPTzHEqZXXdGDWdataJ6JALh7l0LDabk8MJV19092rLD8AY5MrN+6xJ6RdvG0NgrtT3Tia
Q9bfoL1vFwOn2um2NzFh4UoFe3YKaaHw7oiXUTO83VgGbLqdq+pmnwTtTT3GB0t432sxfUhnxnMX
PEB3eKnRm+ClR4asG9BRmHmP1OvB3D6lzMJ7r/phLcNxhym5zno2ZGqOkGdcT1zXacjN3jMeUGD5
mpk8zZ393XSt95L5eyr4iPU6hD+1DOfNcbqhwafZWwb3xjLCj5Zhfm2R3w3M7Qd2dRCU1autdzfA
aA/xsghQy0ogg5EbyGY6gKN/R4JirSXGeD5D1ggm+4RsWSw0y4qhZ9dQLUuHaVk/OAS3gJSnlmUg
9z+86repsH8qOzcf7cdvksibj+zrv/7jWrRf+fznsv/X3/ptMil+sTxuA8weTYuR4j8g2c4vliVs
tJDOr7xrytPfq36DFa9nOahedUcHGMSPflvWWt4v8LaXvar8m3kdBeW/sazlwf9Q92OD5+9jaGfB
zE75b2mTP1XI5jDF3Jva5TQ55fVtTplVDndx5Ofdrwz1z/E/w6/iX5T9tDD/9Eh0MHQ4LIwXfecf
a3EHzSElSgNeAW11SR6f/jLk+5/e+v+Px/jT4lkmjtuYBo9RNp5vxN4y6WOD+t88yj8LS1HP/vRK
llf603tWARdSes17Rj1Lyo27esTVjdN6XP/1q/lXn83Pj7M8j58ep6FWsaOSx+FMrF/JOLK/j9kW
LedfPwzYg3/x0ZhEeiIkoLhhSP7HB5rLyaP7RM1YQoNbuW5DrEWlrlPE0Rdbtdq6Sdr6k8nCmIgp
H0sAsTeVRHhPc+UbpnZn6Tje2hYNlnCGS6E1Lluk/NlzQqayKSq6FIv8kr5REM4msnM6tISHEwGv
bIxFpYUxStrxdgB8vELE4O3MMLobQngzOlSC2UrgqTQKsZoNLZE9feXnbmmtowI0loKJTaIG/OYm
XUNUVssojR1yqn8ZymKh6+KbSNPYIhrC9s4IcJ9FbWc7FHbauimqATtE0+PhJxclMdqX0crdFfFd
W+6eiP0SxGvljGZW9m/1GJJ2lGrhRkOPsC88L9nLloBEm2nowdYcEAUieA3m+RK2bcTiHp6VMzV3
/eQ85jLadTZ626IuTqKH8MJJs+ntsCUFFD1yVvXXkBSjVKnoe8zIbDu0rGQHY3qACUqWllVfvJRd
LTwGq0dD0s4UPPFd4Y4orooz2WEolYNN0ChUbrbawdKgoKo4Er0whSbQ1kyiJalui3YqqHMqL6Ge
0A7gUnCCdDfn3mKPmrVtafTbyMEsVQreTltOj1k1HesA/oM7WNlOeCy6W3dCJGV10TmpnWHVJcW3
0UzOY93fz2m8WOQXYlAMs3HsztkiKxQhYbMSOcG+7JYgGmRvewGgGvLLXd8IqPbiruSDBWod1MgG
sdEXYW4+Wm6DDpBfhiJBh2xWJbrdsjHeEtKZLu1Ajk3Qhq8dfeGKouhozu4dwEJmap2Zb1jM7jUx
ZTuDxYiD0qlKW8MvELmRD4XSAubPTZ7GB4I6vg9DaGxmmsU1y9to3bXVA4wC4qLMPEJHgvGh7uTJ
zXB7goPVARNqb30736dlfoTBtZ1I5huWdYJ8LkCGsUzUF92yoEFKyYVqrG+FaY0rUAu7Xoir0Rfn
LKVmyz9dBFU8ebjw41YC0W8JLgoRUqsZO55K6mmLQWWfx7Y4NqIg18eJvttdS/VdRR8wq496wKfH
tBmnBzlfG97wescuHlxbl5yBNRZ+bKl7N6sDWEvlZ6glr3WWT+81/+/ICPwQ9yjfpv9H3pk1R4qk
WfsPDW04q3Mbe0gR2qWQdINJmRL7Dg74r5+H6u+bzsnqqbK5npu2sk7LlIIA513OeU4AqLbWPg5X
gXYkGk8mxE/O0fJprMmt84fscxjlwpJGORsmQ0Wj2Jg7r0fvZgh4EmCwQG5dxkVAaU0jhHoFWczT
1UtnBWC+Y/rXtJ+3iPSWPCq234ribsuJKh4LU4Y7f9HkVCaLrarM6nXcNhK3oXoRhjj0aduTpBKr
8zRI6wktOBhGj6IsfEfgv7HG5m5O+YAZEbOGC2dCWeoHW24kM310URoTbd/ch0mRLSFpM4cWehr2
Ov10TAeVrXXvo4RzHMQbVcmcNwvb28qM31OTW191/tGpkPNKy0j3tYg+jJDqFoZ4dhZpwvjXL7+N
rsUOSzQEjRKoczd+VlXjMWEpHt3Q/QoMQBvOTKIi/PGdqPDO0uHSdGJv2+dzLu9HaaSXMe33GlA4
IVZevRldZR81sQiHNHba52oKfnTpxLJCW/MjLSsg0pon00XU7+bTq8zHJXLB/yGK7gsL8wK6JV2K
pWG8w6WE8Gm0MDCP5NCZxTJNycWGjMSbXKmztOMHh5fAZNTOYZTy0wrIr4XpS2muorMt0GLV1uxd
VeYihTfQc1uR99RaQwtFBHdnmVtijSnwZDmJenWH+AF63now2XFWdrmM+HF1uinzp0SyCsiYEdkD
7mAXt/AqywHIUIKgvn60Z/c8NeUOzP8lGIO9qTO+W+sI4AyER/kEjxNCs3bOKXfJ0jeOCGLVZWCg
VBb9Mez8c6z6T2GzBfOD+7FwTwVvo8Lud2Y8Uv27V2bc3fcEm/c95xfT8WDTN2iRGyxQOk1KlkLw
zfoGKspk3FZZbG5bCzFQEqdkBisPUz8yc8dto0NhwXX1S+Tgjp7OVhXUR+7BcjPL7OTHunzxS7yX
RdIiIAmK6sNh4vguhSL11AieR3e8RJnxrZTxFSYY8qIu/M7olhmA2WQNJMiLLYXn1p3Qb1nRM8yc
JX6kPY02ZN8Bny8Q+pcy4/mTjCmxNNt8UIXtucUsAQ/QwnScdmch5ufMzX+atjralU+qJBx/cIbB
fZ5M9/m02Oys8gFV3zH3gh81SWIbZE/85MpiZWkLBy2FRPCGx5Zw7csw0wFbyOcUgYqTx4iEdvSu
s3P/yLn9EQayWDdy3oYumKs+Qy8+oZkzJ/fQEiYOa3g1NvmRBPXbSg5LHp8nMTKOb5j3QNQy7zsU
Rnun5AQLn9dk1MaIUmbQ1AvJsO6cWzPxkMelDHcR0GEUaYYHbRSPc5TjJ9VliEGR9EbyDp6DJc8x
bq2LSOqbeUl6xLDLfbOkP4Z2ejcA3bFzIiNzweCUUpVZbcy3S3hk0Iw3Q5WmWwkd3CJeslpyJnnt
P2YUZRUBlNJlOZvUC+sNISBtP8xiI5tedF5cdwRYOmYvmBf6r2RmpldtBJduWvIuG4IvKSd4LJcs
zKZFQzIK+0Li2qVc8jKBFNP7LRmaGDgpHJZczZaAzY6gzSGzHtoleVMRwakyT1xnyoMBbbfqGKZD
u1VEdhIrF68nQjyp/q3NUBLrySlSBu2NIu6zp8Weif8UDagGm5ZXEQzaIbJgRtJ+Oai/93oKd6E5
8EYjTZSgupu0CsZ1sySNho1brtzQ+SwJIQUQ9Fz305Ne0knj3n+Ml7zSuIZtHmkyTHl4dlypS0KO
ZaC7awbHb9iWR2Yu5J9yet56aNBOeslGbeJil4r6kJjJM8oFPLjMN1cM+K11uGSrukvKqiRuNSB2
dcmtc4hhRfNDSiS5rCUBrTVBrXKSX2JJbiWqpkE9Z78YZBmtsyXfNdckvZZEvpKs8sNwRLcLCIPV
mn838vJFIDU8hktiLDboZz7m61z7uJDJlE1qmRyNav4sBvdkEjsbcPRBn6hvRx4+YCHB2vLIqPWW
tFpjNr44VNUnwr6H1FLPzZJsay4Zt3iT8WKH3DHtkoCbWjgjyCFDeOqScNcYdUOUB9YnaWI6of69
92VhYQztf9YdXO5i5HTDxcM+IVwjiEnwKmBa47Wz7BHxkrm8hoPevUb4EO91O377fcyENuovuWbE
nRnkcUzVBxcVMpTnPooiAQukyPDG8H5HJDLulzR4DkR4Snp20lbBPGVJFS4a8oXHJWm4sBF91Ga/
E2P2NGTdREFbu/EBzCbHYx6dTUKLuyW9uExgP5LlwVBtGJhGlfJhHnm4kFngQTJwQLiucSyY5QN3
uW8n88rOkk/Xb5/sggLGqaeTKq2rqeIeT6wHf2TUE7hwKDt98OeBmVKFM3jcGUX/tFTKRpC9jnG3
d2fEa1bUMWAes33TlXtA4pJsZZ5TxqN0oflh8qpT65TED0+7zjZPXZmu3dF9EGT/uFEVUm0iC7bC
lphWH7N8vKXGPmSds1gVTq1y5pWZYqDhIU7j9DGbIrhluNEAeD9pL7vuBbmpQZlt8T+jeS3vS0Y3
nKcpkow47+5so/hWidnvWyvmcZuJQKhm8R1Rgm/QATMmlvnDZJZbrWVHxl98SXwCcDKfqhRS1r7K
8q2D3s8HdLmrsXivfJetUy7jlzhsvA1GK8aSKQEpOfMJckC6Ja9qbFYmCZAMFW/xECL3DfkZePj1
cB8wcI+1+KlVppG9DHu7olOonfm+aCThLG2OOQqQaWY5Fz0HqzpRh3pqzpkz7rNKb9Mpr9ELgXIL
xwuA22xXauKOROHezuCfsO/bEqW2eh6xFXKfzesymA+YOZ2DLL37yYomJvRAQjB/rMwOuV3eEgkJ
X8gnQF7Auq3o7R2shfTgAiQ+AEqrgvfyH17ZWEj0SlYsPSsEtADpxnYbyJPFRlj8aBt/UJsWP3Ql
2yO+EfyCzfAVYzfbNlUDnavJd9z+5bqNrBYZVPjlJEzsSQmuVn/dc4tlyfnrvpW5Cyu5QFoWFlpE
98uf/9LbE0PglMEyd2leikNxnW/jJ/dAOkP2NJ44YP/4af+XJ3MogyyPK/fLZf/TaO788eOrZV73
q4f5X3/v/w3nsD5AWxTc+ygEWccwZPkvEzNOZNzDJpAFIUk6+dd0zv6H4yMM5J5z2JkHy0Dl/1sp
rH8QIW3DjoQjyZyOP/pfTOewZvx+n7h8TDSNYCUxcyB4/O/3SS2Q29mSPeQYmncl2KO9A7HNq9Eu
kXMBocYZDi58BDhv+hTgl6Omh7bIxuTQT/6mquIzg2GCywhmwlO7znVxo1R58YvmU0f+Lc2WpoPp
va0n3K3LXXu0+/FBtPO9FZc7AyRj6nVsySJYHTYaWF3G8z5WkaQDJYo3maEDaqZKN3Hb3/baf8VG
fV95dPaDjlgCxHZ4FCmZ4S6APIQPrLqCdp1xTsgXXx30eIUr+jqZ0s/cZw9cJgO1in9ywvrUjcxh
WmvrVsQodOIQd+m1n7XPsqq2cW/uSrc9BDo+cOqcgqr9tAxgUmZ9F7nDS2cS/ikIFp5N3Z/HOiyu
LRRgukpI9p7Xir2C77Op623joMb0sxqKbyKKt6I2N77JQgBNeBnrDZSKs3SQ/obBl1O6Z8+LeO/4
+tTNLevjmlM/yUF46Bsvyx5r3CNJGp66oX8QHbMxZoWPbjaq0yQZXFmQ3EtLbIhb25idctlo258W
ORV2G2/bHm6vMryNmOZHso2hSYfuA7Za6BVsAC8pLeRKN4ze4mZstl0fnBrH+rDC0Fg3dsHrRA7G
BgTMFlPBta/1vY1MT3Uk43kCfzbGm5d2YpE9xC0QHtd4j1x01z0osbwYXjtYj2zliaDIBAkkVIFX
bugDgR+SDRflW1nNjw7jccB+eIkR/hjbRNBuhvDcOxyoNsMPtJt+/zMhfCPDLEhr4+8GQeaJ1aTP
DlZPdK9YZRBgE7HNcjTiVXPtDKz3sSRgJw+6Yyf1JSM6duqCh87M2DiSsjHANj3GdrnTaXatZXM2
CfmpqXCXbK0QKHPWe2eScK8CPNH8SyfC0O/T0JEHdyYUggwI3PFZXN5JkowYmXVbHynbhrF4caaI
wd1L9bWVIWe+kONwzFCd7zIGZaM9xVf+BKFXcLEFSdRud6MRBwYLxggyl2cQ76ba6xpMeGzjnw/N
+zKo7tjnEEgWFc3jGDIf7tIxOJm69fnMpZcizhhx7tYUg2wVYcuvrGz8mcQJ6bak4e0VZsiNCxN1
35altTGj6bXPKKt17rhXVtq1gGKwJpE3mCx7oOxE41Gtq9GtXkLV8GJr0pVgQIBEpN6lYES2WtEd
13SmgqHG3OJjmRHS39Gqzw+tGba4funPNYNZdqLIRGXpbC1T/FSKPElBIl5Zqp9pl6BOLvXiwg7v
AzlfR54IV2nrrGsvR4Oi3Ivs2iMYk+vKrKd9QymLR7PE9o/qj6DMzyDpTWAy5YcPzC0reuQJuN5n
mhzdVHvfH54cC+X/EnDjNYT1Ip/bkzxKvJpz37nIoFsZPHIx7zDDMFIKnxwuKZw3qFh/XNuMWPia
Oe+S1ijVeFRhehyT7H6aZ/wNJDDqanjECRKu4LGSbRDX4Qbeb/ehskaBNgWrVZXNeQ6ggg4J+hF2
ghLml3ewOO3gnyFT6MwXvPPrWkn6Fhl+TkM7bfjlIAvZ5i2OdgYaNXZwAA4n7GcIm6uRELUc6YaX
k3OSCmSXWYMtOTc+soxstXEMH5upvaoNjGVtLm4BMqDxLKL3blHBOgPnvc0Mfnr10oXDh2U/hcrv
aUDYjToGbZRvcKnDCocw3kTXZK4jHCyfrM6duYYJtnjzbRTBWzPXj3lv3zheWV6Pi/TGS6py1xsD
cd0a+S3+z89xrF5tnPA2AxLIvtBi8NPH8S2aiqvRtzdF7GMeWdac8FwrphHrtkJxzTnLWocweZO5
H5ivF8ec3mViP7Yok4tCrEZUEG3QbZI25mjgtRU24T4wW1hWbE6a3n2iPWvWdWc/uwlkiKm2nyuB
q8/x7Xu/GQg+nwXmHMtu9pbTXkxZvFVO86ZsdgZJTwYZZf+FY0JvMoK6woAJQd6BGyI8sTCGB1dV
m9octrOgQyDXaKGxYwaOYmjBukY20JsH0cZ71JPOJp/uHaZHq6QbX8TYv8QqvIH8cxRu/0WI33dm
x89NYcLSAaYPAysY70bHfLb8gleQMRAHE/nQbhHabozcrs/EKJ1qWpJ1uFwmIJbXjF2Lne7CN98O
rb1ou+vc1claDSi67Bz5eA5xZK0TQF62grEAjAha3K7IcOqV7V0acsJMCc2hI5txz/hpH/XgylCJ
nhi4Pcdek4MaKtINhlHsBakGcmFIY9tImV4NMwZsCI8nXXgeyD+/Xk0kHhYNlrdY6FtbAFdlLbQK
4/kR5sQtOYC7oPIJhK8/QoCZZ8hrr8gh4Vlk1hUmM0TaaufMPT50ttfgldgPxOO+j+frgoDBoYuP
UxI8Fl7wmM+o18yWxbvIbpA63GtNk1dY/V3r9+Rjkb49ec5za3W3liQIK1wYynFASlJkMtkhtn19
UwxHt57vVO4+uGi+2lrD7hwUo02kyms09MDJIMkG0/w15ogc/ELetz7jXrgH7qYTRIBi+6l3Eo3d
7WBN015G8JoJ87zNLODuQ+IUKAmCyyRkcgjygA9sshkT3nNFTuPWqaEMRLN9rhgtNTYq2/+LFfuv
hTeQKlIMKV//Z4/P40f78yv6s4T2j7/2z3Kd3bclQaZzFLBThyNA5f3Pcn3xRIvAx99j2Zz2/hI2
/q9lui0sB4QU9fVS0f+rXLflPyQbeA+ntOcGYsmp/l+U63/q6rA648nGkA2BlodY/qY3rTx0d3MW
dasZW0G7cKIBsTor5agHBDnlFn1ds9ZB9DCp5M2Q3hNH0N+IXgW63//eWv7xSwQmn8cGSy/Eslb+
pbVsXWVUfsgqTIfFR50zDEBIAPWdjDHwm0a78ZNyW/veK3tXkoutR8PvLlmCCs4XACUSkb1Pkbof
q/zc596FHQMj4tRcm8C6/dF9mpI6Xd4KzCqRtpbSu9OBXs999NErpuCsMNHT8h+dkd/JwYbGORZP
msEZiswPG+cBxIcCvCVc6kHeOi4DPp0xprb+EAbk5d3gDw+dSH9MBpMEU9R3bYDWVYDIpRV5hMf4
MzXt6y5q99KtFc+2s0Pxx0Fhtddh2sBJDRsQPPZLFWX3eY2qyVJsTHrvlKXRFocFzLmofLMy3ayp
r0/CUwdf4LrF7IoEn9ngiiOBKn14a1hkewoZUVca/T4t1bnTFoo7FHVDHzEo4jRyx4cpDH5i4F48
MmAY4uFSVeO0zkx7M6bxGwEi1yMBOErVYjXB/Z7Q4DFZHh8GQjNWmZnedMYEkLCtmRAqbAKCia8B
2ByXYXYTxuAkKMkYU9di1ysxrNSMbmoKr+PZMtdtqi6k+EBYtFh65f69aycs1iiITMCPeewxpsfZ
ZXpvbYgXVfUT52u8+eVJ/TfKi39z63vwI5ltIkYHDGj+JoqgKxAg9LsGI0cWbnO+nRWXbOVM+TeM
rseU9rUfsPqGaAqrEmIvESfOP0/N/1FiYi/6jl+nKmaAUsa2HXJRmaz8wUX49db3ZM2eCTQk6Y36
pIzOOyCzxZcUzSerEJi004QxK5DkFd5ktvY1jpi+fqnDiisXgF8uF+JAYNx0BKmw4AYj4E/BOqAj
RBIqn9qWnePYHAYz8XeNGTy6jXiO0oTwLhpVmhUcHzaVXTd1KzmzlhJR9pRHWGncNvy7EdKfn3M+
LNGwEoA2/OzfBTWt1uEca5AfAhltNFTnuiyROqIySF0fxgpOs64rdpZUBOmM7jGaoh9sFnIUf/Kk
TACdGBLv/vo2cP/dN2C7JkcwmiYMmr/NteqRmK2YmSwXmLx6uxpumq6GKyoDF/198aK13mVDc8X5
Q1Lp/M6MB9/dU1r0bKyqCvahT0KMXwfvtVm986AcLKd7tnX5zprrqiF5OpxYGw39uGfSx8OTZ/mq
moHEhjMJm2J8TwvxzUJnx+FyPUBw6cvmUw7OXcDhsXLp8TDXbVuHgaik/ayZxUeCKjsPovXUZd+z
vUBZ6NhdE1dVEMY/gDshB3GunDihi1nQ+5Y+MDo2dn997RaTx5/uXowRgeRtxBcrf3uEOBbHzJi5
doRVgy+CqLvgT+s1d9y0DoZPksgPlk7fq4mTIargDXXoYqoivW6l98lBeR4yZPZ//Vv9MYn8/ZlC
braE4HmYWO3f3mkDSE2L7CJus7h+D6Lk5AzhB9uIO6hQe1vpuxKF2RpHK/tXwt2V8xInLHuiuTmY
hvwxGII9E8GhbZWek8Q4Ve1w65XVvoxqf4m+ONd+uGVf/6Oph+8a2muaYaWIZAtGwMJhFVmPPZJb
IAvePaydfebOUHOzxz4jpJO8JDf46ixQyqEcGXF3NNMUzGtXxDcYNc+FEzxKf7pPqvGhGEYoFyML
0SnY94P+ARPvuhwpMeuadX1o/mzph6M2W2NRZ3RV6vugQew6+x+ORA9tzWTKlncTiNg+cPdkkgLo
qR69QvN/oDEqAl41f3P1/3xLWBQ5OHIcj5HjAtD/9UALcnDsqgAmWMZMzasof+9c5hiueSu9/nEM
MvtvjtDf540cJ1BUbBC5y3+J3x0z5BCGrh75tjWbm9UEJ2ENOfzmj6+X1vG5D4pb7tFrp+F0++vP
+m+ODjw6DkYoTjSO1uXPf6lbCJvzzWlim8YHzk5R11RXRc95/Nc/RfzuxF4+12IRhwhpYluWv11S
moh+hAqPqMuX9Gq9t/GcwdmkVIfPvDEYBPXADCwLtEqdWZpbHMHK3/wOyzPz2zNlEz/kLxgfilL3
txLNlCWQZWsiyFnQ+5KOkp0q2i4Qq7fL95umYqEgnsw+v4qs5KHvSJ2RTpxt//r3cH63YgkgQj5N
FBpX/tfyfjute1/gcPQ9DCUlBhFrRq1WQUDc2jn6gr5Vw9GzGeSlhXy3a8YvnWL/onXs8ZYXb5yo
ai8iAcnOx6Wet4AninAnRU/DCZx9RXwP2cyKGLOCfph/Xz6YQDe8qVN7Ro1PaDU2bja1NJHBo590
92YdXKeRdbSoH8hq8+XJKzt3VQJjHtvyyq38NwHwGokbdBCA5t6qqvubyYoPhj++eCWSJHzIwd88
E3+6SnQPwJaWaf5S3C95Ub/emANgxbjCEUJmrP5hRD5wvQB+vJPrDafO019/J4vj7re7g600rQ2L
BbYOC/X2t7uDBMPYwX+EOAJsBZmLYuPqAeBIii2oEXQT8b6VHKJdd3LK+Ql40i6tZ2TzUBxZyLcf
2lU/q6LuN8Nk3U5oitJiuooT49gwU0kV5ip0dKhwjBI7NRHIlflsDPjLrCYhpLwjdVq8j35AFDg0
lY09BBFSdWbFg5XzLMAvJ5S07z+AmO2cLr4HYPCznsNhzWCtvOYF3gIZ6uCX+ErFCzHnBX8j0i/f
iuPrrICgsUYNSi1MvlWxKPtZz8XJJ47uGuKf8+CbVbbp04zA+MpEUcknP+VRkW9UXCnc5zp+t4Jx
AvMeSjbcGm54ZWXqMpVz+c6G1741JjDQdW1az8HUPFdMFOy4T/hZzmhtnHHyoQpq6xqn3XuVkDY8
mXP6qpS3roRN3pJiw1uNTnqswYzWcxyeADqs44BbwJ/0e5iKlT+HEExTEm9g7TJG88jnLDWbe6tD
fug/sLLnHwvuyvKJFeh9Vp6pi24BqRw8Vs9bK7FvndxXJx8hDFSE5h0jCGARXcNbwyvYs8MhPLNZ
NV79LqP+ZcjQqWqCKh4sr6tR3+JstopBX3JyHUAtDXQbjCpR+jDrniOoKHOoznPPOdfPuToiCTt4
KHFyB6mgG0yXhHS+tWFWD7Ewb6tKEjrY85TZRJ1Pjs/Pcqx5nbA3WUmD3qpGHlAo0jdYRv0Bv2qH
HAau+Wb703acXLV17YwdCDnVIv4UuqB2oqXcTAYa2yG6wACkKZnyfqN8r9zGiXVCFfnpkjizCjFH
aHM44+oqb/MYjEUREwRmI1Ey7/TckkkkX81iQP6ZC/SamiJnnIcHch8QCLg488etgySTWfPwXsXp
jxwW1Ajt9ZQ1Blw7+yaorb00qi87LgoSM4OnTMSvZs8CAztKggucibmvywuSvXfDx0lPAb+F2HgK
ptxh4gniwu2TG0CSC2Q/PMe2TQ4JTsecWVGQICL1NOX12h4nyqDQreQVUV/8qoXOX7JW6ENHVJOi
O5vbTerJ/JSKAhmvcMpsU4XhLojN7Ir1H3T8oFLrJM8VCue0+DQyqBwkenfHcBxnUBdewrbIyvfx
4M831mhCnKVGzUuuI6o6iH9l2T+0k0K4pYZs23oZgtlqMADVkBzMNidkhh+ZIEvnaJl3fiRg39Gv
5e3POpAjWdt18cqaTDxTjrD3azL14CDFvZ26ZFx3Oemb3tymO2IGUFw3idgUZvmJ44zdhmHDRrds
poxu00Nb5HLDMSusq6D3rHcipBbuYtBkOx2GaP9U5zoY3wqTTUUrrKuIRudk+TGuShUMP/x8OKtk
9C5qxMiz4fUV9RvRK/fYJeF8bPs0OGYVXsYgjs2DV8bRK+LMFvy/emTg0U8bsxTlPnRmuSnNEFlH
n/v7nhfTPglm7Pma9DnbUSyx/Pnci/yCtgdhazXoDwUQY1PW7W0xBGi0E79PiPm0wbY5OEWrngS1
xECXyvNWs7hilzDHdDKyH27tEOugdMKW5s+DUIWMynykjRv3A20m+KmAwLEa/VzK0DQVT4NV7LpE
3DJRdZBaoYgesu86CJ4ct7ukNYMRU3O1ajc6e6FzKdg/poWHc1A91zbghDbgh7QwOFZBbd/AHHln
I+VtAF6cwtx+LTqb3SKqvDhJyN9iAbvSZk7SaYGchZwectPi4Uflhe+hMN5htiGTgNvLPIKcYdUJ
cO8B7xzySQag1sjxb1LZPBfRcOsvqXLAHj4do90NXftoZb6DzMW9tAFuKrJcdqpwSEonmhq7nlti
4+qXFWgcBXcM/VkdGem33YcbQ4/T2e7qg7KKr8bhWmeFd+r67ln6FTKdHnEWnM6H0nHDlfBkgREx
+Cqj9KyTlgRe9TqN4PO6NHpm4o50eWJtoJq63ojEuK9cJICyL9KjrrgwJH6cZJJ/t7G3eA2CL/az
lxSV7M6Y402Iz3MFa/VqWGC0+VRjH27vVV3cs+Zpt8CkudhDTASotWyjirsAmpWRVN86a+9Uguzd
npL97LqE6fj7jGD4TBuvirlB2VXbtipeBlys23LE8ObP1g1wiWjV2cm12yJVV4PZ7YsJMWFuONec
qAbX0zybiIm2DHPiXTyMJLO5FcEHtj5brCaLCoCWfdcM00ctWKSxCGfhaqHBFc7z2I4bGVf3bLfe
6H56SjB8piTAfJGaIa60m54nklFWWUnDWZjWDTf/GyS6p0JU7QE54SNhdIdYR1ftxDbIw7SdmC5L
JvGiEu81LjtI3T5pVQ2r8qzVP2NH/Ewk0yunGS5WHzEtp3HCHL5DI+CvnFosImec0t07M1nCWcn2
RQ2qChpG3+0WSC2OZI7zRG58y/quhu7TmVnwZJ46l3w/ynWOiSrepUo/YxPabiIfE6+8jiv7kFfZ
TeP4p54Z8aroSFmkl46S4inG8hEQ2Jv3Rbgi+Zd14fxIl8pzgQpNzjUrcmzO+VD/VKU49pH6qAQu
4C6sD5kYd83AGCLRA1L2H+XyhAxWZpE1PtIPtu96aJyllnqsbAdBgRiurDKgmgjZRmTDU1p3+KnA
p45cFgFanpsXO6Egis91kAvS1zKE8vpDGoFb8aX+QL/9ZPv1joHtN2XLTRYSfjuPTB8whB1SmxY8
cV8ae+hWrWcfhpL0CwRFP/14JOwmjXbVEuY8kHdeEehNCeF85VX8iZ34U6jgJmMcvpaoXOWypSG7
GS3qcAXOjpGtVHfw6L6MBvNElVJTdll4UE5jkgUe3Bhq+srwD44UVk5ZXI1Td8pl/dI66j2LcIAz
Qcg2ajZfKyO44RZ/ajymUCHLZt7NPCuauSlk3C+3ywdCdPCWyMx7SlC3tYMi4FdHr04cfve2uYpN
OpIWER46UoaKRf0gYk9uhFcco1Ga2DlRTCZLV+6ND3mRfhGHwvC60NbKHmV93Q5+jxUWT2yohq2A
5Fx0/qKghEdpLrFpLFrJ0YgnKri0QMqe9TCfANNc5VyFfVEZUDtt5AqRxoRjj767oWnlJRbAXTdZ
nWYNaZ3Ossud7Lto5CXjgZ33YkKVvKK90hUbqzFAfd66sbNVSXvIffZl1AVnc5i/pLSvRSffKNNu
q9Y9WTJ5covoEFtlAXQA2ldrAMlkCbmObPHYddO3TOOHOFJMJLiCFh897sMz8UDJLa4iNIq082tw
8ONqNB3km9q89D0EwbJky40b+WOJwq46zc2ek99V2BaordH9tFXxUFnULUMjn327arfDPOfb2ht+
Ng4rs8QcRqq28rH3dbWG0MOMnMHABuXdzwwoH5AISgYbyNUuHThHXOCvwBXKiWK+WgADvn/Mtf1k
Mkg7yrApLj1T8eMgxmY34y7ekN9qXhqpHmYHJE+vkAC3c7EzVXHTtIzlIuq/VdUwCjCr8dmoQ31j
uT4Ax57okrZwUkJjCsl7xY8pV4fcBwxhRWADmgA9nwcmyQqtn2HFieBxPa9txVrWt+x5bXZz+mSY
bnGSUVddB5WlKdLiPC02RRUlFtAH3V+aAt/32p9n/qWG91tLFFMgb8qppiHQbcMhm9eefRRIf7D9
qPwY9YkkxGwEfgCUH5P2ZEzAyqAQMWpy7Stb0yivBokVuqhYD6zDOvA22YwO1fdYxvYzHwrMfrTj
C3xlLQr9uRue8tz98DykCXbD9wI58mNkGQM0iyONtKxq5ZlkdfcWvF0Zz5u54xEQQfbUEnGxUrG/
0IuQH7U9KaZCi3s5I9DI3PCSI8DZCBEdpbwn0IISwNInVhbtGn+AuOlaqoZuSEb4o6naZgmtw2Sa
lMhxfWZqkK1aG3JK7uF34uWEjzCM3vy5GrcGk2ue7eSjrOLvsCj6Wx1iIGCT8D2l7s+0sAi+otSi
8NwPo/pRc7pMfcJslmzFdR1Q2TduF2FGi99GCFErt8PTRhrvteuxx6ArRyfd2CPHhTi1M+D1ZiBX
ViKhnHS1aQry3EklK45+GNVvrHfcVR+kX7oYqEWC1tk1Pm2F4oy+qkc+xwAQ5KgFQQRWCiZhUetH
UZ0fcfNPe0KYzTeV8mUEjs62shs16h9rumOtNx30kgpgEujXJbgDKpNJRo59ZO67lVHjL3FZEjs9
f63HCu6H/s73xmSfAqA/YGA5ycI8y95vb2vLGQ+G6VypPHroiuhradzFEiIx4bkBBCjeTCXddTVH
PgY3X1zMqG2W5RFEAKGPJQ3yDpoBIrsuCm7rgMpQ0ILsI98B1oFIrucXokjI0LytUqHESnCUoTao
4Mb1Ll0MuQLrymemHlSMOKSc13Uk9cmq3klr/UYUhX6CdGiWGx+T9vId3xjKhT5+Fw6noyOsJ6O0
xR6VFWMrPZNTMr1x3/O6ku5r5XdwZSjRdp0XMzhugI3nSf6hW3XT+kW494f32ABqEozed+9j4s0U
GrgJkNyudvE6CYiBrC+WeWx37GcD5muFhnlOPUxZRrppgGjBKef1ULcFva3tr8OpqQh3mWt6Sxsc
4gh2Oa2KbDNgxTot45Y1D32/GyT8ZsK3GCNBByUXMgaSV0z9c+IgeZL1OF6VxF1fK3z+/0nemSzH
jaRb+lXaeo80zMOiNxGIkTFwCI4bGElRgGOGY8bT3w/KoSSmKtVlfTdtd1Ely0yRwWAAcPf/nPOd
a0+P8Ri2FtG7nuSl5tKd0Sh4qUGHjplXncvYwYNhGx+eVgEjq3GFK7PHz6BGq0vlotRKmCjOPeR0
GyhQtahLQgPVJBluK+OaUrQ9ZjKyLxlbrRS8sznOKaNMmxG9ziWnKmE1pmwammwAD63g+hacAFxz
X8+9DIHiOVv8FePRiKSxwBxXn4OybBh6htDM4irv7mOn1u5UWQC1jl0KLepw6ySBuml1SB9VGQ3X
Y1YCmjUjusGUxlnVNXWewiS30iSeSrVCES1dydleKEa3J3gV+7oeEHGkA40KqlDe6HHbXqpRqdea
Ym/dNke2TOhLHhpz507x0WlBRpZVthsmt99k7UOKhrvM2xclRrU29CZbOQYmxPnAuS8qq9tbdt/6
pV3CnFeNN03nqRp5UMOlEGe33KdFk26TUIXuMEXeJnSDparRWlwX+sgumnNH0OvDKi9Y1+M0CE62
Ea+I40LOHNtyBU8wXSojNjivbPF8pA3swt67agIyQ+OgmGx/yYfyXKXXUqpc+AEgidxQuhNs7Ldq
0OlYTtnrDSUBrj6hfzMwMm1V5OJ+UKHTMM3sKdcAXMIUr93Xjrbue2cztCNh3+yptQgyBpzToDpE
xqai+mCF6ZFkneeVr309masG5/sqCpXHOB8+8L5k7OA0AktEGoJInZYRPya+I+4aMkAbuGJfIyop
1x1xk01kqN2WVeAdz7yxxCtM+XZmQwhuC8C9FH2NhV6ecISlW0w3clePbb6D0kI2sixvg1yPr/NK
u61idzygTkXsfLUdGGmClX1m3gwl7RdxrdQbh+/o1231HCims1HTkLNKQ7Otqg7psci5ArVCG32l
TLlS06+6SA8JaN6F7sz12tEv5YXPygb2EB0fsmXjDoFP/1nHcpN2ArkKH0ZM4drxzFOfOYRc1eu+
x2tX74ZyuG3FnwrOf7f3/ijeqdwqvjbfeBvvRTlKEUbNNzPKv/5p81HM1In681+af5q//lb9F7Nj
dsT/8A+rb11eN+2HHG8/6jb9/fvDb5j/5v/tf/wDf3EZS/AXr18ykfuibqSAAPOj4cfVoD18N/3+
m0F/w1uuP5pPWN8/vuwPf76G40fVifOobF9x1PzLn6/+5qg27k8YcoaF64CX+tPwY/ym0bOAkIqH
F4XjO8OPqf+GnEYM2nARWD3D+Y+oed/0tx+FHHZMNpeUOYso9mchZyQ1SNkB88jSzB6qsMPEx7wy
0azXUgRXajIdZJW+G8S/hBygNQ1nlzluTlK8ArKjmvZzROVpYeBmL2uKdWt1YzJR4oRzKQZ0a4qQ
eER9AH5aVHH9Vesd38vq9+9+6de//7j/K6dquRB5Q/cZLvtPioPqUSOhIofBOsZZ9a1K7TvpLVCh
JkyBwGmetvvICofVOOKUYGN5Q0+WD8N/k+XZrsBKLLvkHBbDvUD0bRL7re97fNkasOz4QH7npezV
berOG90ov1Fjse2i8WhCRWIeugqdBIpxeyhxhuT4pRMMISl/Rg2niAr9ln/v4crvJrlIKyzSucW0
KL4uJQwzwkeZI0/VYB87C1iT5j46Mf5rBzeHS8I8+VKzNyYTuOAAstSY7oQVBY0RAB+FIlnOfVYR
QvNnNNThPwL2W475NqyRk5JwYbCty/vhFWEj84n7pU+JYedrD9L+qh68r01p3jSwahc9MDKMLM8M
yclTxHLAzVg1GIaWsumA78X93EDj6H4RMUrieNAw2FZLv5zbN5OOmFFb8uSd5m7OIKfMQipDe5Qq
r4PkX3Aw4VSuSXo9iRCOvqsEFlEL+pgmd4YZ0E2rUQjqGfaNk1sXRyeEWSIlrgXsKrYFoGW/9Yk6
UEtpaXjXCoqsbLcrQTJjG4goIqVVcVxYQ51TIz17ROJ+ZVfZoWT5Y/3IfLXsoAQ3NXwA74Waz3U5
d55Kyk+hyp354mU41G8YuuhiRZkTenRNnKRaAXVcVRSpanK4FOAxEnU4THQ5scmMH1IGTYtywJ8O
URak8fDOmrbWqGlNNONUUNtauF29aQpYSxbTqaVbgqKvq/6ATzhfjXPzq8yzpTl3wcJqbHZ8wGku
+FRZw6mKHR8K3fW7uUkWVBbLr0sYRlIzq3B+QsQGWxHPHbRJU16ncyttSb9dPvfU1lb7ViX5UpF7
+l9HP9LxBmV5v7FaJFops3qlYZnR5/LboqQG16AP16IXNzAqPrNeYe47Ax4955o7qfeT1jzrVfM4
cWBqaNm1aup2dSDDeWqx+TTKaxGO5tKmm3eCl7+gKhUjwXTJBlBeMOJA1bdPWalfBXPBr91R9Yvh
nztQvcnI9BDjR4qkFZg74TZO6q1FW3Aw1wan9AfrNR0i9AmXc7GwW0cM1KkatkUgTmilcPZz+zLY
OvfjzIfWtSQ6SIOgRRSUchcqmbh4g0booOzZaiKw2rGKHh0ukxJyydjJam1UHqP9HjQGwcxzZ8fO
Wo7Dlv0Uqq6LOy1S8Mc0ZBSJnSBBVhtiifQuRtFTmo+48/FiYHFujvw+9aPQyxdpuNdc9vvEHdYx
z8CttGkDIwKzt5WCdghTcvAbYWw5TH38ILTr+bTxgAd6S8f1o8PmlHs01tdJblHPx2Y3DWP4/437
2CV6SgGV98DdfDcKZhejSnSwz2C/6FpQ3edqvef4i9xs64x9BjgfbFE3IAPwQBSBscz16sJKgiKp
jhopHawsiQT2oDrlhaf+SaPA1Y9s87lW7d2oIaQFsXMKIRxUDUBry3nS4oQD5FsgPqwmWpcBDp4s
f84KHB2OS4rItaPGzxRYe3FIcUMLf7gItJWbq181PTinak+NhsnUSdzB2qA1S8LlNiSYkXSmRXv5
bsTbShBdcmTpWTKiJiH0CMOUkplurWOiEqHzXDodIfwYr6bpTS9V626NMtyJpr/BnLYivuytKju8
cwEc49QsfC/m1G8nw04yg1dU9cDUjhvJBQ0ZeiZzcRo3eKRsiym/ABykub1pjs4IEE549RrU1E4i
/YTZPH5TtbOF/31hSetp0uxNWrBmdgNJ5Zp+PNpZir1KzP0xLuybVPW2zKx60NV4+iEgrY3U2yjw
nCfaP0DisE02U1RTV7mrZP7YUy5/rmgDwnbWcNtHj+wNoI2K6jbOyrvKQ3iLp8LeImbec8x6cFoA
6JVgzkIW+sMY2+ciA7LiRU4Nl3MiZB5fFW28zXJqis0gvAVP90i7MFJX2BhoZeMriwAtGEjrFGU3
b5Qnricz5rnk6s9axfvMWlaRrCGaRTxrjg0DBGjJmDL9t0M4OJmci9M4fqUx50H7zMbza25VSO+O
+1QbNLgxmdS301B2myiJ30xVvASjdz9h8xta52FgsLGppu5kVtY+GlAU4qwnM6BXSH7z7VKY9tUw
RmLr5By3u06/pgQFsMQQPIxeOa3KMnwhkfVuFrSRg4d95JNxluDqdt1MFkmTMV85xUgVuaHeE1AB
wJ6RvyUTYmcd80ZKLvIu/ggkLqEpoh3HqoprLw3uO8t4sUSzAZJUn6uRBzGz035TCxdkH6Uc7sjP
Y9V9vXEtjAjM3pRVntBgZpsVmMyJEQdDOm5yduJu7lxNxFyQ8vn9kd259XqXO08ItlUsuB3n3aXt
wSvycrEqxmHdqPrBNuy1q8ge90Du9wxNWaRNbIBYZZmLPxsMNNAqnJtwLLbRDIyQwLvaZlojswKe
sWfgFHjOdPhWsmA8u1mkHppaGge9ypUTdKjqbGIqVBJ3bpsiCT+Ztr4qQoJDFQZb6ZI2w0rQqJuB
dZ+ecGbNCSXRPL/Q6W0n8oc29ZMk9CdmxPOfo8X5VtIPx/rPBbLKgmRVQU5y4LC6IANGFDZg97B+
cSU5kVi1TWttgpQ+K5NBYuFZXwI7uAHldGiG6UkrjEduAW01BW546MKEHCXN64ueR4gfi+ROROOJ
lnBIlMGy4AAWTVhUydxU6lyjx9O9yHYRE1QqBMnPuyxtlq8mDBEtA4sIaUO2UumJLYu76OjUDShW
SWCCajuImJtygC7BqLfR7Ss66DaMVx5bt/eYuwt3AOlka1xa07IqvfNUZO6Om6V9ScXYPoQIyI9O
WyQHl9CIyUh51fcAO9D8c/BUlb3Sc3FtVs0VGFPSnkUmtS1a4CJInA3z/ycjKekJpOlWBgcjIXSf
AZSpE5/Iir1M0+JlNLV4iTi8LxPziylnKGusvzEhdDZdi7kpUdJkmfTKEWbldSWMfelNNxRmrrOq
eKcGeWWZ3Q4vLqktoFrrIRUfAJ43Hr1BS0JmV858nrV5QxuTSqq7tiF2DtKSlr5sbEEQlOEJTFh5
SbhkwZdRdthjUAfea25Gwa8otuG3U8UIOmITueoJp/spyrML+FYf2ZgngrdUOx06cvigmMmhixQK
AMJmzdiQeaii3k4QElSRbD2v2si6PGU54mmCXq1Oq9Y1N5qCiOo51aXTIQsX4hIBm1hEYc461Ozw
IJwaSmH7qH8UCpOFwtKmpVNzbmcgmunJF6Maz11nzDw0z+fpDD9CbVpidsaWuNqB+P8KgtkbC/eO
HBsR2IpeRQ8HxT8fWn52ZMGkiNrrcXc5n5vBC2zstkdbEiYibAk1Zb+4EpaO0t384nVmP+DnI57N
KQ/vK3/gjuS/f3c2anLNwcJF70aVIt+IjjyrJY0PUBnAQmZ7ZDSs9Plw0zFGskV0EZ4zLLKeWqBc
edFKLMhFZCwN1cGkFpzrHISta23G1gFana9LpLOMJB3+Tyzm0c4aBqCptM5LQ1zyksuWoqXjaOFS
0nPzqmk53IPhSaz41hkB6/UUxRHr8Hx42O9dbq8jROYlTI09ysdXyw5R5SpoNrEeflT4E9BQgjOZ
ub3hZEdZJKtYjF8ionmKcd3aPb1oHfUAAK4XykTu7Nsv8797GPL/05iDS1DnGsRl+u+DTdgCfgIh
mL/mjyGHyZCDHo7ZMT8PJ2wu9j8gBHSsW1x2xJqARZDnwQv4x5DDcH5zHdcC3WnP9QCMR/6CEPCf
wINaSIj46kFs/EczDhrlPt0BOuNR3daZDECCUQ3nk0s0b6Dca+jgLP+aufIa2OpeWdYLnFUk/WT/
hEe8h/IhwG9P9bYrx50nLGsbRNMrkhzyQwu4nWQxQDljesV/j8TIHB7jv8LNoBJ1L/Ku36p6iyqh
dN020hBYewW9p2KFLOP6QzXVNaHtNxcuqZnX72GRT4t4MLwtQ/d7O0ed6Av6UrTz4LKZCMly2IF0
19C574hBvng57Hq1iTfNJPjflG66SN0ZEYxdxR1f8g59hYo2kGidrH2ny2f0YP9SxJq2TKT9ledt
5JtShe2WZUR3tXgdg0Igl2mxFFi5WGe2k/uDFb4J/kJUIgh19UtZY2QtYgU7SXUddu5yGIeDaao+
Ct9Sau0rZtq12bKZbPR+V5lwADS1u+vtjg55ljGm7mAGT3WvvfWwjS0RXQWw8wrYXkgUNiackqZj
YSUAxpJXJHhzC/gt9p06bnyVnVGuan6eAp1TpAkn2ou7dSOTt7INCybz461S2MNywAKxSnRFbqOU
flut25vfQJxKeAq15LGxyOZS+gRwbFoa0vHTwnoBR5MvG4Xkcp6TmcwOlawIYcj8zhKsJSXekkVn
CMevkuq6Bu60BLGULA0sakxqBRo0gr+sSclajt5Sj6Lld0bTsq1Puks7pLd6jSmPQ7wvoVQu2o4n
MOzJdW8lp5xs2sISnO5S+xDYMGx6WFlOJdYYtnfTGNAE5a2CAe5jmLAq9QeRh1e6VC/zCBiFGSw4
kzKW/uCsdvIMz3RbzrxuKcxHK60PEnHdc8ISEw1zaNcBgiPHLwpR5oVtc2jp5YSwHQdEiFITsDie
OL2GF5G/jmrxLiKNDpb43YvbjZcXF8pPb80Ed4JTwECHqGQDCyJPyrEyP/Zafyii7DaCUqTE1gmm
/Lrs07VpBg96NtwaRrkmOr9KVWZnfQgdu/cm4BsxVLYkFozH1K2K161rMJQ4WvIcIJEuosreD5Uw
kbpyit1rKiBsR8P5UwPjEDdllryMef082a1LRRW7PDYDB3VsXlQ9vxlDL8S9SeC1psEUZWoie+2K
xyhQ/DSGC5HOvj7FZj6X4jEoOUEMerM3POukuephArk2WxDaVa/od5km78EcM/uZFPorU+XbUoNh
pfbekla7ys3ySjAoGQv7pBUmRk5cajEffaGrq7TxmNY1zgNGt6+UHz12nrtvh+luBDtBgwCE1O6k
l86hgty2CHEaD4m+kpnAr6IbEyXsrHyui7ND1SH71yo1pbQIcvSsMXl6jvYUaM0l0Mp0BSXbD1SU
J2+InsfBjLF9ZmAYcmj42tQemjZ4MOsO70OqXOxRB2LeD3KpVJzz+uqd6QHALYWhaOGKnpadQT3y
i81wXEIPEaV9UUquYNNmdbVi56PAdr+uvfBj9oNESYu4yLZ1nHDjcHGd9MYEKB/dMFO4BqvBCVpJ
t+D35MJtKVXqoUUi6A+wT61LCR2J/DdEUr0PNgVn7lrR2k2ZtNcy60+OMYl1PSZi0+HQ4hqrJFWb
/FPPwao241Nj81sJSoZoiZXvk4mBIqvNxs2jVy8ZKupuiTwOklN0ordXY1ujOna8HznAVh50czml
5jmp+1PMoXEddeIqb917pnnVTV7VZBfLCWbvxAZ5AOXJ/qRaaUlBEWxu4ZgU5XihnxFTjO6cWyu1
V06kxzjlqLqqRGoBOelaX4HOuEBmL1Fnm1fHDpn4Nf3ZE9SFkua+idpbPQEKIkG7hfuR6dQiRTlY
ovjfUz1+i8BskIflXNTAalsFOo6fLsn3Yzz7K6WSbcywLDaYsH0Jig8vRHNR6ZyiDKJ+NiLu3Tpn
BCSU7jl0ii0TVmBXeECyLMSc1MUpNj9Znrs+yFa4JU71bJkK1OCO3N6jDlAE9bFbodWyjVQkB6sS
wU/nlC+sLR6OdoP9CEonUH8UE3MJ/XdV9DotyWEwknZIaCePaj+rK4AnXHplAMUTiwsL5zRE4Ck9
Nt2swaEVqovKUjvkWNBgbvVaTxiDnSnDzWqhDBL5MemENykCVRk9h15+BbrQpkM53+p9PfKEYRbO
h/pkZwzVqJaFvudJpFX9grMSPk/BwQxjsQ9AIXoKY322p1b9ikMQJ8C+vwC2T5ddWR06KBMXsx2e
0rr5MroThbD99ISaehWZlJWmtXaPs4Dm8hSjNMeYg2chOdpyjZV4NfXFFy/KDtpEUpTU38LLILxd
SqghQ4/3Qy3Ah9kWoInp0TSZQJpefOVG+ZMVMv+PScwxFDcfmtg4NKo4RwmKBtq2rmDhGUvjCkvV
Y+0MdxknFs+pL12jv46uttPM6qoFrjmXtPkYXSFARBbOPPvZtKfJjxKQRImYzrLToRQzGDaxbk4G
TyqZbifXXvOz+NTMgkniEVQ3Z6sxznFAk5CdyL09iG4xT21t3UuOoinx6JjZViXStrHMVt92ThD7
NAE9uC0c35CHyJKStdnqM3xx6EVus+HEVKZYJGO40ivzIAaWstk1gJfE18px7zQuF57bLtFtFuNU
Po/82XfgPJimB9RqZ5jfmLqY+orLxz3iekceULqWoXH3yozO4pkqVkERGpuc5xI9Yo3AVlG+qMgX
PFmXDH4ftcC+pvx97t7pfpFJ+izTstmkplMzUWCtGZH2KQXmxTGZaIEbzYm4T2KHIWOTxsdMkoZU
x4FPpa9PtUEYPBjCYfc//nxCwI1cF1v2f388WX9I+Sp/OKH89VV/HFD0ucKAA4qnay6S6Z+nEw0x
lcAeRQXf6lOt7yRY8zeCyWisDtUClmXafM510TbR//nfpvmbxYGFbR3yqwqf4D8qMPh8PEd51SyS
Uo6rqiq67qfDSWdViV5HtcNwC6BW0mXv1tCvBrO8xFNyaNx6mdntLwJh5t8E02+viouajQv/b31O
uxs4xspGb2jkdMsEtm7jAr0my99y35OmGPuaLTBYlFOv9EzrOA7tABKZvpdY4Zb+92hNdmmjSgyE
AwLmru9SDvhJrGIqH7u5vikCMR+vgOzHF8d17XsrN4pl1Ib1zqYAqGHHao90lHTlOkxQarHlAXE7
hob1XKkq/uK4JMGMJ67CquMk0GcD6VzMqNo6KfcVgJ8vZhxcg7bu0tcEROSQvpaME1rjpYCT6eIo
DLR23RqZz7OyY1tm4aRNlS+tVM+JWsSn3hLXUTUeZYdg66j4NBvFOiSWizPFWqtTzXaTvcJs6l3V
jvdYRN21HYbttREPzzlBIB02xroQmwz+lzomq2xAsbJjzW/BFokYzzORb/yQ5QvQFuMGjc3vkTfx
ZHH0BOB7ZejghPiOGF6RH3zbSYMHvjZZOSmqnlUM7YfmNA5ePFue+WTEGlxwACcbN9lcfpgO+Ffn
NkRnLkZMbCoSOSa+TXNpIut2dSvnIkVvrlS053LFZK5ZzOfCRd2Id6laR3vcsjfuXMrYzfWMdFnF
JA1SSsjobnSTfttLZ08M7CJ0XKOUM6Je9dazJUx16ybusdZszssBeXIlxGuE5K0tSUiyTzTlTcjM
eZkbzYPSIZPFGQEfc9KW1lw56SQlxWyD/qaj1nAmwtrpxVhqBHkCIgP2tVOCQFXrWzfu4WjRaznN
BZddxAyyyEKa1SNEsrkGM5boTjinHrq5IpPMJWWZg8TKy1BgBe5UvXLmUk2n9Oj8mos2G7xAx34u
3zQV4xaXNfJCZXon1LGI30MF0DMKp6upp8CTTY9A0QTFxOEv3TYMUBex1XZXCebwnadWar5U2c0t
Ri0GEjBSCsD56GGci0M7zXye+AkXbGe+BHO5aIKzbxP2uXlnztWj6bcWUvS9FnpvWBz1AEOfnOtK
5VxciksJPBNdSQydZ7RHsBn6zoJbbuNgTPsNcgPuXWCAW7iDc4lqFW+CkM6fJM57n0ibvZFTQ5Pd
qO9TK7xti2mXWd1B85SrzKk3Q6rvXY/3pzCfvWvTcN8o+tcUT6leBOAtWiP0+8K4ayaXWYIppisv
ANRFJxVWKfST7SDZkEGj4mjUMh4dHPnI5nvazM09tWz8qrZf6wqCUxYaMbQ4KgMMl0OkXj3Dseae
y9h6dPwbEFREAwIhVqYe4KXVOKuPXXOcuLsdJzwOXf9eEVuNpm5NR9tbCpNtg8xQL0NbfWgV96kt
2HTm4bSBYg+Gu3LlMWDsurRSw4ZVBqyfoYR05NFkHLwpQGOuDLXOXb+HsEYyWbu2CH3cqt3QzZdV
VnEMYHdZTlsTdrdNm3veGvSb4amsPI/DvwUcoiaYheOeIEwyA+9a6aCJ9yNOTqbKDzMV/z6sDXXr
TGZKQNTFM5HY5PTiPphveLrF0BibjRZM1V5H43dhp/GX6LLlmqHTi1Gm19zp0suYI9QEQtk59Gsa
11xSHalr3dutwj6t3Ym5TdalKQRkxZE0WocnpRS3GZ8iT/Ni6QzOawhIkxt93wE7g5shTwjaZyNr
7qqWgmFEY5JIzpLfLmUNFuNwS8ABL2QKB24unFYil+E/Exg1ZKAQagNzJpAWHIBaJTg6akKNG8Mw
COdEF1WzQaZO0rfG6sD8Wdp+TNuvrKgvA2VjfGVT0q4iaPrqw9G3sXn6U+NSkeeSGs0KTNsYBNwW
qJVaeZupQVaIdLGvLGgBea8QfehUug+FGeIYbntgXKM1bMMo/Oohol8ZI8c5JzGCFc0HAxbBRG76
tNaPvZGhanE6MeGK2jeaFnHjjvSDBoH21kTqTRXjeKz7QnAkVo+OW30NWsK+5NG2Y4dTo+rrdeiW
zVUipbYojUSHgJkf7Fb3+yb4Qp3VMz1w1yrVLUuMGXhOgpKxk5fetLq4dDOZo4NxT31AoP++8/u3
6Bh2Kj9M+T8v6J8y11Yvo9qVLBaI0wow+26eJ5jaZrB/78b9ty80f6Pv5YTPLzTvf7+TE0ILnCNe
JGeRduapTa7H5sj+ZZlXxU5rb77bxv3E2PWTN6XrjgZieN6psN/68bXoQsxAivNaOAY4RYVIroCU
03NgZb//+v4nD/a/ActMtpv/fuN891rXr1L86HpkqzN/1e8bZ+83dscqTkTalVB4YFT/uXeeeWUq
Pbjsn+f/BwLx12Tf1H7Dq6riUkBawN6oITn9uXdWmezbFl+AtdL8T0f781nq+2vxGylsNsR62Ch1
vuOP14flRGXdAPNm1b4xMKvVztfvfh0/uQB/+gI2qYfZCcr7+aSdTbbSdnaTwkPTYTVed9UvbqbP
F/i3N/Dd9//0BnQ18oZ+4PvP9aLAZoz+w8EnX7F7/n96I/Mn8v1dS9uTsLT5jdQu82BC382vSsV+
8VY048dXyI2kauv5rUzJvcgPKoJCtyrDu39+Hz99FU5kILJs5Bzn0xOBcOicM8USWUXCT9Vn1TkK
SMd6tP7n1/npB/+v13FnSem7p9xUJYlikamimZIUPLUGnfuLOcHn5+i3jx6BS7W9mZYxu3+/f4XR
VQjSaCyZFR5SJpic/yKa0tFNy5Op3f/z2/n2+f7tTvnu1T4tD44YrBFeJp+OS1ozZQC2HAxalgMy
TKJAvBnitTEZG9mOz0U5Dye4Rsyq+4VTl2fC32/Y736MTx+fMyohBgh+DJRaYEe+zhoJRPsXb5YD
+E9eBgGRg+V8Tp8fZ9//bqNJK0ocHIz29Ow8JhBLFVPcutMcoqACV+2MAyc53qN4joz4CGsJ+6D0
R5h3Of0aQMEN34APC3ePge3YX3V1d0UL2Fq1qpVX2etqijejNI5MKfd1lN7oZeiju/jMdzZWMJwd
sl0TAeWEMhsOdB+CESuhpWBHkSfgUgJIbdc8N9JZkQU+QDHYyqzaKFF/O5a2n2MB9CXIE4/R2ZgN
gW86xcfQtqdSU26ZiA7LSX+XruGLMlljvv5iTUTIgrkZJB+tpStwnIw10XimcOnGgSC7yGBIZTRf
5FFzZ8XpuskiP4vb0qd+4NFuM3yg+m1TYsbIPP0BRtmdItOV1QY7Z7aZxsT5bBA4Bbs/cwhuRRZv
1KbZ6b3z7GTTuvVqihPEWcL5WIRJu6c+/QAk6KIohIlK48s0i2pKW59nY1waGXsPZvgSFPKpspiR
DzYGEPE+Tf0q77QXzbCOsUNhL09D5tHZR2Ypdz09QStFmBdDoWt4UI5yREhyR3OHxrFsK++50/LO
h/ZyTnVnT/xwDzuV6aGhFz7lYnh77fc+ls/McSn4aCdfqRFcYn7h8bxzz/exqj+oeOIGYve4P1U8
yZzzQfAJtLGSOTUb/YUDyR0a0R7ZF2dwUN/qoajnip59xrS/CQyoTCGQghz/Ii6HU19/bXT3Lsjt
PdgqSuTq7NEZ430NPiwK9RuB74r8BkbS6aojlGLDoSdfmi9F7RI/K6e3HMOeMDwUE2JVi3++WX56
R3qMncx5dK797bEdwTB3h/lB1x9rHbyjRZyuOf7zi/zsqQ2vYXYGuLaqf+5nNBg3wKvmGAn1LjLX
Ka714UELfnHf/+yJanFlYIWmlwIjwo93vay1IjdKJsHk9leDeDTlveSKTMxlFVm/WE///muDEIml
RjUAcc3Wmh9fayTbX+V00SECBV+abrpA/tq7o/OLt/T3ZYjE67eYB+g6XBLzj/HdMqTZYwG4hqgd
hXxnIy6vla7a/PNng4I5P3V/XBzmXC0ALY+JNYioT68Sdi2PiAQpY3LRxIegOjJQYMgusFwTI6W4
sbwKnIFwf5ZTEjeWgy81qgxqeU8NCHy/ljtBSzAfODOmWZDcwgkIqIaw+WZ0FGtpGeU5zeuHAWQQ
Rz+TSbyVniPpUi/kvQRplCwwtzEjw89NqUsOqqEO9wk6UK7NtTwFcyMP/hBGX1A+U45PvyshNEt3
q0i6vIy68QGuV4sh4REn6BeG0dhghqUo0rIIYzhZzWlTUlbPkLUASsiZj2ei9t44RMC6BDRFauvh
nca5cT94otiOIXltM0vOSafHV13XveqqfsZbXvkmns89qPzsq1Bfs6jc22b5KCfa+rzeFNuxAQft
2jFha1PFsBdNtEzy0xiVGqwRk/BJDeqK+oXhUAv1NPTEbfF+QZ6Ro3vG9PGoTdapU6x8I0pOw3pS
5qvEI7bZAlZcoy2cTAYBaqGcNOZ0NIsXWxkOcAM8+KgoRLeRXtPVI7qeJrcILcTbitwip2BdVQHB
4QIJ0e84XC2kE183QfXFisQGJuGDkYw3o5c8yKkocL67fmPUGZ84prCSEqMm5hlZtbY/hoWHvwT/
K52J7h5lrmMc2rq+gkNFZAaMSusSqWJjlcMR+tpBr+srtWdwOXNVQXZd+rS/MzxI5Zai6hvPqquV
rOhfEBoFEGrVXgYF32I5nUqk1iUrN7Nhj5Rh1yfilNvuyZihRvyYxUbELiaJwdjhAbqXfeAszYwA
cO/wu2utFhCB9To1ZKtB5Og+drMdWP67gkY3y4YdUqfKbdNB3RDWo9vq+4bOhNEl8Fz3icPwyKPT
o14bg3zLu/TsQUtdmAXpGBA6MgDghmMZD/45Z5yEYJWcWsve9Y53a3cFkyYXqNhEAEGHG+I+RVFH
Mwj2W89eKWVxsKS0FyyV7+ipH3HFwCNOziJMqa1Q6YCnPNvDFNhH5Uaxi8ccRshAibaLxzJ2B1Lo
k7tqAvuNrOqisRL/rMEh4ax8chLmYSkLM7MYtz9MMdRS19KnjyjvxHU6GPVG4ja4URn6X0WUGTw4
qQ3BF7XjAzjR2Qq71G+iifmiEAvYkNe1MXkLj8rRoIqALSMlskRHWnM3NmInXfWqqUCONvh+u8G4
Gjr1RiPf2fXpQRADpfioAJdWBE9mhRvYpuKIsSIjbzm9mUz44sQDShcD5mfSHSust7gnvqJmA59o
39I0eHT0gXKIpuCnst8DE8LLII/JHEetBkyojsAJG4TVIwhd+iN5NIjCH4CxxHlzNUzDW6xAHNYZ
3dV5+GRXMdMRiy7i/yLtvHobx7os+osIMIdXUYEKliXbcnoh7HIVc8789bNYmJm2ZY2Frwf92Oi+
Fnl5wzl7r+1jgMnRCPcV4upYRs4kLJG5rf24sjtcRzMlQFOqD3Orat4KNcco29LhNAL8YS1C8LEo
MeLXwEkKwWTzpHMxcNICyDUfRHDzEezaNpCfp5zN1IjnPkkDedUv4Onf9WwvNFzIbAmyZ9lVD5Lb
L/XMOLVatVVdcxuG/dYYkl8JVtu6UDeZyzwEYzKmxF8WvcOXeFsQHZiExCtksXJTRONKyIQ1HiR+
eLonWIZjaGa7qbEBsDvXjOFXwpnf1jJzqeYxNWTxzgQnC/5jo6fanYqkVhZIXBk5V88LsmT8Fppi
SUMZ0P6SZWXW10jTrJA7iyhbBMeNi1bK7iagM0Sfl2Ao11KuvRuBiax7KOD5Gfk2x+HPK8o2ASu6
Iow3JhOJ9v86we5MfFzERygvqwRmC3k9scqNpIW9o/qZU8fxUpH6DbyllZT4T5ZubdueA/tgwrcx
g5XvuY9IqCggj9OVxa0epaA89QFl2x4eRG3ZEbSFUKa0PvwNbqCdFSL9GbkCaViC55KHCs5XgDi6
3skPXFq1xHlYbs86pS7zUbnpx2onErMwEiddhuyQZDUkzGxdHF7BZpHQ52nHUsnnXopGaeJwBoFx
LPOMoZqIE2MONySngx8nlMkT9HmN3DwXprUWWDwQwP82hH4daAXo0C4H7qVDWkrh/NcclnqtX5q0
q1pD2Ankj05Jvy1q9SADDWM16kzotdt01A6CmN91OlGMJsxgNT5ydL7PzG6doVyw+uAQlr5n+8gm
lgoh0CH4u54GUCuGc62P5ui5rVUqBA7I4TURp+FiCONtFUqnhjwxNzMeNMKIEgLbjC57TVj+q9i/
KxPjPSXXr6zogSh5QUCffKSUjo9MwBkgNCOS7hJcuWLQXGp+1THLMDzphP9ax+iA6g50aOTrJ+4s
iJzqbkf87Ry95lOhyptSnEQR+kyQgoMLzp3K9xLe2qPXhb8pqNOLah70ToTdHp0wPS26MH33NHVr
evhWRTL1omjVt+NcT+gsifGtHIj3qmc5ZSluNTlbWl1wyFzOFuS2HvTex8tvbSWrONbd6ID0IFgo
YFdBLEY7tMvkU97hZ+joMqo9vdLKEGZppb65KI7UHDtmjUyGeBxCpwhtJFBGSrFxFsciQcrVibG/
0EJcW0P+0ZjKOnPJhfENvs5apZ5hGhtoavf5QD3botc5o2X0a6wx76d6spXE/lQU5VobxZtAylfK
tPVychFiRNCdOVdUH98r9wXcG1vNK98o6C1pud41sHeFdFxZNFuooG1MPb+HqHVQc3URdsnOdWku
FRYaPEna5UX6AgFjcrygciO0kS7jYlDlZRmOB8krF22DHp5qr9K5eOaKjdeiqy/cJd3kNzcT7n05
3opIUkjeBDhY2IOhHMe4ONERACxj2B3Ij1jub/o4/U27Gyi+zrUMiRGaETq8PRtAirCtG6KbUBJW
TSZtLJhQFjTAqFAOdJVY6qX8LlCgb+C15bHMCqAYY5vctu4vSFLLDg1VmUGQTwdIY0r10AlYKGSa
HIJ4o5HHE7a5LWPMqVHyJdxWjYFQQAm6XVdDLJhctvjvOLnNRs9dZ0qxz1vWBGtC2xhMdWAA5Eun
i0CtFwliOBoKi7wSlvQH5qwedtEa94LEPjD28SZShwEzLR8IocBxmG17xbiztPeEMC4KSwl2GoUg
TjbxdEtX3S5c4HgIct1ecsQuXutjtCRYZO8ReBoxYb0CpunQvQsuviTYXYjEklXsabYkRZtW4Iw5
mM7ID6Xd+0yAzzOYRkfT1ceAXrjsWsh9REQ4w13lCu+YgN+CIHtUUuNQh/zPE/kPeKD5UMcPgYun
qE7SOVcfxDrya1uBnU6kg4Dtgwe0hNa5Dtt0Tfr3m1BoDoDZeYsL1tZolirEqIMScVru5rEl7Bqf
C7HuautkCNehZ53Q8OBDCjGKIoTN2OZdRfud5s3N0IIIDwYEtOywVToAqYmcTE3eGh9faa8pizj0
J4CjE6nhqUGON9C8dLlhzjEH7VDFzhqD3Jd8HFadl67I7aRscCOYBm5IDCBocoDM9AspCQnVeZci
lVPDK4KDtQq70mu8w0gQFzW4yMmxRi04mG6LEiOVp3Hz8GJ3kqGh7VSleVykt70rvdQ5J7XEt0E1
vxSZTANco5VHn+c+0TEsiwFptInCGUy09RLzJYS+Ze+JsCxZiiuZRxsl6yG03gGiwQJMT8mgsLly
yhiDp6LPNkOqOHSp1iryNTrdNG1ZTKvsKXHrlsNEtCTvuZiZrYA9jKNWh36bFBprJpTJPPcApajh
LrIQXWkqBZwueapEjbzqlOQ6o75RQ3ylkeDobYpUro0Ih6V3HSFLjJJVY3B/ari3s9+P40AKVOJk
JoGdij7vhGClTwk6UPslUJn+bzdPp1i4bY7D3DQESOfSR1fXv9NRvKNRQEXGCmx1EDYTKjaL5Mep
cJLERJJ1coIIvQNhCMQGQtAaJPJyujvIXrErjABoQBTN8ih0JEt5LeT4uZDHZe3Jq6JUKKJ5E35R
vAlzcytiAi+1KF6Kg/ERm+YyB3ECHG7eVR9lnG1KCn2uMLJFRr/G3L21cp+9xXfini00KvjtIdr6
KF8lBhldQtDFdmNpT3mBBsAlgUOXj1ylT24l1gtZ8hexJS+ENlh6ChcPMcQtQwJSO6tQ2oOteolw
QEcld4ahCV9Ni31TdaWJPEDwdCjHJ6Xzl1lovId1fRspsGYJ0Kt7C+JeXiw7pPCLrKjxrBMNNGQQ
5QJDOXgV5lqjf+paqO+JdEvj72Vg0stRtKxNd4FcBuqCvMHIYxNg7PQV94YkQM+S8B69sdvwazZZ
TSVSEHAYcMWrZKAqBQBfeBDUQvX1OKbrKhRejBQLqEU6om8dDRT2sxbLbuzC2Qbza4HVwaosLtxE
pYVLQ1eEK1fFN+wDdsjuyO634pyMlkjgGJ6li0IiltwQvW0k1yuCQ+Ztof2RDc5UVrJCW38UDaIB
NXg2KnJba7glJWQnB+EdDc452WALHIa4CJuAtTcAj8tprE087OXm0bJ+ocH/E4XuHso0x26pWAvj
uJAtfKUiKXlB19KvlyriTzg6cYZnjZbFdQ8HkTN6c9sV9HRTPJHYjFTqd7Bj9JH8dG0tlYWDdmMy
BmcrgHX7MhJXWd1Q8sSVKPjl2+CTnGhxAJKbeFGrAlXifCvBwNQrkuvENFj1BWUct4neRE97DRR9
YyUcXCJ5jdhzK1RACTsceOKIvyk7aRrmRhizi5qgSYqGjpKmcH9ntZg6yAsXkvQ0HTJED0i1ljpT
seY91jMOfiIXv0CpCJgTkrnmIy0pUkfss9uujlbk0C5o873QbLcjQ3kFJbmSCx8SVkdZF+loNVir
pmdNHsAew90q6xRWRIyYvnlLyxEqpSdRaiW7AUtntJ4iBHuTXJbcA0BnUFRG8OPrrBMuU9Xo0ZdJ
nrIsfemYqdUD/scbcfTflCybhK9bUchXQ6xurBKnmJI/6GAE28Bal5Cb5aBYtkoZ3cRSWyz8xP3w
0uy5LUBeyfE7WcQ7xcj2VMxO+Lj/VHLygVr4PsnMVVZWjxF4M8mIn4ZSfMkDBBFBB9BwHQTmrNYf
gAOK/VOeryjSH/XUtMVcIgzL++WPyl5L0JxG/lYzDMpZzIa6QeRQYq3ueqI/jGYXU2vHKRjNTQ4v
tccdS9LKG78GMVwkQNasddEg0dcV6zBYFSonywn7aOmjPPE7+aRr2EF98Ng6NmWLyVrlBI1YyHsa
PNsZD8rREc8K2gSlRUmWgdNoOAYKPL2MgF+o8uinZDQkXg4QdVpHVGWVQB6yuB4EQJK5cTuG1t9G
lr8t0ZLx1hIF6wLCaECpdqrWCjQDZWYomp0Tu5qGCZgm5a6Py1XdGBu5JT8ADilov0di1rns4AaC
9r3wOQxA1nsbOtTnqbFoesURpHhppTWnhmCuJKgOrEYnbKx7yaruPcBS6B+LYC36yjayUmWXw14t
YElBT5wFjdvtvU5xIpiZXFGeCYmDKNa3T2U8fsgxUqYinnHQh/0ecXAuG56Y3j6lKA+sEdU1992Z
gZwtyNwTcn9sVNPzVnB9Gp2JP0Ln5BU3brJv0gLDYoq5QN+3Yv0Y+sHBa1AOZ1a/igykHaLgrlsz
dSrLd20lEt/0TChWxuhpD5xHKPT2kpb/AnSg9jaQDWNjFkrMSka8vEzcHf1UaZdA1ScqfIswn9MZ
6DWxjFdUc5ZBUi9HPz9VsbSBzM0cjOeqEt2oUZfZXTJiIssJBazddeUPi5ZKS0+XLqoISMF8LTXU
VIPcttrBLgPlofT7JTaXlYuSZ9CFZSxm955f4h5A7WMrVrCl3YQjnzFK/FiFDM1METS+21g8RQiz
RBC4ZUbZQzRKGOlWsYyqYVak7skvonfg6puIM3prcPNFneV3bMcJjQuDugRtAj+cqYqKWkehtlg0
XLdytfd3MOASSo0UdaLMeJK5dvQEjRLAZcNvbeFwB7/7QDpWSltRVJlacXqNAgfA2Cis+Bvf0krC
NVqk6koQo5WZ5Q+WGTuiV2wsKmmI4H7pbggCpcTCYppPZhYdejU95iKFgUF51NUKdGcyrBLXWGlR
sNZitDedIkEUbw9pEqIyFLZ9VS0nn58+6C8EhuPEErDhyeI7oZ+zUMw5zEyoSN5I2NecdahERD2L
0DCwo8YHhCqbvmwnABxFFSIBI21jgdzjIKHYiPZuM40pCSxhpccKTpqQ0gffGYUtizZEVRO2kk9X
SR9LujaF0id7xKlco8al5+aHzpTZYqTnEjhgGAL44cS28f3ymfAA9lCobbKWT5FYwqNBLJvaRy9C
Z0CxlPHBCSuIKRiwFflkNPhIOuO+SXI7h5Xh8eFUYr9QXD4psd5zDjgoaAnjwd+HJYzYKZMzdsU/
LC18jBV2HIxsyN7Q0pfvk3U3GsRHgDYO3bYbVcnv03zwyesEJjF9G4Ze0MImPUwNb0fqIaNlrgNJ
e6BrR36rufWs4jE2ettVo7UMpJS7LdLQVvNfuy68q1XPHqmN5Yr3kMoLC9aKjpWiicRTqWuboVN+
i0V1bxTDHSjNA/yGI3E7bNftoXJTuxqMuZoroN26U8ja2uTFQREip5W8xdAYS62rD40HS86NRS5k
HbZ8f13HtAB9lmtT6Bz4zAuFjLOqqVZRKXJocn3qDJadxfKxwtpTt8IdfcJHuW8/VOJxIwnqCSm1
S/gChD3WsZ1ZLA5RQO8pFFfSKJDtgC9/Psiak1sDhYv4yWvrdzMvSfRSM7CAAZghbZ+X1g7r09SX
HnYdTmnKkrrdKf0fwuQw1QDFC5UH1IsrUcpeg7Gmjtfa7aispbFd9cm4grPjE+yRLIehnYOEmPu+
flNV1AdMQ3L6ND6gllqZvXA7xANxdDqZcRJFw7pC7ZoipQZ0i3YzXYkN9BMzb9hwolccFSfVTEhU
RsVB2N89XJaTaMm/My0/9pm27Xxq93lg/mHhu0V5P++G7LFRNVAQ/eSoN25FUX2wNJoMIJ/Wlp6u
vAobkhkNv3rLWIFS/t26sMPIkL/pzPiE1og7QOrdYfjj7C1OBS6bO/vaNVD29MEocFrNWetL4QT1
6L7qCXKos4IVHqvVkgDg2HEF/bZTlE01RLOwNZcl8mexA26tClv8ioTZIU+vKD77ChuFIoCDIUIX
+0j8LnT57y7Q9haCU1ikFGSiRsbDZ6o29+a3Oq/HWZoEf5IM+xkiOCeA+BgpzbxTW5aJ0tZYKmOV
41OiLOq+fqV7MDO8cKCfZr5ZQvwrdvudlQMiKbQjK92eGCpiaFDU+lwgR81dxZG+1jjrFaT62tDO
BTvWzWifm4TQeLACOLkHHyHVjCR7KmRpJ7jGWqz1CTkFe4GAWsw5I0SLpGTvmHS0XmDXQCz/xiVP
wQgeVyjQoPHQvkUKln2/Gvc1oTxy7jpDk0Aiq48CPuUAS2M2ktkamw4qr53BmiaykxMpstLhqsCY
OJohKMZhJLVbFJCPWHelkum27omECkr+oSBL0CIByK3MheH5duw2G2viMHt+Vc7CYMIdCNKioTIl
G9VRk6MUmy+01gyb0MwM449Mw1CqBOKHHgr9raiUJzlkERxi6jtcLt+oFtwSOjEVXMIesTwfVVnV
D21EaF5MbByCWb5K8T7Vox0djmMSj+9dlHAYp2eE0YwFJKUSW1fTldn33soR4kofuy+jm/6O4Ebb
RhuKMyGqP8zJtgYSoox++6iqPS7vSyuP9gFeKdJa0FtmJzFMdzIlR/4bGFh67NmSIe8V8lLqvmEO
tTm37MQkCsS/rZXwmNMKz9JyUfBxpBZqaCFOt62nr4mv2JUgDVwzXUcCgFjNfcjKcmP16gaM31Jr
pxnrGaTPEV8fpdDr/NSypQG+WOvhG/By5dDp2CwCb4UtIeNc2dshf2bH16kP/kqjF6flwT2b2NPP
veTvXXGKHBKKQd1AG4j872u72pJdwbRqiFfE8y5LggGgJFFB+o+1WV9HOdOycZEWhFCg0pMJwbbm
NoRp5vDzD/nedwfiqCDN0lSiWo1ze0xi+QoWVMB4eNNmKp3xvlv/ixFUVUUJCeGAZ/b1UYVhbIZ6
l2FbK3xyMUpHEcUrnf3vqgt+BOpMQ1N0VYXC8HUIOVAH2a9Z4RMJE6twoJOpkv5ASeTnn/L9rTOO
qeG/RiBKauuZfCCzkopsScYpeoXrZjJ3695pfOmKUmUSbX1VKXweRhend/ZJCzGOOmKEsJqi5IaF
GkM6SiC6H+vsNiWSNCylxc8/69Ljk2HOSyIzAUv/maDRauXKQhTOlo6Ho1RPCQ19LV228hVxzKXH
93mcs99F2oCKgHpKrAMTULHpkYkoZK8//xh5mk/nT2/CX6g6P8fSzbOPRvJAKpsRcDuEHHcjBodS
05+R1c4rduYkV+ddp9x2brnsqgoOX/QLwtV77IPD56K/gNB1IwQB0AJZILkR7BVraFyIj37qzhQx
vYnLmithJcOwJ1ckLv2PWkJ1duVHTI/8249QFFUyLHCpqnSm68szg5whDTe/N0q3HQfPuCT4JifB
xi1WxMg7faccRU1bNmP1gZcJlQeJXSI3VKhIK7Zw/CqGgqROeJNdaRmb4oMcoULsDEdP0Cbg4vj5
L760jsgKBkLFkjXauWefILo6wVVSnnpaPmT6TrSOP///5WsDnL1WIH9tKTYMMBSigfKmwGMdkCWk
v/UmHC8tbI6BnH4YXYpNu53rMndjakuABjtOT4hlYF7aAnDOJqyeyO+44+i5GaBiEzPiU54KlzRh
l03w3yCd/9NF8F1yZEqfH8zZxwVdYWyajEtiN0i3YYAmx0C3iKusoh1HVxnMJDdfPBzelTl08Tv4
9EbOvjZEXeyJrsxXzW9XYMXHyDmEG1EJ5kZn//x2Lo6lTno307IU3KdfVyzDH9y80fmRdB8WNJGf
DWqBU5J8EwYnCuVPPw93ccH6Z7hzzA2gWLzTpcpP0/exRhoXhZ19la9+HuXyj0L0ppmGQrzf2Ywb
YFO4YsWMm2z3PYb7ZqdzfInCt5GW0c9jXZzd6j9jnb0sHCbQSTPGKkW66IR3cBr/NyMAwJJMLL7s
xF9fEYfsPA6m6ZDk23Qg7DW98hMuP65/BjhbsqaYHB1yIebLRHUqwztAkr+lmM3HFzvkdFzZtC5u
Jth5kVBhwJD/KqM/bZLQNaNemlrIaRRtB9e6E/T2JrSa7c+PTb441wj9QmOtTlLLs+fmG3ll/LVe
VYJ6cM3AcV06RTFYuT5Nb8wyZ150Mpa81i663EFQeyCbdK6QVKwUJWT2bAv7c97k3oFL29GL8x0I
J9em73irNtQmU/Qnkdtt/AysUO1eOd9dOkvI5H1j7sbdwg7/9bWPja4h5GNiVSY063ALajNCIYHk
hoQoVHhXJsHFeYzBm0OSxCcjnT2tSlWj0o/5MjXmsalmd4Xkb668kWkrOd8b+R7NKeF4+mLOvss4
rIzQ65jJfpU4qts7rjxsu0Saj6CeLMlchhGYfTKX80x23FRwIt2aF2W264HwSPTr0a5tWr1cdHj+
uKCRCED3N6z/xQTlTUpkRKsa/sazTzqnrGKZKd+DhNaYKAOEz2P8/vOzuPR2P49x9rilxtctwu7A
Q/ZvEWEcE0603nf1feWhyLv9ebBLO9nnwc4W+SgwiW1ree5ZeoCXkpNzL2WH0nXnjWLZsvUk5FdM
Q5dmE9ZwsGgYn0RDPjtUyKknyVak8aYHnzvQSbWufN2X1qzPA5y9I61NEIrFDNDmR1RfqbYhaVgq
qMr8i71EQbGmID0H93aeDh0AypCRhrBBgkkqKBP0UbUsJow7Ul7f7K98hpi2Ln0kmiir/CuY/Ocs
xCyorKEEZDk18G+RtTZ2Qe8j6XB2jNGN2bu3aks/p6UERX4ySvhA8//yY+qYcgcOdx9uSYTwqeO4
W3X1LeWjNUfJ36Ic39U1kd/YZjmRAk6jDAUGe53p+r1EfyEyjdXg0+XzhecoENeDNWwqpB/zMRJ+
SbU2z41wC7hlHaOGkVKQ8IVmD4Hh0CrceWP6rqfpu4rhV9Uhy7U4VMX4GJrhfYYfVqtYLcfB2HVD
8jiUmROG2jPc7L0MMzMQy4UiyHSFq53eJiAcqiWuZjSZANTJwXoeoFgNgm6nZg83Ldv3xIepNQpl
fbjL037hIxvwAwRPgSrwdgTKN6ENF2wV01pqhHFOkxIhYz2uh8D/iCMwMHKwaHVsKupf50W31OEf
QIB6gFD3JIzujUDT3LfQyXrhSlZ1ShhRh8a9XJSG6ch6uinUcQ33CZxPcxsJ/ZXl/+IE1wzcDlgb
cXmdLf8RMR7AEmCjI/TGaLxDQWcBzFPaO0v/N0NRClHYbRDyng9lxAXyFosri5rj3VYNWirDpkH1
JQbCUpQ05+fV6NL+r1jQZ2QDZY6ini19sQBmvnG5TPo+nTfJCXO0nOqV3/T3jPdtr7FUCzoKS5Ah
nS0QRd4pkRLyGTUUnKktsVSIsUDqWeJC7mzhqpUhrbqidjxKZIkbEv+JPp0UmluLACRhiLc+qaGx
Cj/ItU6uwBIAk/5BDEmLmtjgSXtle7y0ZmJyYQ/WdUL8tLM1sy50K3EzVul09Od6w+pybdG89ORJ
hqLsBatc0rSzG43oJ14sTSPQgZ3Xnn4YBpjDTfvwn79g5hHITm7yrJ3Tn/HpgNd7XVKYOS+4I54R
nZzTReWxZSv/eRgMSxeWys8DTf/+00C+JASmgNocJXXACewlRaZvRNZsqMtnIJB82vE8THPgB6kH
/D268VRrrfn6OwJxw476xGkUc43d7dVItMdhom9KukariCArf5CXYfJRsZiGTbv2ZOvdR6ArISGw
Wv/kR+VLV8WkrlLklhWIYf6ip5XbpJgwUHQJKVV1I99VrXXTSqRywisYy/i+aoe54rOygVw+GmAO
Zak9tJIwF2VU9vSLFZ0+haeT+lCvdPpv4Ee38DToi7VvuDOQEFcLEG4wo9q54lZPSlS+mun4mFTh
nQqtLk3DXZ0ESzgL3OhLOweAJRANG9JJtvoc08m4oidAFhp968Hrt1D06Uf5GyMmldM116aG0yod
iCbgNvKSDv26c+FRc1xmj8TIUCDgS490+heh2yxboiASg0J1zycF6jafCRRh7GhwFzlBRG423rmM
po76i4xQta6hjqB3f5GzqdsfnRTV/I0uYN16GcLQiMpSrIN3UJM7D1JyHo8rgq7QqHdr9JTQJbKH
guNYgbRALoQ3yY3XOcSIsq6Imkj+zTxm+hq6YnL3Os+Il2Ot7ajH0H5iP8v6J5OpVapXZvGl8giu
HEW3kIWx52vTRvBpEqdCI0htzknQBxZCmlhei1RKDqL+EOMeyX2UHfGd0dw37l0dxAvLzOfTzljR
jVc09yYTEfQQqTYr8lePIkWv7EwrR1Z872ZXFu4LWxJ/KawD7Pagw/7W7z79pWSYwL4euJH4tEZG
6WBCxIvozuflyUIE9vPXfWEwhYWbJwK2F3v+t7tCzbVuUgZH47owu0Ue/y5lYsqtNxr71w5d6reF
ZBrHUC3WXVQj57X0Vlbh5+gJZtzX6NHcoCN158OBhBKw59bqhJpzr338/Pv+1ma/blBfxzzbBisN
g0NPBOOsswkw1bbB0VrgWLiP9+RrHIW1cOVILn0/WH4ZUDrbX4IGgWaJyWyGjWk+LpGc29FKW2iv
0uoF2MksmBeOuL/yK7+/xq+Dnr3GnjYYDEEG1W6jvTWT5t7Csg+EQjsv+YLe4gwhlh1eqZjI3zc6
bKLqxH0AHK5xdP/6TcVRjnJuCAlDfM539c5d6UeQIzNvkT91BzqOM38/LoQ52QQr5O8rr5zfp7a5
EJY//3p5OqSdv2PpE/zhbIMqeyGKCwUUwLNoW7Nk8a7Vs2QV2L96ew/E304XpOXa/qLaXptdl162
9InacPYEstgskKGAOvAeH7KbbFPcIZEtdx6OLFxzu2LJEQZCjrz1r1Txpe+XTZ79p5HP1jONBWlI
JshCtC933Ura+rfyolrxQZE7uypPiM3fcNUsh2215TLy8xP/W17/9sT/Gf18krtxI8QjJJ2ZflP8
bt/Jmg9o9R/6fbQU1so6mls3/mv2aN65vO8rY1+a6xJH9f8BP5y9bTpcUhCJvO3BRjNwP+lE6Gw7
zTJ/Sw505OfCA3HAH1pqF1dW5osTXpYk1ksDZRQ8k68TvvV6rhITblmZZXeI25/C+/DWXItrKODz
fua+KHtpg+zbyW+yd5qfVNYbp1yhyrj2EL5/euQETPsDlddp2Tx7/aS9sBeEZHhZ9+bKp/MyDzbB
a+toK4UM0Vm2zD7KG/nKMiNPv+/ra6fdImrU63kIjHz2+1MMmqE5UlPEb3TfLnHMkcm8hgSrLKGI
OcgY3Y2xTFHc/FGf5bvH/FGehzfZlaLEhdfw9c84W9P7McwtQySJu12SZ7Xsd4GDenzTrCr7HQb5
rLdrW7GJHX1Gsi3z9XWOubcerq6600z7+ji+9obP/g4EPhgJpiC1AQTwCp29eRyXCv8Qr4Pf1QZ+
TJfNqXblMbm11j9/B3+LO99HR0xnqJzOaSB/nYyKLyqFYEU0W2PAdGtvT8BtP6Ncosu2cAwXhTMc
9T2pDvdAwtbdrr5LbvW7K3/EtLF8+yM+dXzP/gh3uhnEbcWtz87uvC0URKZi71QneS0vxWc8U0yA
aA5+bNE44YocmPnPf8HfG+b//RdgNfz6GDI6nE1V8ReEa/2YrsM5RuGttjBnJ3F2JB7zymP/xsuc
CEj/9Li5eX0dj1Q5wuRrxssWTL65aid32tL/AGTyK4IkPYs3snMNzXDhFMOgePIJQWB4/fxzL2rU
U77LoN4b+rmH8gNI4dolP+gXwry19XKtLHJhe/k64Nki2xo1UMhpwHKe7qqTtzWe6126JE2lm6Xa
LN2HDoa7ZXxj3oUn7eHKO/2+upk023WZJU7i/Z2/0zoQJA8DBaubw37KNWzkCfdrF8+R7SHlJNFj
ozre0r22rH7fWxiYyyfcK7ZXehpnL9dTFYFyGh34Z/WNrDJ/JjneTbTO1v6WkLJjty22/gZXw+rK
L56+k/NZzDr+vw3Cs+dtGbWntbWCQ88RVyjCNpVdbIQ9OZEAEHe+4y9M++chle+LOY3Xf4Y0zkpf
Xtb0atIyZP9sOfUyPkRHVE7eptkzn+ck1K/zx/CJ6/2Sg/ksnXErmA1Lc+Yt/V3wWCy0NZzvNQak
K8u79P04N/1h//T6zg5VuaFHnjsJFCgmZW8uuu8n16FyD1Wh3FvdtbPM5efwz3Bn7zwV3IAuLMPh
dnJvvKdoz4TrHqHn6LvhNjqFyMeDKw//AoXp62882799IQX+6DNowcn8OXNQJT65HwNUjzl79613
ZZW8sFN9ueZN0+/TndJDCiy3Be+6YmMafkv+XaE/9YZrSyQHR6nz89S68BV9Ge3siQbcJ8XQV5lZ
6YtRPuSgj1KqFJLkBK1+5fVdG+vsQVaGSAZVxy9zx1Wgb5KRvM8W3UBxJ8tXftall/b5d53fd4bO
rNNSZawYoa3Y7JKUEPB3eGANbm7P3Qjdg0Igiqzc4cr+fz3S83aF4KkFPkuG1iBDkd13Y2W4jEec
HYRvQJ/8/82Xv2vHp/mSDARnDMTbzsoIs2u0EVQn6bZj/+Lm++Ja72eaDmdrH9OP1V6emrCmdrb2
Fb5XQz7mqBQJ+2HsZoP66upXqr7fr0vEXRGvTNGBOIpv8hvFzXWhrKhh9lyTZ1ISrWojvDGK/rWu
LGDO5UnMo7XWXmuPX/xt4A0NUzXZy843FEzbSPQVfpscb/SOylMUztJrIM7vt1B+3KdBzs6hBcVH
UZwajy4iXKmeV9ky7W6wx12ZhBd/zKSOUBVe2DdClN56qUCcJytl8asC+Sk/+tGVK8aFfVBBSf2/
Q5wtVGGg60otMUQiTKZ8YlOba/XGSye4L2OcLU9RS3arOu0vJrGxmn7SJRp2xawuNgDDZn6EhadS
lsN8POWEks3DTaldaZtMrMzvU35q0E/SUsArZ4dWKlKamxu8sTGoHtxas8nyc3qTkGUVnE8PJ0hF
3KznuA/9cngk+fjGFAuaZ/hiVFJGU/IaBLr5XRheWeQuvQDEA7TlRbS76nkjVsZLEXaTbMRP8MoN
eMTF+sricmm60oHRpOniok+ZXl82o3bEuEA2G/0E4HqRd9+i8x5NLLern9fMi+MgsiB0jIj0b3dk
qQmkIOgpLBOpeFLa9sFsOEjVwyqTgivT9tJQcLm4kGsa3/n5+1Qhd4RqjYa3A9bcUG8R23U+eGtd
vVL3mdbC87Xy80Bn34cbpVESiyW/CZBFaBJy536owmZobmqCrdvo8edHeOl2peioM1RFU2gkWmdn
MT3J/EjlqIgmZFjhjZTqHtwdcbMwzwkBEpu5hCULcWA5vFbmzlMeyTb9F1v857/h7GMpclUFkZnT
sYPUBevWjvO73t2HFjaZ5c+/99IKx4wEfaaSG0JO3depmWeRbw1aweP14puuc+LMulWNK4Nc+sSo
mOqoyRWIC+bZMw3bPjSskfnvh4ldGARZN0//+c/4PMLZE+stxSxBxE+ny1fd/f1f5J3JbuxYlmV/
pRBzOtg3QGUBZWyslalvJ4T0nsS+7zmq36jfqy+pxRee4ZK58hkypzkMeLibzEhe3nvOPmuNyUZN
7n7/Ed/d8Z8/4uSXahPdGKKQdcKX73JzN2k3oNiM5Mxp+7t1ksaySKkRSirNoa/XQx1m3quEMlYy
Nb4q+pFnG2W66bOHeTizWHzXyVYMVdIXUqhMkWv5Uz5teQYtLGIrJQkwmH0Jv62K/bsxtXa1ZDkJ
BA5kCxxAIkPYEuHqXQGxtxeJkxPMloPw1WHQFQRP1dQyg3aKK05N7ma8jPWi9zqNGVTcSMdWG+f/
wmpq0MYG2yjrCjft17/bT+oq7pENraq22jCWlLYIcGVGfxlj/P0l/24PRZZA00RWU4LXy0Hq0y/U
KaqvhgancpMnf/GMo/RmSM0V1MuKl8XATE6lnclUfXebmXhRZZjffPbps6IEGUSn5TYLA1ea9qq1
G+Otf+7A8t2qahKjIgFiECf/9br+9M2EudWCcAkBGhaTvGEFr+hS6hggBuKkm9tpkM/8lN+tM5Ry
cGQuizl6ma8/ZVDD1tGY8qYJDtjVHEeCPvG2HKczEwXf/XwE5GWDza/OhTu5ORQMXzR0+RyMGJC8
NgPkzTn7YdZnbsJv91TEP7hUIIyXJOjXL2RK1WSmJk9PxQhbXcsAXcPQ0cSsQk0444wdlcdQyfZp
H2xbbEvl0Eh2W5Sh04XRNZVmptk1pqN+f8d+t9JaDL3wPDMFK57ePV2pAZttuXv6qbjsjIqujOT9
/iN+tTpO38jIhDRRXe5SrEJfv3k2pXOJGB4RWrir0ovJP06xO484TRYKJDbqQHqL40MYnFkav7m0
VEn+FSf+dVj9dM9WVSotfw7fLbPHTXTQN/rbma+2PNAnX+3LR5w88EZNdQB7FqfAJ5gT+/AqOMru
+Dh/+E/kGu1zefJv1pcvH7dczU/faCrjyFRMvlHnQrl9KW+TbXs9vk+b33+tb/Msf0V+/7YvhH2F
1iPgcwa7djRPdWEHN9fZJnH1q95eGjjM9DtQZ1x9U1+Ma3OfeXBnHJ+Sl+lm58pdy6Nx+isrjKIs
dyinKvXkGS17CU5KyJ/j38cHyWOI7Xoa7MoZtuMRo8uZ2+bbb/85HXxS9tOlpguzfLlvvOYY4efZ
SU610zbK3r/MrpK1v0XYblv2eDSfVA9ggLgne/CztE3q9/n63EtF+WbtZaSK7AFSB5oZp6UGpR9G
iVcLV+NhsoVt7TCGoduyOztv8yr0ELM83PEgudnG31o2gwZ2dYA9A2vxOr1Mb6G1Ptb0dpFG2eom
f4/VVXpmFflucSNK/a+ksn7yk+VlNovNMqLS1478wcSzuhrgg0decWgsT31r1/4luKj7STzzmvim
08UZUeGMSDEaD/Lp9ruYgghAFK/cwQaEYmdudR3th3W0C51ozc1abKsrbtJ1cmk5jfuRryiOr871
+b87BHz5K04ezLxLq4ZjILuwa5SKyl5120f/ADeIyrC42bTH+Mxr6+wnnjwTFTALY4Bctpp2OMhW
2kq1hVW67213tjMnJ1Tw+zXh2waL8lcc+LSZVinQ1n/lQGvvAbH8ill1lobmQrpmjnx7NlP37U3/
KXZ6srJiVwUByoaRct7KfKns3uvBgb8014ycj4ZdH6HGwYS9KffN8/xhNmfuq2+21fjf/4qinryz
dD0u0LpyMhZuy8vYiT+oId79/hf9JpSB+pDRoEU3j2v7dF8qGPBS8bpScg4ZNFhVq+4+u9AxaN+A
cXpqfpSP2RNixhflp/5icomH/0qTfPkT/kpInmzpe63Mm3RJSLKzY/AaraynT2v5OaZh+iPepe/D
ZXbXvEln4xHfLemAz4iys+lAfbK86T69ybpxSIIs4veFu/+h72B+DR/ZTfmGUIAxSrDSZ/PsyxU7
eYnIzHNa2FcUE4n7yQ01dhX/ZFx2Onct/EM7ZXf1GP0sLoVylb2RIPz91f1u18OCuLRpCJ9KFG2/
fkMjgsXRLvs9hdGe0J3vmngVAub5GVyZkE0fpLPhsW+6Qp+rxKeLsKhPlTROvLeExM4GdyZUMdgG
yBYm94aN2nvx+++/4zfPKGXCv2p0J6ueqdSmpY0qNTqn3kZudIEUUd0T6fj9x3z3U/46Bfx77ejk
YdSmbslqUzWpvcw1bod3YNEHy62egfOeefmf+Sweja+XbVDNJJB9iGLabbbKvew6u39Xag9e0s18
psb5zW7uS+Xo5A5BEWkms0rVBpzyOvVu3oW1Zof3v//xvrtGn0tDyyb504OWw13oOoUPGT2CX9fQ
VNbNZXqmNPBt3+dzVejk4arCQkhMharQ2K45EQLJm9zxLbjXCtc/RFskYcm599G3v56uL2nJhcav
n3ykYnaKr881L8AB+qMNn/ta4q30QOgoW/k/jfumwwa4pbOmXJYHEbTqSjzzN3z3J3yu8Jz8CWmh
oWA0KCIpt+0BWD9Qf+UmIhGMdvnx95fxmzwZKphPJbGTZ61PQqVTEpYvYEPhVXeR7UJ06w5zBYz1
u+1mPgK/j+0AwOWKVGz7fObzv1mwv3z+yX2kMPOsCct3NSe73xqNXdznm+oweYy0vhEXl848HN9t
cOg4qyrzwObSTDl5NUmwUCuCVgDAPHMNE2rF8XxVbvqdsY4JawbOuXb/tz8xMgyGNEQKaiStvz4q
gw7wVfAr4ole6wwkVzyQTet8f1U5TPo5IJucaRNenNNjfFtX4/2gM0bGnIh0WuqAZOnrA50WdgCN
XR80Rz723mVwXT8G28a7kreV09utq3rdvttIz38er/6b69yYIeJx/Y91bjfRexudyNz++e/8aUFW
/lhCgySxTZWiJ728f5e5SfIfKodswkbUphgfEnkU8qL+ZTuW/zDYzxBAYq5UVrmV/pK5yX8w7gJu
lv4qvU4qD//4X//zCwKgOfnf/yPvsqsiIiz5b//QLP5LX7YzErkqhomojVssvKZ2cuLCFToXfhIj
um/DwzQAyAHJ7lhV72lAy3LFcCKU8kaB+neQnXFkeQrpUffqcFf0kHP86DKdR0fH+42iIXeKToGj
FrYfmiJcjRiLBh3aWxkEOETyfoO3J1j1qvKzVqTnmQk/27LaJyuTS0cO5wfKaF7cCre6n76kbdRQ
jAznjVSh6RrUocbwITCKotUAleLxVZ/Dp1kcK4hL4hv8wIBa8ninzOgBwApeazjjndSE6qekAKNC
eXhQTCFGGlr+YDJli0fXcsveehIqKL+ZmhAu5ooBbcCEEYMBU3s9Zo5lqu1K8NO9qkdHmnaVMxt+
t+5gF8cG+e80jVzIThu/6hMnULMUipb0Mg3WQldicCGN9Cvkk4Pdq9COwKf7uChzwzObSLeZ1Yrt
vuqgSmkN1gmNCRqhIGpYmErpjpmynyv2sJkM7TGTxrt0IP5b8pEbE3+Mpzbwl32VT6lhv3cCaYnO
kmInMNvokFb93ThMzJIuvKkA9RcB8xurxiw/zsRDgjBCSSJF/i6NlZ2fa7Y4C/oVdbaLPktEBhvl
K6OqgodchHEHLQscLobR1Ug2FZygCW5Jz42NEDFMOUtlDAVN1dGDiGs1a1ob6UO+rRoV9uw8Crfg
t3yn1pFd5XrTOSVX8QgI/QbY7VXYR0g0Z0rrgSnvuwkjRttJsS0JRvrSjcYtqDdM0lXuic2o414Y
LZDd2bXf6Q9dyplGrF5lWX1M+W1o1+5FP9uOerKWBdoCRl3v06LbyVof71ONUAJ82GKthsPI7SUd
Q9MKPHFYro9w0P3pclSUl1gff7Zqd4V+ICNmayVOOra0J0bDTXxrdKM4uCyN9C3B+sr8j5nttFh6
VGGSqQrws5RNulzJvZtqwD+oNtSuX2cfZZ27edJd0DF64BB8yXVECS1stbZlkygO931veX6TrOM6
3XWafBcgI5AsRvn6bjyg1IDil9RAM6aXslJu2mz6UNp9ODO7T5MIyqjZtWArx3ynidXVFJX3GHOI
6SRmjwZ77le1RTpISHnCcz/dFCRKnaAacVZ7Pm0NIL8SJuRQZZCwlHGOy9MdPM8UBK62UYtoEWSQ
V9OV8gIiZbWb8S7vOjUAvywYrSeGULLSNJBtH+h9kCVXrSYqbilUEKj1+G4oJPQAannURf3IaZYE
eamZT0zppnYQtbELtmklF0HpGOzKXECG0cOcjzV//3jbjcG1qlnPtWgR/zbknRzEOHLNvH+b+okl
IO2ACIDSaQtlHZuZWxYSwOF6mFxf8TkVNwmC5mF25EgQN0WMPQn6rMIdoO1rpEk7yY8folYE0qvK
x9Z8TH3YF5BaL+M4hF84G7eTFuwrpalRPPsHTenpAlu4bqu4w8sT9uqKBcWVGccjOWDU4nro4jtT
0R7ydAAkiYJvlXXTiyJhTenMoffkCgYMdWd1V5eDtip6bdUrHGVTXaIMkyDAKYqUwYZSBbgY+R8a
Ksw0DYNdn5fvnSnddr0uQlIQmg1NDlszgJBsqsX21M/qrS4UH0qPxKQGkhZ05l7PyssmhkBXIepp
hOimk9uXLjTRTqvpR9Rz/pIBazt1ZVk2AO+VL4iYJyIgppUeT84Y5z8YTYaTGg803MqKOm3UCQBP
ZX4oLFOuYoxMyuWEK0Y5SW09Ntc5AM9BtDxQbY9jZ9mxaM5HijIdqGopsfVGhKCWhbdiywpdgmHU
22SDjAMJW2te85KwBUWrtnqMLc5vgYL5I2DToBVMQoTKU90r4AQ1v4VgWc6r0eSR41++TRtIwjmW
k1US+fF1ZfLPmNwnsC/mNLexMUIpTFip6FEaTlPWz2MabuGDwZrShPeGRjxGs+YnvZObmv96ZWYd
oETGtnxr4jGbrsYi3LeTBGR3m7VytFJqvbBn2E0rWOeNcT+Mm757GAQnzNrn3uqQHCJhqv1NmJU/
rS44QA/rHTYHBkqsei+mz+lIs68czce5zPER4UMRTKw3oyO3y02RN9w/LbaLQIgZd9AOhlFWoOXV
Q+wDaPbLrYr9YJkNvwtbkCojhM/A6B8Msz6anfkRqbNr6ONgS7IArHHybd0anVQJXhDBh0hQ0E8k
MXOH4aj5Dqvn1cis8xriLEejYIahMpvHUmYJMlpzdnxjtkPFCJ046S7jxTFuMlsIPShQXD3Mrmaz
zTwFQv0qbcc1bbO7oStX1dyyBYCVH1a4p/u0X5ei5ES9cTMo4rXKVDOwwhrAdSIip6+IxLIJgPo6
C8A607t4AR/WDRUIedBt7LTQ2jPdDdpw3wjjB3Zyr1RG7daYw33SiYyi9cq7NoXWVUjXGREQJgLB
mq64WRS7sYzoolTaR2aarpVK3VJeWuwW5ZvPlL5dW5XLvgKaP2WtqMK1reQ3AJJw1tTNdtYEZaVV
pXAIJ/NASl06GqjQWyuACTAc5R5UnujX+/m24vxhAyMf3DpWMXF0OTjW2VVmtXZLXw+8fE4tezbz
ZqUGgtNDFIEmae2VRmFjID1Yw/BTFtibcGpa3E2u1VWG0zXoxCKf8StRLH8mOkjUuvHXmRh8CDUV
G4Ht3kpJomGthdZFh5Apr4zeHlBwl1rm6AZE4mKmi77ctmMesvUou/dJUsi0SaMXhXPHtHFd2HS+
AF5YzQVkvo2qLNjHwd/FYHEtcUHC1bdQaUxa9qx9k5aLWBDMYl1r0YF1U7aD3H9l31LbSb8ojAwC
OyZE4gCp1IzU3pGKKNiw/qj/rCT89z6MYENeItz/8WHkrn4tX/OT48if/9a/jiOMVRiaSIpB5WCy
HE6H96b9t39I0h/0ViloMvNALOdXWOzP44iCd5pkAMJCDXaiqi1x3D/d0or+B900WkoAKDUmIyX9
P3McWYoPn2urjHtRxQUgL+O95nhzUsnqBt0QhtjAJ5LsGiRoVfP86ee4+ud/6vN552+nneUDGCeT
Wdc5ROknVblw1qt0VPmAvBnXFZD9ZH6t8595fJEabAiGEYRSeKbs+Lc+4K+hX0mVVGiNQAp+zXp9
Kp0JgqgnUxJQMS4ZS9Uiu4zmj0kuns2+vqgXFU6oFk9xlzlhOoGBjsqNoLabZqjuxLCLHaUcnvso
d0Ed0AoWNPwXJWQQLKVX6Dd5zcIFD/RdFeWxk7TBfMcqu2J/+NgC8z5XqlouwddLRP8dfKbMIBQB
PPWkftNkUFx8FXBHGDMYaJTaIZUbB7Q05wAUEiq+ATDHDMKq/TMkYQOUP/XCbtJtFDhc0UFmW9NI
6yLIbK2vgcu26bHp4gs0WpeG0m2KzqDjGHGWqoZwUVxSyygEOO8ijl1eCnL3jJlgI2JQ8BXlNUE2
VnbDRtBELDcauGEiGPnsoTi5McRyV0f1XTMD0UYtBawdPITRu2LZPACu3S/zpOrUPpLA3Cd+8jIO
NXeAT6iwKi9biMSOCQ12wJ8V6ZI7NUzYJcMOUM6hzNujprGqFry+CvG2ifXe6Rc/9gIGnNviaEVw
b1Vyz+RKjfu+znbN4F9bRYrsQSKwgazTzmvuOtQG9+hrjn1hJHY+GHavSPcy9pRVmjAVo5TKyhcT
cVsEA14ok/0XxqNWx8pkiqHMDxSEbg5meh1o9Zl6LPmVM5f7pHoGs0CtrAg9VZVk7ErheSyC4KYL
mFFB+7cetHJbir7bWpUTNblqS0hnN2mZmVufksRK1jLe8VNzp8cGezqzeRtbQ3Pl5f3eZ73ICF25
k6Z8PYD+TrlNVqxal2VcdY48CkxbhgM75ggHRPhTF3x578dz6wS1Tx1Nid/MOt9ECW0u7CZw2J70
fD4WWcZQYuDfWnn23vXmdW8oGUGt4UnLsH9xmTkrXaGPYDeTrMM0SrDf1Oh7YtLBocCtkrYPcpQ5
RjVssq7fqFC80N2Y9/lkaptoNA4SZx6esBarF+IztfSG2iyRlcX7SVedqhDee7Xdiobkag0CPmJb
tD+u4lF5tdIcaH1CoE3rLypj2PkJ/6ZWhpskntdNBT5zbIASN8W2S8pNNst7Q7DQV01HgguW3Q/9
IVEaPA4R//FYuweMFHrJFDmhVF7kJVare1HKF8cCUYrBPDQMLnK0jF7SKZps0Qwvskp8hZHyZA2m
ADME0HUmlpehz0ELH90N+YEPPZ0lsMWj6shT5YhVui56qAW6uCEmaIdaDDdb8KyGc03HM9k3GNqW
PfbA6cdJ9Qn/X2vhsApM3Wvrfl48BtXA2pWGlyYI+lVCsYQwVogSE+8GFO3gJemNS6JZti+kOwHb
Rl/FNq2Nyzr3HyzqJavKF+0EvruVioes7iRi5PNNKbReGXRXfpnJtqLyAKkyMOxuM6XRT1RY93Fv
wNjmYTK6RLbxyQCYxyGJyvpenZuLIUE9EKi5G0YoTzU/OdQ1I2EwRzAA49vJjBVuyXQ1WL66aoz0
iOnAR1owXOMLZxYVr0aE8ivq6zUennUuUAEZRWM5Xr/x6FyIdWkCwGdKJfWpQftR4gyiP7KBl7xW
4LQut8lF1uSR0+m4FLgzp5WvFoJjFsqtUaLMHKv5Z8CTwMvFLtp1lUyPNQH1IVFMW+l0XIQlbRI5
xE6r5pBZ9Wobz6yrvW+6DFc77aICJWWocYAbHD2D4C52w2OSwA4qy4CYdl0gWAM7n4wcF4vQLDyF
iWeg1n1sXhUNh9R8LrfYxh1ZlrkMgh2YqApz41kJxPtioqKSauaDaGZP3QSQvDXG55BAf5nKrFFy
fG3O5tuvTeLcez5Ksa7VKpRMuHUq1brswhGYO+KFMqDNE2csi3LNMUByCx+TeK2NN3GlUiIoI+Ca
xmuQdNs0H5xfUFooPM8NHNaV1kqQfKWE+kcyokvL8nc5mIbVXA+bodN2ShOnTpTx3EJyO6oF0qRw
nG5jk7atoFM3Q0WroVwQ0HVBll3hcuHGmKW7YGHfTggWuj52JZR/eO3uqrTYq4K8whsOeDuMDrMZ
x1sl19+xI93xkIYbzZ/e/ZGCUAsd3dHwaayKeDpQV+QsM4g/4qH0OoRaTTkhpohGmyXcp3xaDF6C
PpmXI9KBMWm93hJju2BoZj35Elo3hZNtb1ToMuOdkdS8wajJlSP110bxr7qhu0hkuQLQjKIh6ZlT
qWj7lwWoYIH3SZKPaJQjR8PFzgoM8B7yb7LFTEzT3kxRxlnDzpKaduUrlieE/oUfKmtrSky4Uj6/
82KRg0zcRp2OTKibAFD1pk2N4ypXxSdd7G7DfGjIIhAkGadtaAX7FHOHEkYUqeayd3O5v41a3m5h
6VE1Mfm/iXbWT6+1NiV2aKq3Y6X9VMV4I4ooE5JIXYmB8FaZvNmtFvfZKJeK05a+l6SRRtFB9hSx
c0P8ry4P8eia4nToezV2pKpZtBp5uwlhjhOgVV8n0djSZfwwqoi6WXrITZ5rv7W2sVC1MOhYmwxz
uqgx/fqFPoKWJ/Qn1uFOaVFHpYFSrxK1lfAHl8dk4CDbLNIoCkSjrjx3cVtu/KRxqQs5lEauGSbe
ABWaV0GDSs3QB9RLIqNJdBZbXR93clld+JO4N9Js24rFjZhEBWJDdZdZ8b7uSlYxWO4CwsVBnzZM
oZcgu6wbg0osgglbhp+sUbruGvMG88NjP5rkaPRc8MIq4iXFktAhh7b9mW8S9aMnifVRUKVNUYoP
VdhzwY0ITXd3U8jCzZxFF7MqP0jaJDnlhDWtMvVXXxdfjbC45l2yVandKWM8rQrOeNw387OoIudU
m9gz+rmBWMXGs5nR0xYJsAiMTLWtZ+pdNAXSgrpswPcNN1EqP6lJm65qOcNzltcUVqjOlxogbo1q
FyUDv5Zvi5wdVwJamsoisuRtVuiXiR7Xjzpe6mOLV+xyMtLkbhZGj4iEPY09QCpjo0049TLV3xqD
tZiBVuIs2abUQkc3X3g9s/wZVFGyuDtztjjtkEsWdF6GaemukqBn7Iat1KdtPkjbQcqnhnRBCbxc
4PCfIdi2lAZndHoxJpXBwmt9/P5A8/cTE5twk841hzryL6e8eWtMIW7X3INjO9lGUsA9HM8Ew/+W
L+KLAWyFAsI4vAqA+KSfOepBLPRxRHs6rNZU4q/aoofJxG4+VYrbQYjXaOBnN8lTcWNhf22qEaeQ
nuPTsHw3bc29IQ67uB7w44hIUPsrMprCTmc4yf79r7HsRk8OJ1/+0uX49+kSGKPZyti2W4qHM0Cp
PR6+IdrhngGPv/39R/0Ki/7ms9STy61VuBspCKIubWjrSGWDf3YIqH8MreFQxaa4Ux5nmZgp9bq4
UxMvtpQPPywQF0nHLjG9WfJRGwu4kaKLMYzNB6qZbqg0D+Q5rjk03smF9dAY1lWeyPuaDhs8NWQe
jOoJiYSPo/Pasj8OYGWzGI0cGzE48Pdpii5PUlBeC8ij+xhR7D8dNKgqddr+WgsznjoTZ8/f/yLf
/fjQiXXaiZIOXPTkbM3fEtKtxN8AaHhtZvFDyPupS+60NsdlmZ45VS/nzNOfnxIBJxaOozq4sa+X
WrBa35oHbspepiRnqvV+KnmVy2L1wBSo+/uv9s2jTWL2rw87ua8I46sCIkxmJaNwHYgCvSIp9AY1
OEqTfmwUFRh+fm4G1Pjm7LVE6nnmmAGht3Hy3MUiMtIpxWkcN5KBV9B6DYSq8uSsvCuG5iEP/E3h
54cka8Rt2osuvtFj2Lduw6b+ME7gTPEiM7Ht1gV6l7HCE6A7c15dK0ppS3ES2Gqc74Ko3CW1vmWN
RSTY6a4/Bz/7VkXI1ofIejuqrQn/CCfdNh8SD11RvlqUfFPfOLGiv/W8jYLBHFZD1hxQHuirOpyO
XYEw2aK9l0wbUwPxVqSLpk6eiAgmxyEJSRAN1Zodt61jkbbizudVPXv8Ii6S9lsZ09dc1FdyarCO
aK46C7vBktxmeZDUFD2kcZ01/W262MfG1NWQ3duN2Vbe7y/9rwTh1xvta8no5DkXhmwUUSiD2Nr2
yJt8MDwgHOzCFW1lJVxiX302yY/We/0weKUre8OW7oiju9i04DYg6Dtz5/8tJP3rRaMx6cyzRoPg
F9Xh0yqnmOi/CjUmJ9TZxlZdl3c5/Y9HKBIMs24TmTaILbmI5m9+/1N8Vwz4vLyqJ1mBLi2HWljK
c9kxe2EPYxzj3qOfa7mFYx1QV1LN+E9/JPkLpBMGmQreCqfvHoOeWzrqfFf5Wt7RRaElMDM4YN7R
ZAp+MKd75kn/+7KCUWWZ7aLYz0eefh6EwikpO75iEG2bdKv2PWebZ1X559vjv3d5GnrMUrH9j8vT
h//3f/7v/66QIL5+Dcz8+S/+WaFW/5CXMOiSl2EckUjCvyrUyh8EYJnipu9EWw5R0OfADARYYjRE
WPh/LBHoPwvUqvSHDseHS7nUfJfi73+mQK3/qm9+WQ54xfEJBK0lmtd/G2CjbqAv2wzmEpYTHS5q
jhvZhIlMQUc121E/kwHuNQyTmulW2sQBW9P3wijnFLTiHobz/GLJiIFyzOFxReubYgOc1hohpM7U
gxWFlkuG5tGo1ZuZevLBVHy7oyFmZ5ZwOzHdxNLe2PCwLlhEdU+KZQ++zA/ZJ72oKz3Kq+JWJpBN
fLD8MCvxVkuKHYyxvSknj7LQXfqqNoL/ZMA9MifZ1RRe0HhBKs9iSCWMA/ZsVWet6zGJ7NmXcLcs
xumWVdfWWgahYS4KthlLd3OBj9BqU6eK4Ijzd3aulqWumQr3rSBY8FaLt6yIzAtNit6srH9WMvHe
TDljqVNu+76yriUpsIFG7iy5L1xFyS/mCRe91g43eWxuyILaYdQTOUnzAxDbY26q9wp5zWeBffiL
kRg5h8CZhn+fJnanJcoaX93L6CvFZtl6TaVlYkycMAv2nKwwOj5lIQiY2TRuioLidDbJmj33IXb3
PoI/G8Q3Q2CVlEIaeN7DSh45jZAfvBTDyZtzq3bqkkG7HvCkO2TBNijaTZJNcP+GG6P2S7fWgmGb
CuSVlrMK4CjrBQDCeJHNmnE7V31DskjaKEEi2bUeiQcjC6hRVNKwxgQsWOtQMzZFGL+Sv6ZbC8B3
5uBM2cjfSLpPO7SLj1qTt3aslm4xcmStq0G4r8TooJndpVi3l4pGXb6qiYWr5SxeIyKlQxdMV7rR
N9uwJfTSSC1NTEt9jfq+9arEPChJ95gN8mMzqC4t8q06jm+12uzMsrzUpmLd1xSa/WSKV1WvZjjp
gvTAVVNQdMEdw+GujZZNsiZf8Z0Qn5WZpynT02iyNRBmJlmGqXkTpoCu9KQ9663P/kMaLlKxvUis
lrSW0PBAFZiotYikLbuduJd+TKLCQbTW3FwwtoOcXuZm/zYL7eSkalh5UkkyJbaGH5FJvKWOtRr1
o5g4M91EtrfN5IjZknsqOmdWBptM0I56P3dsTSKMahFmQLUXnCZE0cfO+C4Ngls10So3yNtdF9aC
bY3EGxIk2K3KDG4y1i9ZJZeUCssBS+JwI/oS0ytx3jsNg21Ey9otimKmMuMlJIbO0ZaH/lkTg4Cv
MIb2QEeVkApVGHGoGG5Os7XQGe9FioSq6ynjmxoYvaD12XLpxeSomDopKwJPFqd2H/vyuGytsOvS
SlViIVkJbX2ptr7ujBFE0t5UwrUACj7Nhueh7WX+9oz7N4mNDMVpmeKcUkKGiEluYInYduo8PXf1
lD3Nwjx4ppIt1TaK9uqINpeJ0RW1wTu27tDIqg6VcPeqBtZWEPoXixQSTz54aHJJdIKAeZBU6ibx
TtHjnUCCaS5MryDRJFUEibMl46QEHMn1yzZrH4y6uTBQ1wpkoqQlHKVJOL19YngQ6mPCNAi1FUpn
kjI9kifJdukSs7LymPnO4NI0ISjHJLFCP7dw2hPOEpeY1qih4F5yW5n0YpDjikP/IJHripaAV0DS
qxibBZ+poOeTZNg0SyCM89bOJCGWqUPraE21gQsC21NZj6JLNPNxrl7bJWGGYfmB+vI1uUML4yMp
tC7LPNVqEIQTUBu1Nn1plsxaZqXSe0iMTSspFkVLsk3IrSvf6G9asa+P2ZJ+q5YcnLgk4vQlG0fJ
J/fqJS83+eZSoTQ2vTCtSX/pFDa1IiZpI/wQl7SdvOTuhiWBNy5ZvGlJ5WVLPk9fknrBpF51S3av
0+OLeUnzWcT6iHfuuiXnJ7DZd4Yl+2f+SgGK8o205AKzJSHYUoxMiAwS5YoOlO8JSpos1dWvZCGV
O6dAlypWbcHNPGTbUCVtly6RxCWbOC0pxYG44hBMrIIm3U66xqEtLanGriLfWAjEyq0l82gVC3N8
yUHGZT7Y1kzCqKc3TX+3dOYlNxkp00u4JCmFJVNpVCklXIHJQ1N0emKXvaR0uN15yDQimfWSzZSW
lKa25DWnJbkZ1M1duGQ5/ZbVsDZrlDgEPeUl8akR/eyXCOiSBY0IhbJe9Nhy5MzWl8ToQHS0jvGt
+YRJaVThiSVeOi050ygXHrWhe/WXBKrYmwRMWqS6WsN0tZRp0yZbMqvIEl/63LqNdc1TCLX6S7o1
TFlCZNq6eIncqYXN28q7hq6iHMk+cSvzUaLwHjb0BkCJ23nc3edieJPgTjHlWqSYxntA7cfErSNd
fhJTyXQCw+AHS1nE46oP1jOBKtGgNKAM45rSROlWQf1hhcZ1kgnaXS6Uxmokc+z4piZhvutXAZlb
Z9Y61BPFrdjplxWUTcdMsAWHi4WDYDN5eVF41WbrXQ9IGGYkdrtRkzcwj7Z9j/tMHIhR9W313Fmi
sopKX7qgcrqXCBCu/EmpVoYwvqsWi6xezRMugkCizKg/6HXUOVpN2bcvnmbVIEZceP+fvPNYjhzZ
0vSrjPUeZYBDutn0LAJAaAZlUm1gTCYJrQGHePr5our2FdXyLsfGrDZZmZSBcD/nlyTu3OeOTe+w
jQCyt4ZA6rEI3Iz+0U5SmCe0YEJgh6izGkMn0raCLxoXjsa6miKprRu/qN3GNyMOlD51X3t93tol
Lgen2jt0Q/fzzP3ttU1oQ2uVQryZq/626pS1WebwS8zGtynLN5p0iMxv+tY3enuPv+DWHquvkZo/
6lXb58adbmGMoDcGeEuVLK+GohbVLmd+Jlnd6PbyQxROvRVRLHfZLL4TN38XlDBAipnFuffqmtRx
TFVVqpAXlxYUDnKAk6QENXAbZyDpQnGaZykMHox/D5dynBLzs2yMu2ae3xUpCrvULbswTibarfr5
tqr642S0Ly1Nzpu4kw0f3pMHKpThIxulV9hsjqqQRaBwQR3UPCNdKx+o576LDXmxc7bs0Xii3pcD
GfAmHpbLUNZ3saSt2Mvb+eTGkR0MXv+VDujuaolBt/bsg9W2CTw+LZTIK7iTPYfhU6IdyqavCEHo
3UBExy6rEmaSwhIHprI4dDQPYjte3t3uGt2st2R4L1y62lg/zM0YQWlIfLh445gLM7ypXuEEWj5n
f8Cb/9QqdpN+dnVffw//+/phn3WzdEysw+9C+r/96aku+e/P/+QfPgLt/V++cPAxfPzDH8JqSIfl
fvzqloevfiz++OzxV339l//Tv/xfX79/lqel+frXf/n4Vaachf3QpZ8D4NEff3f49a//Iq/JKv+1
VMjnq1bpnxexPz7qL4uY/RtZIDZRqPQF4Iu2+RJ/kQpZv5n8S3Q08IaCXum/7mGm+5vESoUxQdfx
vKEl+usixl8R3ICekSXxWr/6zxkXSFz5EwAormZIi1URORJKHpOV7++x3mG1i7Kw6mlTqvzFcVR6
o8/NRXZF9YrCUBzp6Bh8aa/tNh44BqyR8IZZ68PUXXmMmLh0ZZ5LET8sdfZlNDXkrNK3xDC95S3g
sTA1367b0MjrsyJBg2yNn4bV7WQ1PdkZWkKt/ZEJ9YYpYJuZhNw5XHuCjbAx74c17XaZtJ+7qAya
Sj9SSZ1ulvR3KQOFYIt2yFMn3fWFYe/c69uiy7jaXGPkPaNy8iXw8W/qwh3Jw1wuuhd/pOUK0cd5
zFA4X8gDeswqK0jTTmxgpw5zB3mVTOc0l6epGK0wmrk9kxlidKQRaVOkZ7epA3aMOvldjFfuRq+2
qChHUquc+dGhRlR2bhGK1jCf7Vz87DJn9ds6KkMpDS7gmk9jrM1AL0X3tmjrWyb47Fwe9zj21Tah
/2JgiN0Yg5ZtPaTjfuYUz6XufuupoXwrj9ZNm/Y36ey8m/CnftKkNIXbk7ZZFg2+ZP6Ir59xFF6Y
5+s36bEHI9cf9VT5Xt+exKrCxstqJjEo2pmXwNPs52m1QkbhbdYt94syP+kevST2QKvalEDniuWb
Uq3NbDcIlsrui0y9p6nJF0TbedAZ+g1r+OuQmtdCncqPS5Zga2zDysw2WinkJgFZE7176aL1YK/9
rZDNNpol/T5QVRV1FUFNgkRiosZdP4beeuA1LCG2qHaLLAfThKXn+5bqZF6leDqNkeBCERz2pd7e
Ds5wSWpUAVlWu9tFVcsthODwFiGTDBZPMTheSeh1UeHi5qdpGddAZhaDYwThOvMsTvVjVxn7sh5B
+pcvlRrviTl9JCniKEvzHotuwtnfjVQSlpkZ4sr4VUtNC6SBXGdayBOjftXzVVl6uyaZjIAkYkga
611288dQUmK0WkZ3pIP+ltCml8HLvuW4BNXIQJPbHaSesGrqoMdXotpeHbhA07NREPdjKHXemnB+
1TY1OnMzmtN2SaYaTZP8gIAzQ7UsJPy2SKcr1j++N+HtCzPBt56UNNqn4hjbbZf6Bdfocbz2secr
bcCRa+z59ncxODEC4RtbLj8KuwhLXWFivLatmw6tks1WeNMNkil/sdK3EQdCpdk87vomHYmL1/Ml
7NFciZXGgrU6t457mfpVD2Qt7tulRooXLx+TWwRiFCEdf8/O9SwoaPdKeDdNqveHqyR5a58ja9t6
Z6Z8XQsnj5mkv5bEPGYrb44muleTcwdJZDFfsLGdR27PK5CzQwCtwsyYolBI5dN8fW1Eo+a32hDe
0/tFGj8o2E/JX85aGawcX7GMjpEibX8QdMygOBnW9kI5WguB7dHxaLv3k3C5hLtmO+jWk85cLtwv
4d3Xxn6dGY1APTF6sRSiRLe+O+nEmBRKDBI8+1Yht4xW6HMRmreUwVbz2gaNnZ1mC3ds1qLS2gz1
55yJs9Y3xnlFR2wt0U2zRIdej+hcN5+sAhV3bO2zPj5kNd+TPoSliSpMKYQ91bGI3Y8kp8gF60jW
hksRG8wvrR0k3qhtIltf2ZiGlzGxkOjkmg0JP+a71KDLddCvopZGX6h7ax9V3a8Bi2296Vu8Mza0
hs+VfrTN5L6OrYlAMMrpm8R9nTyDn8fEIoJIsdvwS4Gwd5OfLafWRlEahZ8tr4OGMQwv2XTPGPO+
6MvjqrxpO41Sg5JWzS4qB3bxiHNg1KBkhLA/srWlW8mdxtvY044yE691KhFBSTwNHXlIyEd6wHgU
EzzSWe0bC+r11Yzju8WbKaxHNc+EHF+glYstyYm4x4zoFBnipxJFvY9WC7szL1SoX4Wj+OT83Ive
VdvrSHkoyBmHqD654/KjhIu9S7yVXiXEOlHeFAjoEYa0XmRuitLVQn5t2zi1EiThw0+pE6Kbq5ri
CsO7t9KBRh6Avuxp1s06MDU0Ew5bzbQSmNdOPWxPY91D+xHfmX0vIDibXhao/G1SVqe+vGutGvBt
NgkMMJLX3MLtA3Z41fDXoTX1B7l2n24i7X0cx8g7yd9oDZqH1KyqnVV3+jYq+nyLK/i71sAFWwsZ
kF6VL9HS0tEUOfv56hiolTqnWvTE4rPsUs8o2UXsh3KwTkPecGxX8Y1Z27fLWCa+vQjCzPvysUC1
jl/Fe55lfx6iSAUiRaTpUGzA71B7RVqDOJ8iJmnwS5PG8OS5xis3HySDVKQu5vrk52jjtr3XouBo
h5SV0VwDc5WEVaNRstLpuSlq7F6LfVaDuqTaGs5RHQzz+jhK7zhWzouIvG+CyJ4TEXfM4zo7HGyJ
WQJR1VY4184ljeegtJpTRi+gEcefZs4JXfcpr7ubqwBmXm5o0PqhNPForQCtpkJ5xCR27lLrMonh
mAwANnWhv+irOWCPxIlC/9sxjbTAmOOXSsdz3WkVDaCjq2/m+OpUENU9JUjvo3DPHmDBZnFGDzdA
/0bs8ruepffiqiYrLAMlNsGTUM2bqU0tP27Jfy4b1JtG/uZGbNekVQZyXQBN0yDSCxP91oRFB/mg
P6/UjJFRErJ+bI1yfiDd7rmeiu3o8dhn9qXI8Jtr2UOtjWfXrm4Se3mytWQLFnKu0vHJuiLAq1s/
2En5hApoR2byZ0LR3qIVn53KP2wBAzlcOUBr2yUOlZbdWmELAn9YW2Ayq1t+6fkEbpDTTu7GFF2j
XHSK/oyA7qXVOoxiZrc3VHdbZdGtdu0dmamJ1PMVE0WnP2VVfKL889yJdK/NNOwJyXGrgT0bhwQp
0RYH6VagZZsK58yN+rKO7EHKzi96K7ZKYezRSnLhFo8bEpEnM2v2YOTqqetbTElRXT3KgZK+vr8i
dWu3sqohZ1vXOIyMJuf/G7jb8vZuMlM3aFcbKjUClBJV8dh1qIJ0ANmuqm5t23vUOvxiZW2/d+jO
8rGEFASoaxZO5yZ9MbX4Qhw6IQb5eES0vu9jq9vLeGjCuHFmslumh3qM6/u+y3+6EoKv64ltQdNy
FSzowSq10OmzAeW8mwUazMPetMuPRaXPTmMWPpKn6axrqByi2UGvtYTFpB3ViD0wt36Wjn4Ba/KX
2gytcjzNNui01SWAMupgjox/poq3ZjV/9Ivl187KlDKf61b6pdnfYXU7DhUzJtTzeyERDZVlOJQ4
TEzoFWtI0i3GqIw6RDSxjT1m24Z/EM8KPWoUY1XqnO9aTYY/qQH+EkMWNz3XNQwMxwu7Z9ZP71ai
eMoTHZqlL3ZJn+wMHRuzV2mBG5Xv/To88sR7Wy0yCLC0KJXOjFtRVzu7Ws+aUj/S2ZR7DQ36xqz6
T87h29QsfjIJbouu+WqQhk1yLDZSYZEr+IC9IcYJf6Ca9pW+4E7VtM5XvFmuNqAuxLDwUZFesRVj
nfpa4vLaJ+uHh1xxPzbLoVp7ZMJpEQwueq8+Gl5H1NCbqGlwT884u1DrMCMzPXNLgWnQHT0P7Utf
pj4PX9jCl9CJkO5ckHWsx7G5qwdqCHAkhsOqPsA36rta691t2qdaGHnc2rlp3KkS/Wjm2tycrYhB
7DTkQMNCOoaROpeEdsABmFh8ogEIHZc3g+T571qcAVbvpUG2ImedG+uUHyNwiAaCa9MPgjG899VS
Qk8Z+yiGRNfTI2W27Q7K4TOPZfvoWtnHaE1Azui88U6v2TOmYTKdM+dWmyo9BBraU/CKtHiK2s1k
WT80AbEFXLv6qrPIfFqn5DGxEsClog/t2nyNrfm7tNx09zu7+ZcNHzhyYR77w27/V5TgT3/8P/8x
aPAPKMPuq758lF/9/xvIAoysjQbiP2d5n766f2dB+uNj/oIriN/Y18k70AmrQCznAh/81YJERTX1
eMT9sN3/7jP6WyICoY+eRVosnCt6gL9jeMVvpnNNrP29GZ2/Ff8Uw/vvVQ62gUfNcDwObLQHfw7J
j6u4tobcESxe6bfS03o74Q0Fi3zDaYVZdDZ2Oe7RTDCIX+2kRUYGZ4f6XR8a+AHpnJjo6VBHSRxh
RR1gp8LZ7clPuvpUleeCnFXOa9xmcqNd3awwWhAFDuaJ6Op1rXC6YLG8XwoTiyF22CGCoxzAqNdU
eyiLCnstesyrfTYZI4ylaaVfZBNhsWteJjfasibdOYPcGW5dUJOJUqKLjNQHvXBDmjdrX7vadqur
gXe5Wnnbq6l3wd3bFnRrmoucfMGEvKvxACtkjT4ZKoKF1GWUmutvdbUMl9X0PuAhHsxs9GHANzbu
4rEzvVOP39itlW/jP3Yt5zHVI3zn6rSqQ8quz9aAFJOTiLwH63HVui9bb+KjhbfZ8+IYPavHMgK+
vrWvDujy6oWerq7o2ZqeynL8YYnIOpK6/Dqty4cdx19cxvda3jB18d4e7anGfID4aEpd9cON011F
iPeOdRoJvcR+aBXDzmzSvbLlOfGiFVpDbgY47bARggylBRF830+NH3MlhFU3W36Ku2nUh8chsbFj
t5gTMktkHPraEHYle1M+c3fMgmK2ojjZgkNcn7E5u+IW2dIlSlNIOO4w5cl6M2jufqhMQA3B3dQ6
SCbJOHIssiArp9kMmHot1NzE8ndbu9BvTL3FtMI1m+jjZ9R6u97sT2bc0T6mr6/rWO1SklCxOhOQ
ILuvtnQ/qjE7kWgkgjETx6R14UlqrGOmN42+0bHctr0NRA2mbadP/TjeTpmq/MZU1s7BOut3hS1C
p83O5I8c2rxbQnfSrI3LPOorMBXuvumlhDnbuHGVHgxrzcLJHrIzz/DqizztDss8Et/Q4eeuxbZJ
p22bdTcpv6+2s26TeojPfZ8GbgLQYg9yWylxp6oalYE+k9SDNjlcyqIOZVM6N1bjxXvPKNha2+Wt
7N1j3kdi37g6kkr5OaukvqmcGcf2VSNGZy60vfcWKfwFVgvQV/AC+G3eOBvCLoyNzRMZWCUmGW2S
LDDJzdSisJbe+IlKM+xWl9WiMn9OIg/N0TiUOP4rs3+QORhh0bk36DfPwCz3S822Dske0otyRx23
h3ec56NzfZeR4zata20zdsMHUhCkaS4BB5VsWBQckJEi1yO86ZMJorMw0ovM3CYNq7wxj+fKgJsZ
ZqMCmdG4yifnPeGHZP4Y4h2L/zYtItwj00tbtuEkzZcchjlXHZcZqF7YJPrbmIi3Sbfuub/kTq4C
TYVMf6RG/oMxJd541dlrrmXVu8h9dpyz5d22hTNvkIrSH5lcFv02z74gw9g2YRAUgL4BRWBWBUUI
VkH6x6S4+K0LG+lj3va4IzyN2KFkzjhxCoV5IHpKemOfp+N9nqXPXlMEY4UdL+qNwIvLPqxpouZ4
mU99ZvMt45ozyYNnbYoe8qk+6XF/0DC3r2ZGfaibnSOFaqG/jgMjQ0Zqst9YuvatSUzf+TgeHcHj
2w8mC1q/fBWOd5q55zdTTpdSld5qsjnaFUKbpXsfATytwX30GBW2vMRbo2OcqPMYeKU0/Swz4ku6
EEKXpJnFO6mW21okgIeZCoB1lx1gJZhGiS9Nj6jN6uMKa3uq3S0yK0KzKN/LsQ70JJ/9smk0363I
irDcVUfkr5oLZHeA+6UKJ340I4fVr7rkdY6iYWtm+OKKKT5XjhksU/XtruuRD6ITqoKYt5Ol3bSa
t9da6yf1gBEPaNTvPJ19LLI1wrQswnaw6OWbdTSfOJbKcCaiCkuOeUcfl7mZmgEojGyODWnpZw9f
uT94xpODz2NU6Z0YkCnUWrIzM3nDy95gZcxdzuMiCSMXRcc8+PFS/sIVHuP5oCFMdB6HJGrOWVvv
4rbGp9VXHxRCPCJW3ytc4XOdvsqh/TITl3c8VvZgbPFJOF6e+akr4oPnliaglXafW5EWEoHS37kk
qVCHY0/LXakvt6PNUziZRh0OWs7qIfpD5sQ/LVDmcJnci6yVcaxl9uVKMNK5gq+yhdgaPUjv5BTm
JjdYjgtCwnBYVbeJjkhyWLIyGJf5h9AaqDEOE2Dayp8Lgd2lcDbu7BxlH5H0TkuIn9kotdKRfU9b
7WRnNck3RSLvjeYmZzJpllCLaG1IFHFfGLfwamWh0FwmBIy5njmEs8rOY1e9r5Y6ytq8cWZuyAIz
gmVU7zkiilQkAMeFhgjIq46e12BrgqkEJKdYMUEAcHWkOIBKGFu4IaT1XLsoSq5agjl+y5rWw1DD
z00SN4knvf5iO4uJPkE+xfAiAGTdxYzrZFvGMjCL5rCOErFu82APituUY6gWvGsH9MBJ/spFfCGj
/6NRub4Z8vXkRQO5OgYZ/RPLiT4BLnUlWIaXZOa9pvFOpgaBy0vPiILqCCFN8eNt9Czaxx5rDvTz
e7+U793EvlJHEKacsWbc3y9OWtM6V5ywmD55GhW+lvMaWRHFMAkdGEMJr9FxJPr9Gvu1vS5+ZKzP
vGX3xWzctbOpb8fJPtsTZHObJKw3Wc6F0KLSVS5iN9Iq9MbdIVGIfX0e7wn3GAPLkX7iaHh2DAO/
TJuT6OsUE4aBzKOpe37nXRB6nXOHv/Y82LxXYi1/41GVSKfcG7C7i1SMUVWJfOKazYHML1gI61gE
XAbhHVJGL/k1zSOeCh2Qpvd8GQFtzkTiILyATu4Ac0aiQ9XbrAXj+Kwocqyfyzmo8utjoEe1XwxA
4yuDJyEj0tCOKJ3uJOEjcSUoj77mkZgeTiMCSgyCSrprYsn/99sL+QTCYcX4r9YXlOld/fdk6t8+
6I/9Rf7moU+F39SBRxCj2jCTf+wv3m8EtZoUrNMXKw3k2bCf/7a/6L+5Vw6VMltqnA3nahf5twgF
+Rv/z7pmH5B68M/uL9L4MzFq6DoF0aQAujR2mJZ99Wn8nTzc6MtxAu2gr7gExJXLsVv7x2pd74Um
ub6INGnz1l8m9vd2is68SfXA1shn8wb2CBvePu+nR8C8cpMXy8HTr1gRaS+F0YTcZm89GgXfjelx
b6w5sN1m68RLFdjkV/mySe+BM7oQO92LrlmPvUl0eAOQXC9Qmp7jHAZj3DoL4OkYn6TJiaumDpTT
aw7tiAW5lBOSEQfZfCQI3rSqXeK5hzlND3ni3SU9+tNl5d1exvBF/YjpV+AHBzoK5tYa31lh7qp5
Dld4uMCI7ClgxORuHxLY1goiKLnMuXoRK1dw3pycpduL1fjRx8a3KNFkVvYPZ2x3EW6egsoRm9Ex
qDsIx6Xfa6MMVmMNVTeZgLfr4OuFlGF37aerJQorezt5+RMsxn0xq0texPuSQc0uyEdgoiOmwCSH
KlovQ02MCgsy3slIu4sZAEZvuV2j+qIYGaK0wcCEN6Kcsf+aEUtRxwVhp40vCUMXOUqJbMj9HLO2
JiBWRhUxrtdF6fdi4ttluGKVwRuyhmQz7GLRg8+CvsRquI27wkWgkd4p7KFV5xQBiqMfpqofW9PY
j04x+CtuwikjhtewHoFi1KZs1TVN6jKoGjNThw3CjDZrbGJCL8S3ocqbthWhOeSnSngXq9HZxFCD
xbE4mGXE3TO5Z9Gj0bQb+Osk7UZ/bBgfJuzPS6b5k0j20DmsHQkuC/itotL8+WrSiykLc4kA2pDA
dgKdnKE0hAMn0B56CFjETGE0CfR744QJcqaniQ2b+CzO8iGvkD82MLUJnu6+Mrarxijo1eJ2ILTC
yGGG9eFtugLUXW6EGiUaZl595wYhYgSBjOdsyW7ixXwjJmi32J5/fVmMkb3Vwu9QuPPxOo77ogIb
niVvn85AtegU7sEVJue4drO23XOk2eFVm1WUNoo4aorcjdNZCCHhwsT0M+Hr/3IUqHu3lkZImeNX
h9gFaIuum1w3P614ujFMWse5fIDt4PXUT7csLUYFBojBYWL3DrMSvwZjDUoXV7CFa9+FhyD2KMBI
/qzGtNw2Y/9CVw5v+Toxf0Sp/uikZWjpk/BJjzt0veVu0E3tHN3ZFal20zjOYz0ZdyDgIRR/HuBz
enXQnl9rmjR3dXe8aakUG8v3GA08CXgQWoM77r06ocnNtR8WCdukWYpWpKzaa12S7nDSoKUrp2NS
VHep3j9E5S8XyLgt+PyOHpZjioURus+iiy1yati56MrVRXnINO74zMU6Ajeu1GZCAW8qVKZO5Wym
jCgQ231NsQBdmUtGxak4J0jqFqXfZ9I4oTjO4cAGdFf6KXWzwzB1j9S13Hjkmmlt8mKzaw1wOhs8
wXdVAtnc8PgZGluLnnu3aBG+kB/RnpZik3rWi7Y+9cij7pt+6ndGlad3eVGtCHR6DN30tZ9Lt8Re
PYLptIwLGHW3m0erlBhzGdzd1QtNY/GlY+2l3V/q2tzHbv0yJ83O1lPfybNvoWtBFhdtgFHrtkqm
ndu4X1bsfjpdh8NKL8+cwKEdtbeyHc5J7rymmdglzYwN28NSVe2UKx+ixj7Ma37JJkab1WxvLbY+
s+Z3JsadWRPomfGz1qq4zSK0+gAuRIX5vRHzmHKYbPo5OeZSJ4zHfumVe9YT+cD4hEDeZbeiCfEw
V+jzzHgc/NESH4PNeIXyhiBLBzQZfZEfzfqPPBWHdEYKUSG/J3nRwkLkeJeucZJLPDGg6Xh6b4qB
fUhv1gvqkvs8758yYylDVZKQGaHMDQdjEDt3EFZgxSPLm/fkcT6sk61vSrs9paV35ty9MYDsk9x8
SkrzgCRyZ+SjF5CYSz6LZnjHeiZAcI6xN1cunTGJXh8JK4Bk6DVuK6IUovlKsdR1kOrps8iXe5IP
ny2eX7uqf1UyuZvK9Cr7bprAGYga1WPrtCzmSdZyH9VpWKTFdDOIXNuva/FAqIgdtDGDqFbW+wY9
xY3Xy0tdUepujJdotgnH8+LiZOYNUFyUoRCX5KE0lnkZNftlHCt285LpTvZolvtquaRWMZ8d9MmJ
3oDKDEO07aeC/it4YL+tlndPXJX2CLf9JJ5BuoyO4J2hesFxf8z0jyrSy2/U+hrQu9EGpi5u3WT5
KJTITky7t2vcMMvKtN4LNzePpSPixym3ku3oWgkBptZnRIZRYuG27MnAwHZ5rMaOt+cEGYLkY+OV
fDck0o7BQnLKsrCwdAS6xD2AyAyfm85FRBQcNWZOF6Eyn6hf1kc0VsZc+hl5IMzk8dFbqqPOBrJN
Vk/cRwWxPLZ0yDGxv3q7uE0dKw2lMLmfqv7ZMZtbImYASmMAj6UqgkxDTaxaQhXtgirQhmCGTYOM
GaFo86M1shMRsDPZSqCwIoZTqszmRPat5Xt1fFEGR+tQNjeaDpmW5sOL06SPlKee3IXtz4RYK8zd
Ms6Q+nm9S9tkNzv9oR6cR69P9r237khE/I7WLvZV0dnb1tJ/DZV3slP7YciGHRbfxyoV7CLZlqFw
qw/VBzKib4hEBBxjch7N8dN2kr3UrENtrAJvALBj7EGrWMuR15WCPrlEeOY5FIVlLqSCQmjFDUII
22KfJlBv32gdwolCOBwUNEDGTt7veoRkw8QG0jdmGxZVU7zRIEzkTuWR4sPG75jei6c3hAZ2301e
zC/eGt/PtIQGKKqXWyWvuZupS/6QqezxWEzkppTsV1UNdRutSQgE96KzDz0KAiSDyohf1sx1w8GK
Fr+3m0s0jPrGoLRxo6dufEz65gAcdzbBAQ08R5seDbJwqJfx4uqpbrpbuyJRxlp6hFylMMO6I7ez
EGl7xBXPiJOQqqXNE5gr7VddtZxGp1Ow/k22Y9paw2ysxHZQ60fptYe2mXLQdIaDiqiIwbNvexi5
Eo2WXy/Naz0Qy7RUV3wkV2NYqfon6I06TSM5rkai/dInNeJOwTvE8LMbpujBq1DWpFnyYS92GBtY
b4XxrgzL3GQr0XucW5l7qMDj7CT9IqzrORlTwW2r2wgIiscBcrEoSF/psCVcH/KonHih+5rMUTDd
agUAl05xXBseur5LCRUmcxKBCHtfdkuOJ8nFQ0hMw8+BtT7t60dbDXbgra4d2KK+L8wl9teyepwc
ecpK4z4tmfy0/hZG0oU8iCNQUt65pC1FqJf0e5ENOEestjl4DTHQiO5DC1GXUZRhQhAg6ccOkQbY
roNkjV/ViPs4Hlcy1CQBHwqtQBnnh7gYf1adoYVxEd+27cQY11hBNaOOSio8NlIU3rGTnOqOhkil
UfObmFMXH12kdrNXMQbPKpgVUKlmtMey7qQvxkKAg12nEb0leyczEdu42Y+YWx1+u7vtOrGdG7GP
lHHP7ddgdreFX5TmdzXUW2Wqh9GITL+co69UI0d5FRDeMjIRNhr6szdZULaSwsFsJQE7J+Baz85T
hfbGlcPBksysdaF10LrzySbwFfR7OMpZRizzuBwotomxbjjnUreeddE8kGQREiENTSqz73yJHnrZ
frQuWG27mA+q148UFQJ/OEQ/xsJgyXCbhzQxLpORZlBA4lTEXuGvNnyocsd3h4llM/dXYZEi7Ifu
5U0i59doBoaOBexMv2osFhH1aL21YBHqJTDXqD5QOR16gyo6FWsn5RHS4UYtDHSUi3C0PIWrq/0U
jQMyK/tbG4cjUDqUaQn7byKp540O6yyQ16Gw5x6NDHVgDfnZ6gPxyo11F5U2eXRXgRbaKxKJ+qHf
NbJ7s7P2fenUfV+SVhJlMxoA+2zV9Z3TuL/QU4J1avJCuHg4JsVxYdiYkjYmQKBDvofGYo2Nu2yU
qMlVeSH7+7l1oKVm58XT4jIoELujG+0fbBkWtbUfbHcbqfEyOeUDT9p57oxTxgRBYterXV8VWtmX
qQpijZuU4Mn4x0Bm897OyIlw5ydZpeelI5WOfir8AC3SgzFyQ8SryBjGwSMKjEJbTCPmUWlru0uw
AA2S68trxK6Pirt5psSrlgtNwzY6YA00Shozcpipn4KqRQlU85YsVP5uF+7ZtqKH2ZsempznlIms
D8amvE95PHA+kTadRAfHdPb0WmIv4YTLhrQO1DrGzw305Gao5rz8b7L9/gPggIoEmm0sQZeP4f1J
Ua0It0Fki6klHSCjXLKaYP1XgV1AM/+bL3X9VP/gooX85W7+3dKNk1aAhvw9RqGRgvZ/2TuT5biR
KMv+SlvvIcPoABa9qAjEHAzO48aNpEjM84yv7wNlZiVFqUSrddVClqaURERgcn/v3Xsu+yIOVfjI
T4sXCxDa9Ff/6ifW/UfW4w8F+J8OQtvn40EMB1RcCnJu4b5ah3FvH5V14fEWX8CGOcXLfsW4a1Mv
dg5zskW6DLxue/FqXjR73atvutOIc2XRvVGOLosvvr6Gh/mP3/9T4ofILTDXio9ra1yoz/HefWo9
kOXQA/A9LPbfvzwZ2uzN//lkaJpDA8o10eZDovx0xDY0wIxIEBa4Mw6Rv5+SAl8Yqbju95LkeWG9
xCbT7r8i9/5nKyAcyAB/VECsc9//xVrx1z/6WwIhvmlYISCtqjppsuaMGfhPa4Vr0LRDBkEOnWY4
/3orTB1jvPiB+sGUAZSZS/ivyR04ApwKEzUF5HT+6FMIxJ9CIcSv5BGL1qFuY/5waJfaP0IjPrQQ
B5RziNAoEyvfOsNcBf8uZUKmhMSzTnn4rkTKe59M92ru38XNZCxyNW2fukbLn5OwCnn7mgVmuim7
C8f0mMcT5vcmKXdIrM+6BOm+nGqSuooJd3yAx4p2+l0QROqixAGA/xYVj9MFF1bDKpUockuoaLYW
pG8TvqUvS86t1zZWv6CIuZyC+pI0y/0U9BeJAZrDH9e9K46Fq1yqBgNvdtwQS5dImM5sowIlHm+r
1N2HY4AZNEMR2NfiLCeonhWsuMEKecnkZDdN9Op7d2NIeZ/Q+DJH6yzL9OvKkVuzZA22TWYdWi3o
ULVWdYmhM2BiR0SFSncyDPIMzCOKbqPPnoueKXQn08eYHn4Vjl7a8HcwaK2MUIiNxluf2X2318Pq
2uSE6QMTJy2G5kjzgVlxVCNbRFAgc35+r+BlMLKnEfA+eRj+JUB5ZltVcFQG482UXegpZn8oVeVJ
lPj2hZrdsnecZc7Ya2WclM9YrzAtBGCbA4GBLDDBFvXY0rZ9TJPRHPT7MgTTqhjTkX51rbDamPsS
otPlQLXxVCvErnbKhZuaV4EMd33QHaiXzIVeZlfuhCGVch2Kn4KcIswDsOIq4KG4ySCGCyRbGGBR
kivhi0QxSH9HTR6CTLMvA1Ls7g0IW944yJ064h2YgHDnlpTHwinOJMQ8sLElxM0Rj6OxTgFqnwcD
HjXw6GZ+iVbDPuiJZnq1O1C35U7iH3OcSOSYkLzgRAYmF8NltmVBVu+sQ6cj/TTC8k7roys7kScM
V7clUofJGvajyYnWTUDjpgyRseMGAjCj7GNN3A2BfowR0680DKwRYtNgLPLrCf1p38UrV47PAT++
DN0LxM8ZODKg37bZXeTIhVdI2XDZ+16j6lu9Ecuavt5gTGtHMM1MXI02r+V78/jhSnG626hImqtk
mswzpCebJtEaDLjFCi44OlaTR2gybH+j5FNGSaftSChZ0nyiLzGP4PJJ2ucFs/NFBmJq0Y+ZJMi+
mfsvRrotfO6LEQ06u1sb05CSPAypTUorWgvb4kaSjMOZN1/kFXR+pJKB0lxqqWCyFZcjcox2H6Yk
BljB+4T/ohnRKIQVGSQzBADRVB7YtyW7xrAsN4mm7i0z2aZjvlISxmhVOXt8+oXWgc/o23XYsVeH
l5H23bWkUyCs4FRKeq+BgyZq8vBevjegHAIz3CSOtVd5HxRgDeuC2wPhemlAOo0UAyUm3GCu26kz
XIBHJjTgQXWecAVAegzuqnE8R0XFS2XY+xLPRNLyL8ZzGvInf8Rar6akohYvpc1Lw2U2HOW5vUoF
k1ZyJPyxXUVGciBwOqcJTlCLQjklaIhmA60mGhC2ZKxsrQMlx3OcLXAmYPAsypVKmdb6Ah9k47V2
cj1AAswkYgoZKZBe21Cs66pl6269F+q0AW7F3ZUdg0Fjv66K1QjZb8F7al8TPyBoqtaV3GhVdz/4
2cHv0jctnzY6V1pm5kHN/L2GC6mJ5bYFJxpr6MMw6nulwrtscM6SGhQqjuBN6dgbtAlXXVVshEGV
wVgZm+XJFtN9kvleaTbLlMvvC3QSsU53MCFSJNAdT87gZ9Qnue7H7FjbLH8p/PRsAlVSAbVWddxH
AKlrGpygV63wrcibXFvZbJIhgPBeWrgKu/G+JvsWAO2oIFwK9xWyKITp6TIOh8GLwmCFJqLdt7OC
AWAtU1yEHxrjhJ2OAAr5nZKCJ+4xVd2mSlQeg6DoNkat01bLcF/QdzE71wvQgUYLEFe88x36eYOt
3EQ0Z6LGLiDR6rryrA64pZFPMZtVuhutdwLaEfmtZSEIG6HXSroGDGygCxa5fJBq5ix8IgZE5R51
+jMWk6coaqkHKsCOfhfCSelAMbTUYKFNTE1CexEUBhlR7Pr0XRBRAFTdJuhDInib0hO+2Xp1nh9H
t7oVeg8R29751l2iaU90HVbgiu7o0mhbNZCPhlvOLa5iCyL2OShksxw1LkKQqhdKx2tOKygryhTK
InYAf68zfYS31aEYGMs1VeMeoJ/nDsGdaPk78QhTLscwU/XuHQoNnHqJf6Up4tjp2qYpasF4xzqk
kXbb04PyAKEcSoGYS8fsP2iCsc2AGqwyuGxihmI0fXrVtSMK5Ew+QTDRNmqKmUkbCabBJGnECK2y
UTJ9ch11zauJXmIgqnVnB1sfYgR3ptvS5p9PT04/i8V56pMrWlaURzWisRG4ShO412mbQSo2mfNk
djadt3J4CY30LBS53E+ZGu/UBFGVM9Y7cwRn0xQZQkSsfrPUXU7qjV4xS0kETbcw6HcjCHXEf3Q2
S42nTlPZIli2iTZHg32T40ZT68Y/0EKyl86so2qj8obRyGmsJsfTs4oA63Qq1oOZQ+hRCMYJEzBr
srOvxtY5uQaOlyl3lyq4RW80uN5B2e4CDSx5E/C2TkaHvpyLKSePE7h93ZPSK/EuaRKxSsfuOyLr
Q4VBERVTmmGx623PpU0wlQ4ADiqudVbgMlQxXqGMf5AlAlI/08x1aMNyrTO5G4VVLp0pRapB82MV
6qZclejFPcussgM5wMQbxtWqI8x9Jdr4qKOQKxr3bDBJR5nnBUnJeDbqa5tRQ8HoVOSnCAo5d19x
RhOenmgX7zVn4JmaACAZIG3JhYWjbo8RblLWhWLozR0iu+w2Kaszp/SBxgOFQXZ/MtPsgq31d1+E
uwIdRdbieouZxS56NnBBRCdCdgC2C4cNRGsZ0mumcVW4TbS1TXLvcje8wRL8vRD079oIP6PWFocK
hwyZHRPdkp6WeILxRciUqDGX5d3KxAYlFF2YrNNoPKQ7KPX0HcyYLUVwCu2kB7ONnUHmzd4ArYoo
X25wjN5aAahxx9jASehWJh2bbWXUtwbtd+FibCCp/swJWDBsyI3cYRiH2oDPILooQM2Cpc82cab6
UAy5xVreC21Q0I2hJ9Jz7Rm4sJ8qhvfAwsGc20wVk/HZb9Hz0+FM8Arl6c4phwcma7aXo8H3qpr3
PUKdU6UZ0TqxBSQFUR/ZL4xPHwQRf8vaP1bWvzLxBJ12Swd4qjF4tI25vP1QH0SyIyAuR3LUzA+M
T9yZ7BPPaVD5lu4+xuuI3H9V1O22nNR1NchNxkjBz+h2UfUu0VPzNit47v0VKqeVKQS2gZa0FM5X
ywuWqK3zWA88YUhWt3FtQ1A3DHslUzhEf/4uv8q9f3wXAWZRpdjhIfn5u4wZt0ZJwi5PhLTWVdk9
KiES68g3llNM866i6Va77IZpSqVSMuZlDyPD2z9/jPkoP5XnPz7F3H6Bb4aa/VPvBWuFnqesapQV
2XtIJlUhGC4Lotr8wV6j8pn3YS7RnHa//vORf+n6fDryJ7mINeDYtUeOrIJRiUxJr9hean21KWpj
++dD/dr2EMJhPCgEla+jq/qnjkxm2/zQGO8fr8qlk06rtq4Xavs0jmI1GZcpp7of7q2ONi+e7hAf
Za3ph1J7+fE5/od3JTidXNv/2pdxfP4/18Xb9Etj4q9/93djQv1GKgHtBZfbULUcaHl/NybcbzyF
qg2J1IJvzGCFZ/4fbZP5zTQ1AwMGbwQTuRQf45/GhPlNJcHS4mK7M6qBP/pvNCZ+IRGrjg2AknhT
3VSZTsxZmh/fO37UK2EtmPcGJoIFWyb5QjjRpVWoG7+PHnW7JPzDtB4sSaWoFg/gWhExGaRKDZG5
t8nWyJrei+DSigMqH8MJd+nQfNHcA+336WH+8TFxttBxc2YYxqdXSiI7ioIIqbljFnKlIclV2Clh
7CqXnOIb08lecS6/ky1RbKbYce8VaR2xWVJltP0RCdNp6Bid2Kzj8Wxdr4fGWQLGP9NBDLGTJXgu
Npd1TM4TyNR9RGYOtZhz4/pYjWtXo5/Io4bloLNOptMosBNSBZUWtt+C1ABFBndoTwm+1vrbOgXd
pk10ACbXN5cmqneSNQZGMi1+b6k7B79IoKcN7LzSMYvWnea/MwL0eWCtcRFb9bikm88sSwrE4W6r
Ib1EAi9H2kJ9yarsWNFjGLTnk86gRyOwJtHVvRFhHgwcfiR64NRkUWiy5BYFt5PKRyd2wW7m4sVA
OamZFmNDbrBFHZWXSdjKtWDH6TENV2i9oG1yhvDYBf6mNMKGLpF/aRfhs3TYZ4+tfuij6NUupifS
59a2FrylFlyQfgjSVVa6t0YQ3TdSffGH/FEm5MekE1K3svaFB+Pm0E2wj6R9FTNbp6ERjLjZK/Sr
xeiA5GBiGgXYZpVe9RmIh4NXSXjLvRmyu2uTR8Sox5zErlSbHlpFXYaKMi4UB5DTkFGIGLnd47If
tpEFzot8N9rBNDOYoZf7Ti2ZHRnbSqoPScNQwKmYBMggea4pW5jmM8Blu7kyBiK3GjhIcR5ed0Sm
Rxj98qIjOTpL95OGrwN6yoXeaqcySvdq5xf3bg/Ot3eTnT1wXETIl04UP4g6gyqhFIfWP4+qVVXY
Z2mVvRc5NCCUY56KU33irBUDt0SY7eq0fo7s8a43/BdEWKcuLA5ADuWcJHcqLf+ECOy8aNv7Mhfv
lAdr6es4w3P/FYjHfQ+1ZGEpqKPizPaKmL2PaWdHn6oQ5kkGtwutPutgCuhOKru8dTIU9hYPPgQz
RAErq5sjINTiEoobO2Tdrnio87tCjVPmbf4Do9ILhpHhppMtqRZOO66McVIZ/pg7UgxfSwF8LYdX
sM/oJK5bwyFve8qfyIB7y5346FphRtdzzokL02irw5umMSCBMY8kVCR6hBvFzcjQVlNqKfOCSFdq
q3HZRfW7HiU74DTrDEAvAoODYJaG2nktYkk/AMM1ZuY1OhRuts46jno0LJses7Jjaw9GMPIojpzy
XdTGV1USXzKgPJ9G51Iz9bVjZVcS70XnJoeMXdhy0PAKDZH6HqrDSk2xP2rNWjF9kjhVxmtOoS5g
LvSD8PS4WI16t8zT7Gh25bIT06636GIUg9h0AaOpXPXiqrrzU+1Efu6iK8WdNkD0H6Y967HhqV3/
xrTdn+9KcnvTbWgleGOiB71sbusgLlEEPQVps5aNedRaLHRV6zPXwrlgD8aWUuXesgpG2miRbLRQ
2biGPBQv0PFRFrhvloaYOiiLExPu7VSNbC/1Z/g/TPk6raazS14f71AjuA/6qfbSItuXw7RRB3wQ
Q30YlWbrOulJD+m74i9MyJ1SCX+xAaWom76OkbflJwMcgrDNctm21i4pH0guWJCX+Nwbyncwlm8T
+SKrXtMfIWeSBqm5/bliJR7Nak/vo5cuYS6UGA8yf4pTIELurBx5tZo3Bt2LSX122+yCXzeuqWyV
FGYAeaNLO6muuzA4Ipp80I3aQ1FApi82liiZLpo5HqREUd+65bo2/I0/k+KYhWsmywMV0Ih9CcPH
wmDNa1AKwG7Eagu0QZJSONLWSBQMZmGY85grbwG/2mjYjRNF91SurAkXEnJ7vcZsUj0ZAkUIsZp6
1KKYRZQ6Ye0D7jexhuD7XsQu/ZKQsfF3ChIUbN9T/idF3RIJ3oGYllXJp6kVfGzzLYZgs+rqxbxx
BRJEdAZ0UeSSRWRtqqS8S93pGiXfphwo7dV4zbO6awjoYTqI8K1dBumjaSFna3EtBnFwqxN9xh5x
Yw8j/abZu8zml19LcHoPsIfIOaVPh2TT0FDT62GCOEBHLBiCK8GCvW/ktG7Ypxt41LDlb1hKN+Cj
vVYNsTCYDgtytM07WmExYRF+ClkDN0oxLoCCLFW4QrOXv0mB+Aecbka5biAWGb+X/N5B0G+x95j/
fkhJGaklcsWEVgnjEUNgX3ePfcf9nvlX3O40Ely6oHSQEHouBz257id9n9XaeZziHZAp3dgm3Wvz
kq5pN4rTrCf1zSwVxMJY5EZB2a+fIl47tt3uOgCNUA0Qaker2CYwRoAKLjVODNVsQMwGrDTbxp4H
aslmfp9n9DhSjYZnuBl847HtmyuLu7HyYcSl1T7jtikqeDdY9Jyg2GVqigwtvuZ9gTEzoA+t0BnX
yajS8Igp6G1kuUz49mk1kLxTbVOkbCAW2otI2i9hVyzgZZzLor2o2EVg/EXxNZ5VJZmoTszui0GI
Hx+qvGMXBqbf7MZdoZBGECZ3OkqiZFAuwkHbcUPdYni80Yv4VTVjT1jhZWtg7SxI+NBmhNHIpIdo
lzhsHsck9xyqxEq3dqKTIFpy0DsmzIecfjZxOUX6HtHdwmT7VBIta9SIi/S2My9I0CIMTsFbV+El
+aKi/FxQ/bX7c9gW4hMw2f79vEnVdWn5UcupskgV6snd1e8TFfZGdPFh9/6bKvyr43zaZcpUnfJU
5TiYwpZRaXi1sAnHyftLV/a7/62YyH8kOOLDOZ9BfH9D9GY//v/7v/9RvU3TT14QwHp//aO/yyWs
56i5aYHgfmQ+MP+4v+e42jfDtWGF2z8Y5sZcSP1TLhnfHKa0OEjQ9xqMbblB/imXjG+aJeaohzlu
BZLefwtWDgH9UyHCbBnnPSmNusCWAi3v51sRAnWMqSoyWMLdHT1k91IELfoVv2cjhCnrUkZ9g5aL
7XustaDJZNFv8MXThAxRO41tTNswiN0V/cw7MVc049ixLasfjSh9qeEZbe0eC7HSvCKcg9tBAFuv
ZKfeeiyoeqDzMvUjrxBLU4bfNUczZsTVvcFgblcNsIhjLYZZYdusNMGrVjqv1XSLrcorclYplJSL
PtM2es00TAfUHRHGbIw5GJXmTgShuaLrl5xGwZQFGGd+TP0s2uS2Q+qFEk5XE6aXhZ669wAtyZPr
25ODaLMv7eUYiJvGEulGWsGrmbUPPgDtOIPHZISBWJKDxoevTHUbllPlUYB0y1hhKgTzLNikRsLA
whAb6UAYYYB3pZn+sXejx7FJH8rCnXZSYgPFimDUPgkuOYjzqHq2SapfaipEt3YsrtuYHzoY42s2
4gWvpoROszIwnSgM7AEW6v6Cd9NmbAx01sI+WHG26hT3rHFPo+7rq6apaYxPObUMMjTIfvNWGlT1
GFQ0Whl2L0ht2vtuEp2z9fR38IQ2Q0Rcu+gvqAQPjdSfKLLHZSGHgBAq0PRR2nWIDrvnIlZ2aH0P
ZP3Aahr1e7UlDE+S58TYUB7yhCbRkDwTY7nHgQO/rhYHHM+bQi/Ook6/y8kcnLmVqDyV0UK71uwI
BQTA1Ti0V0vQ68OlDWHU6ytZLbSUpnfiAhuYEucVAd1GtMSPhTms7koBg2PXfByGnew+QAeM8ZWT
p4Swj+Oirat6zdp9JiuVHJHE0lZQFVwGqBBHyqG+IIZ8q0Ky5rZr47WiA5SdAFF7IV6ERdvHF0mv
n+fJAMcABVslOoyzfC5bS9CW5iBR+0U1KjDVHc/o2OHXrnFnT1IubTNvaAzHyR4F8jbSYIugsGHD
q/tb7A/OiqSrjsIwJx/eZSRvTOS6pR117ajax9iJ2aCkxdYSLVgycnrGUMNCfRCAmmAb4XFSVIwX
9CEL9qcklWtPfhdDnMvVs6Jirt5aUb1ywMEGwdGSTLEtIa7S3t9qYNExUXU3PYCJjV7kkE+C+BLy
IF5eMmQ2gMZ6/DT5/dhbykyEWvUVw1Ph36Rue6WMuIxLnx9haPEqhYWWZSZcAyT0kVOxkzSGLaXs
wgUOiDeY0WY41fWm0W0FCH5cb4OBrRK2FuVoDOOBaTIq0UlsozZ6ia30EaIQ9J9IfE/x969qJogI
ljB90/LuM2qDpMEVVdoFM7IY7WeRiKsql88Uvq/xgC3Tp9w28u6qHo1n7B4jvXMLs5BrvRiT8jIM
UN9ZF4XXQU4gVOdayYvBK9Phtc7ZkZkOGroftA0195i4Iq5sOQlhU818O5KLBu27Uw9v0HZfmqI7
ZHzKVaCXOLQz8cqQWSdNoKLAnJw9M1pPHRpC/3IEIQfjxpF3FQQD/pOXGQJAAWY7nstcWXTZSujD
K3cq+3SffIeSiY8ICYqCdVUt/VC9wDqSbjIruTUL8cbOUQONaYJQSLtkORqtQ0YmOLhEbmoe9RnF
QGMLrv9G9oa7pAFwVTTqw1BU54kBWryqizOoQrtUT1pSoYIzDRyoNtmrgjE2Yto7SwwXta0dGz8S
SwYGYjt18dHo1JekHh7Mvr1W83rvtFhlmxi0T00UeNgzpjPgAYEtSrObIDYpR5VrE7olJPbZmos7
bSo6FO+N1+hApC1wnB6iBMsr6OznRMWTQNpqnh/W06ou0DhPfGIbRTAugQo8OTdpqdfnpQLjtIex
PdITyFz9pA/2a6GRFzYRNYaz3t0lo7spC52+EVIjR3GhldvjeaYzfAzteD+HDDaZ/h6ZDI2aSr9K
qm7ltrNvuaofrMC67ludWAirOJ8q7TK1Y75wtrIq55FXxfPQ8Pz5JORx5r1cA/WaR3dRNt10pUWn
XBk8HczexmWMGRntW4yYaiGV8iZyAoaU3C8KPZZFb0FTaER0K1TnLo2trYS2tFTG0Fo6KAB415Nv
GXInh+VMmbHNsyAnt0NJxluFfEaCZElUdnGAEFCrbKPOvOwRvE8q83e1CU9h0gCKaqFDl6g6mDMt
JakQEQZvJ8sObmZ4PTNal3cLsuQoupBG86Al+DPIULmQDb2fSkdghZrhmOvMZxTVqVZuXrzT8WL4
yLXww47yodXwCeWBpzDGtUFaZuo0eIkKoCphsn2VtfKtUqngSjs8q6R+h6HylPZzn9H2BqvLvcjy
J7JUs1XIdGuaf8Osd5tFTDyZttm4PFPAjIGK/oHFPaCJrbW4zRxyDIGJrAssD0tbMXZWZQPIaJMH
qr7cq5X6se1mg4VDq9G35Dkp22+BJG8gzsnLpW4AjgP9vAp7fxkn7h1gjNgzQgtDRbjVeHI831dR
boy0ZQLADoxPlfOkxssaqjxwZgtxnXaR65fcxZOKLsJqb1AHTjsaYVdkoB2HbjpB5FoOfbQT0sAY
kYcaeOHWBtLp23vopBJreHNeDBOki9He1TXvTPZJ1xI49zIvVRhk5k1u+xDTcsjhgLwBhBbx0VHj
NyB97044t2DKhMiO3N/1fbYOnFruberlBWgSYHcZ3CyjJ5vT5bdrHg7rFn5OtZBSkQ9pniQ4aJRL
DvGkhyEza6vZd2l01UzRVTJU20brm+cyw0rEaEYukYCHBxMX7tGmsTEJasggdrxeke3OUEe86pXR
fzEY0uea6KfxF2HvtkDS5FiqAbz6kzrV13PXnmqEV2bk3/V65LIylkDwk/DMdpRgmbbDnYh7ieKC
pkupkwuTa4jHGDfRUm/3Zmd/R1yHXL3SCSnOMStxt/vLspkuarOq6D9p6NyqBG8S+QluoaLNQZat
GUTENn42bv63XqJi4QL9qV46QoPLnj9656mX/vpHf9dLlD7E2TE9MjTL/AsP/ne9pH+zDC49c0EI
X0yaKFX+qZe0bzatTZz2COo050cp9U+9hKt+Vqo6SJtVsGTWf2u89IsoW2h45nX06LOFXlifptpq
UxB80KioUAeiScwnXFfLD6fjNyX7nNj3023+4wi87W3VNpl/zn/+YW7uxrTsIavQsdc1ImqVHbyY
i4ap1EDJM8dba9P+z0f88SN/PaRr6YZKL+KHnvjjIScuxOD4kcYW7qpoL9HkYvu1l0wRPChLT3Zj
vRJtfWGI8HvMXtvJzyaXWTPtpQLMlvJqsDjmu7TSl4LxWaVam1rdVgmUmRJbYrwc2r3e2FtCq/78
wT93N6DDcDH+/dyfThVxyr6lllyMuj5a8XOmPobOJRzaPx/l95f836N86qGgS9N9o9JU9lIbmd1q
Rbv48wF+ebHxNWgFYaiwdNO251r/4+knhiXWK0FL32rhvfNqtylt3P7SAo741Vv0d1/GYfbFI+Hy
38/T9cnuDJDAprrIzXRpR4xAg/6Lr/Njwvr5dkImQZ/TNMlaMz+dMAGBPbNdvs/sMUvZTs154nL2
vO1CHQSeBXWYvm1d7Zh5/flUit+ey3+Pbc3djg9PD8pmoC+zjgdUNTnll5WTLPK030xddWxIb/fV
90G7Q1lLLM1rykiubVHx1AeUSMtiPA4uukv1ybYkJBsCCzWAaf0LzHTcwMfajm/z6tZ1cKgyqRsT
rLbDNijf4Pt0kbunfQG2ir2GPAvMe3I+mE1UMJQIuURrFA+4rSAiyexKaO9OeuMDplCC1yD+HiF/
lcxIsxJqmtco5BoLQs4v/Dyn8t0V+XEgmYTsE/4+28bsuZljtcxHnS64X39x+X6x3cx344cz+OkN
55uJ7dOwwC2X37T+9VQdq+6LtODf3oQ2L3fdQEqNf+Dni1TYTjW5LhepVO5BiGA5a754M/z2S9A/
o8EqbBvFwc9HSHIi0AuLWzDQwCw4C54IZtdfHOTXkM35VH04yqfvoYaBGYuSh6krbxKkvOSZeKq2
dYwrTV+p/lnQr6W4CtKNiG9i1IEZ8byAY7+45fkqvzxtLIisjKyXWDF+/qoT6rhuVLheoby3mRNE
zyqkOiX6y6XzXzqlfqPL+Xnl+xTsqSu5iFpSpBbBka8SPNonhMJnSLvI8tpgp97hyfyie/3lMfWf
v5tTmb3sNVoJ1VpsXlgOPfeVGmOl7qY7ML+n7Iu197dX9OPy/mmPmdoob3WUlwxyFmQg4LyCGmJd
xhv/ErU54w50BurW3jlX2vc/X8YvD/1pFagyBcaYyaHbJUlii8SLb4dDeQYacl1t8rW7Q/NWfnFR
f7/X+Hc382kBldPoDnHM0sbXZVmztoCOr5nR5V888D/Efp9vUpv91z+bmk9PCoEMhloDEVrkq3ir
Xygr/fbhDvAjg94tJHJYKB6WiNVttWyeKGJ27Hq89Hr07pWzVzTIXrDSzsst0oU/n/TfiBTnm/o/
P5fx6abuNTurrXm5yHbRhfVQ7DQPfcsqXBjb7Dq6Llb9sfbgK3tiDRZlVWG9649AIn0PfLYnV/XL
nz/Q7y/Iv3uNT+dpKK2OdERughGg2MY468/7bb3/KsBW++IwP2YCH1bJHnFuB04RpSlm4SMWpbVY
Rmtt659Zq3TXrZpNf5Cr0XPW0fbPX1CbIbyf31eQp5COIZjXkYR9el81GI4nBN4qHQYyHJxV0IIP
agsMtsb3GtdIB2al0L9PJoLx5pRzBjr5vfWzZWYxxp9MJosnk8HeUAKri5DrRB7BfqSnJ/S1N9UU
ghR4D9pdZV8Cs8NaAb2wuzdtGBH6oaPxqA7bMcMG9jQkmjcoxi3pktsMYQ1W9LNxGpZjNWLtpriP
xFElhCYx1T2W67XWndBPhP15lT9a41nI1t+GXB2NxTbBNxKFzzUFcZAuQ23ew9WePTF0y9TDoB3i
4TZDbBAO39VkJxQo4EDtirretuD3pz3AWc8p7kt7bdbF2tfPO2zLgIW2wwAVUmHpsJy1kV7WTCLD
Ib+pp5hGg9flyUlDZuXm7+ABKA3ipd1jhZ4DX7r0jnw3IADnknCLMDm61bkuNkZ4O7kZYD0oDZHn
BM9sSD3DxH5CiljDDtd+bZmfBpg+yO6I0jOVPnqED8OpnhSmJjET8bJyvdABfyhyrFSM9ftjghM+
2gXihKzkVIlTDCcH+MalU3M1h3A7k9hTohU63V5X6V3eRQjL86Us8ExbE8aIx8A5FImz9tF6GM6L
Ab7B0Zmj7EKxi50N1nbXuS2CvQzv/eSGech+oIeJE3xpFvdB2GCvrpZKal3qYF7cNj2XlnvPRGlX
MvGtbSJNWm3j5F+UTr95kAzTREzBCBezpfrpeRXE2JYjgl02S0/SukDy2xibRD2Y0DH7zZ8fnd89
OB+O9VnYSIxh7vpsA7B5b6CmhjDj1eOfD0G9/OvTaQqIBxZdEQrqz9NARgw9nN1RX/gtM4IyDO6n
FPAJGbVeX1pbMimYQRTKIUjFDjLFjREARiSDSrRYJAITh0+3ahttUTgZBFhNR9tmbBqeXEz7jFsq
SXYSXWAQoIFwEclkt7HgYVD8+zBK7iq937m5BONG2lNqNILj5E84COiGgRAl5k2qbsIWGmuBYk2c
dXbken4VDDnPlpriICUu1YWM2OiueYq4OmdBO1LsMJI0TbBviIcYJtCBV16qIqMr3DH8UFpxI2V+
FgJ3QIDOOyMgM0UUcK+c8FGGMaG1jKHGvaoFN+3kwhrLh8krIkyFYdcCnMqjja0j1+9ou5bWQFOp
Y7A/jgSemgaEDpHTa6vt4VVpgutm1oT1WnMHpQ0vWNGTkp6rzOhUwDMtCpLZOdgbBcRV7aSOoKQt
O3nNKnmrBkW79Gv8GaXaXdcJFvCwmCPyEvU72a1wlfzmLgrF8IN2B2navAyz4RYp3uRFwTCRQqTr
qywy/AP6JARQ3Tw0BEbeDLNqQ3+O/HFD5uI6HrV1x+1FhuuWy/sYDO05iJiboobFnw1bBYVd5csB
cp5KkAj/ulGrteunV9LSXkWSHxRn2Fk5X80o69hrsnpdgUZZJFgGsTfFPfhk5UDawHWTpJdRa/Mq
UrDD2iPN77C7V3qnOahKSwQUFpoOG4GuNFfKEF79f/LOozlyI92ivwgK2ASwfOUti0XP3iDYTTa8
yYTHr38HkmamRbWkmPUsO4JslgGQn7n3XA0DQ26dlW284XDhYhj1x8GdX0pBbnGcMYWQ+OqIQtCJ
jGhGd+2OxhavFEsOO7qpdDbXveaWu7ogPtJEoFNZQbKRykvJfmqXmhDj0sp67Bkeoh+mnWSoJk9B
SPZDP5T6TlesvcHa6ixN9PgmiqXD+ixf9YyWj5HbaCu0nXuBwseRA2uYeVvFimZl9P19585WIqsO
tjyrSZwo2VFG0tphDPxwQIod8QrbK6PAAduSjLtUVkOCU3dfed49IKnXriO4tDKmbyBqPqIE86nd
SIGMjwdcIrr7jknwkj3aSajkJoZNtrIzKNUy/iCTjribvHsn3EjfNLI+92DJQnf8HldIXjSnfxkI
a/W6vl44pIfDbuXFm8HwToFEeAg/zDog5nCMtKUS3gPmA+5KM13mtTghp3N3hec+FlPxUpQgyUgi
nqmtYliIqq0IAkpohbu0P/tZO6xiAziyGY7vRahuOHZY3k/6VnXdXV5gMW4CtXJgMJENUh74vE+V
zdYadNUmgyW/yYhd20DsIWKpj7VtHiA/IyxC7QnjBFJDlgzNOYemEYX3HfBxXckL6Gtva5BRvKzg
n5UNDsGp5NLSLI7lqR3WFaODDcLfZTMKey2BlDNFIa4okeZpmlP7gj5Gy9ylD57iToNKmxMH3d/k
fGzbUuiYmU15INs7XFh5/wYNPMMwxAKQ/RSkKy376sYsuGC8EE+h7IWsQOAiWQxoC/16XRgDu27N
U0cNRcjere2nONKtFVZ6XPCld+lbC1nToLtovJznoJocRu0ZoXGd9WpE6tTqmiLoJL8VMQg92HKM
MMziBL0528Y5RM8aeWUoq3ujyY9pLh6tjDx0nkXhRk/YQKZ1/BHkrf8r49r1O9Ty+Zekcp5LFzFW
WDVv7lC8JIaf7LwwuhcImwfCtWZPXrQEWipJIXJR/yptw36efHiWwlDi0FSB43muGi1aIf23Fran
TnZq7ls2dSqZyvXQMhRK8QGaHU7jorDOaa99E7F4rXNko2yx1lrhPboFcyOuc39hOfa3MGhfO+jQ
Mye8QuoO4NNJJnExoV4t4JClUPrEi/AJsPJbs9gGXb9NTFILWsxV7O/LiwAySCYM0ykJmrcr9Psx
zF8ty3xt2ileh/DQwmi4BTZ/bgdDX04mlkKEIeWLFzk7wbW81ojkq+PyymNs5TKyCSMd12EjTrHn
VJhygAtNIMj72e3aWShH2rsHjzVW7JmrCbcuOdYXmbqv/aQTvmM6H22mP3hS23vFHCQH/Ki0T7rg
mqzN6oLS4q5PsTJmTngaDUFZNnJYebrSdqqhhwGFoPEJudoqw7FG/Hy9FGzreEseEmPUpaVtQLke
+JfSjogtwKo5KDXTiG89gs+FAza6tQa5Z59IMZX0+pHgtXOvDdeBA6DS2KXndnSNjOBGYUwnRHJH
dg2iaF0Oa837YHdjrMmoezKH8mvP03Jl1kDSjKHa0y1eBVlJj1HT7PSkeydzIlvqIXIWMcZ3noEG
xCZ5yp4QSCvTbI9hmZkcIcUuj5xHBfZ7P6b9m/BTTghCc4Ki/h66/mM7Ypok6nEBy+vJbajfm8gk
PkM3iW2Iw+fQbsZdayfeVvBMXjh9RyJvlJ4x3dNhtaI+pxrZGonkKVdkxWqc26IIsGJblQfYrHKR
trX9kMqIJMgxnwKQ0KokJU3xuKu4WW+rjCyjZZGaUA1qvMdIq5PD2AZPvS8fotYBph5nL7WMJ9Sb
6sH1JB6LSOecagps0GiPec9r3eg3jg0el3AiCJBbAg24Jx1YrvauzOF0Ds2tMyVf0LS3kOV8lPge
OOtLrEKwdnhJ7qUb0FQgKfvI8mKPSWEf5cE2tC22rPE28uNlkvZrIotwJ9vDIXP9B8TT0z4xa+9i
Gs7kkjs25GQjScffd3WTHCuCtqu03csMHJeMZj+BlUOAH695Et3FTfbkZ2zeghRvv0YSLwbvRzS0
J2+UbBOKcu0FSOTLiiyHVJ+xmrS2w+gT3NDhPpy2iYF7VzNWUy4WZW0+BehIyiJ68FXhb90uu3X1
8vvf17g/GT4K5o4mGwxv3iXOJf0Pva8ZQfvp7Y6VJa/MqsABVP9QRc8d7Kdhh6ByFmhoHRtr06em
YDL6kausJ0UiH7YayfXGmK2ryrpr/fQwBTQIGB5LSrK/f2PiJw0C43bdJmlaCJOVwh/fmec0ma+Z
FN8CkFVQbpjsbMPinpSnTZZV95n7rNoKgFgwt0y97G8Qzq0xomwafA2kiyylcxObfCjNG/CThUzv
IRaX2YpIjwXktMRiA3Q3q9IFiiXKNbKy3qvmSaOyqmF5pIi2wmCtYLInKMWc6MHwSUvAlTtKfVmi
4JXWd9H2u7RShwlBe8JdRAYZ8oQLtmku0LW0nrT2Yo77XL8bSuu1t6hkGQ8kKodi17H91hY2akB0
VWn6D2uevxjA/Xv24n+a/Q3km9QtcLtFMwOgNkRHMgeCNruclu3qJjlUS/cfvrHZe/f5SjFdIpAd
bHFzXtGnbyxKmmHscYct0NlVy3xYpuv6LbrF+8gQKnhVrDFebaBP7q2xb4/NFQfVNrqbrhKxWPIP
s7CfDlt/XEN9umwJqSWfgxUhzQ2N1cJ69vba0lvpF+1L8z150/ZiXf3jwPUnDTTbhv/so+a79Ye7
UaJ+q+pZM050AoDZk771F+qBqvnOCtbxqX1JH0Drna7FFbf1398vP3/DP4zvPz0JhEy6QR8Z37v3
xEGemvtwDeXxBc7Wpf7qP9yb/zBt/ekVxk7iX6N6/9O0EV3cZMqQk5rgY+05dBhaLboLB8iz9uhu
08149G4QSkm5+/t3apk/uc5+/MOfLu0sTzvNcXmnjEE2JErtgkdiYvfl8gJUesWZsMpW+FRuhzv7
AobH2TJCImdnqbbxJlvSzG3Ace+C9d+/LOcny7ofpye/8sh++PJdJwyabH5ZKQSKpbOJd/494hMK
52mT3Nqv7vW27vEaA16bjiEvyltReF6Mp/AUDkd3e1Os8XQ8V1vuji15Lhd1Gl5o4exttH7XlznQ
qFX53DlLe1wREbnRN+Ft/MDtvG8f9NM/TVV/8m5+PFjEp2+3DKSAJMrBknm7gMBShHV0ZwvD/e1j
+x93JvvQg364fP6ssy/r5u2TbOS33/lNNkKoPBl/WPPRxPs8Seel4m+yEfELMnpcyjMuzUK2MTMA
/yUbcX7xeewKHMNoCQwK4f/I7B3MzAjzffz+DLFdz/hvXMk2P/6HRz0REDDSmKXiTga9Zn3eNJSI
9nRNpx1BFMiubpqSZY99dumwA+2LErmRutFU/Ya5liCEbJpbTW/Y8p5umcmZNBHyrNpipZnjgw2G
mCTLR82CVDqOhrWI0ErGfcOASj87lXPT2+kjXFQcWTq6Db9AnCdM3EaZcPYgQfQtogN7IRr73XHx
qjamXNW2dx9YHmHJA8DbWPTeSnTMTosGHeo42M9JIPhvNFzAMDdeNFPP1kzIRwY81sES2SvYag9W
MSVsp4ArKX14kKr+bkTJY2RhSRvQKh9CLdyToPXsJR2ZRIPc+Qn+Tb/wb/Quf6imqdm20tI2vhRf
PWvcWjPCekKQ2uSBP4+oDumU0gLP6ZhB2/nrqMnj+5QcYnZYZb4x4YKs/HBo90RG1pfQ157qTIWb
vobamSpS6VCIPWsxQt+mC99l4wQk1lNV1w0GZku/IvmZFh5jFLJfAfrXrd+TO64DoSsaVkA5irpB
yw5pjmZYZ/RBvA7WcVQV16i3GDozb4/HoQY140D4TN32w2ntB4x1IepLfVMJ60CXAa+geZRabB8R
M+dLAveeiqDdkqZ9VCkKe6fi5SSNZ6+G4JCm4U7Gl8jGZ5CK5FiSuIBtkTFkoMEdiiQ0Z5chbYSj
Umta71xPbGhd6DZOUdzIXDR0iumXuBKwKqvwYhB8haAba9Y8JKiVfGsADK9yx7/WzfRhWuq1KI0b
Az/YURTGR5hHD9oEBopu4FIXJG6OWqR9CR1IJwUJR2szlOMeDNaTl1Og6Zp2rHO4XE5gAUkHw4I7
ZNMFCfjSuqCcCrZKBAQioK2fPW9AjJMRipOkjuxI6Vg6KRhjVaUXQv8e1cyOzmT0ZvTRRun8DNih
OVsbyJ+tZ+e6p3VI0QmD6DPFwkvQ4g4FkQvDBSLrAfA9nWJOyLQCiWNHeLZdX6HzQz5KoEh9awuG
sWM13AUGSw60AocyGsMNxGGwHnSTJ4znF6cnQSvx5PdsFAX+MXXEEpmCOa/XZjqA59SqOzLv3sPA
uXh17mxyHTucToLA2oyB2uQtzoxIYImo7ZNr5RALZfqU5ZO380zQsKiRtZVVuPXe6bnArDk9UQXN
vcjst6TCniZwvF5sFT8mhTyVY5ouRqcgBWFo5wx08Txp1dXSSJgWsp8b+vG5xvW1Zv5KLFJWv03k
t+Sled+E8W0YQArKRlPSCsT6yvbkTZrA3GK7cyghza7c0Kr2RL/wsPHtKzFCB3vAOkiL+U0BIlB5
Ic75QOa3Jo8l26/TJLO7IqGJaKt2M1a4FD1RGpuMeIBVCDwU2n2zniKiruyu/DIahCEaEIyZ6J7H
mSoWNumprou7CJca32zAoGSCUQYujmimMbnp0Z0vTRXgNEZibNfOk+P1t9VYzSL405SExEyO34yA
pHemNPHGjpw9jmwq5ionR9E9Cqe+I+6VaWkCM6EPDfTECLdjjzumaUjN0gbBR9qWb66JNKiYUoQ3
mvGViq3bkJp02xETtWR2f8zSwPho40nucaofpsZ9iuvkha8cfQmy8lrX1zGm9wymAblhH1GobXLy
Bey68ZlodkdPTsxgiubcuBqAQms8a/F40QP97M6wc8fG1BTl7ncD0ErUjP7KZTrC/A9uJPPdlcVi
ax7eOJPFNsVod0rxuMpM80H3xu9uVfGIMkjd6VzzbGdDT5xlWOz1BrIb1P1TLLly8oicGWvMruSB
JWcuW205ZRipjQiMhFtPh6mF+qjLfo+0C8GKpFAVwnrEanrSCwasVUTe3Nhf81E/mzkpGzVAw01g
NAeMoGedHPM0czeRRRww/nVNM9c+lN9FoLpvde3ArqAFVgRyhi3PdSuVB22KfAbw4pAkU7UHRbcR
cfrGuArmowOb2SI4QoBPy6VPMM3oPtsBCRSeJ1+6EOmQ6UCj8ZN2jXkKHk6qrqCgdo2NB99zWnBT
BJWw89mQp3cJBAZZRiFQx8oOkaKGHWrQjW9uyH0TNajuVRQC8SnGWzslTyzvmnMCfXIVmajXfad6
cUhFJnxgPGYq3Q19PW7Tujxlgb7Lkv6lUcHaxKfB8MOB56irxzBSD0Zi3OZOcO/44DUCJ3U3Rdvs
OkmznZT9mR3iUzgPp3TLlLs0sc+dx7hcL3sL27nLA9ZxCRcPvK0e4cVncc9uLbXUMonNc9tr9wKX
Fh8Mrq5Qs9aTNr34zkh8q0cE+xiQUEqqxXXSnP2vFdj/eCWKeJgK8a8ZOcuy/iimz7Xob7/1u4TZ
nYk21Hv09LoB44UJ0e8SZucXyk24AsB7Z9SNQ5X6r1pU/wXeP3WqJ6hDDZPX8LuC2fJ/0W1m4zP5
yTIh+PxXCuY/T6d8x7HwNcHW9izX+dSmcDkQCOyE6CDIWMpnCwsKChgZirQL6O5NeB/5Tz98Pre/
jb5+ZIEhzf5j9Qs6kLxmwu904E4u6dBzg/pDpwfa3RyI37A4MihgUoujMLBHb5EDsfUo/uDVaDdj
CXjGkGH8MJaq33cjYTCybKc1y4Nr61MW+Z7SWZEybEJA7pLhq/Lvrg8DFwwhro9i1K9j0LKoIJsm
z6y3BvJC7PFEtdRbH0tiQEqrWDhhi3QtGae9LIv31oNWa1iPsg/fy94+UTbeEZCC7zRw3lSjU4qw
KVuRkMT+j8+TXFTWOA6BF0c7HNk4drqPjVvf4PdvwCSMD4GQdyaUNu7tIFyGAx1g48KGySMWijNk
MWeODf8DlU9QvFKIHAIPPugQHPs4uIm6YVukekIOTAyJG37qIkmGe8eUXxUlCPX+eAgh3PH4Hzel
198XY0euRZwwsknEXknIjLkPNEDPH/wpfGq0/mp35N5gHXloq+p7F/TpeqodYo59/eL36jYfqkPU
Dw+WFGsuGNb9BL9XfbHksc8ygYxBXsEmsQEnFECJI9N/YmZes0YRW9qZGMdVfs3yeSfsVXD6DRC0
PWbMRhhy7Sp1je0IrXidsaAPDFiXFVAacsSIVRoeeuKiVjCKK5gFeYBTxSLS0WUQ1k4PtWJDh2Px
O5XKu1lOZ9B+zrF2q8MEJmetW/7OLJNjE4Un4P18KUAv0v6GsI1L2XuP6cS5KRt3nznWFxKQvxHa
cWM77RqN8DpR45sbuZueMAhyDbaiGb4T79QvQ0kmWkLIRgM/tbD8A6yp06gH4Jk5zmrL+dZU2nVw
hlNYauHGIv/JqH0atOSNFe3KtLVg7U0OEUZYSSaOx3QyNErAhjofM/6S2hiBW+sxN1dkiEYNRrEx
E5v5kiIgqVu7GIHjwmXVQR2A+YSUYEiUGqYlEj4lrBYJFdbygU8m+Eo9NxJkIBvVykzsJxli1pYz
1oXD/Zp21UdTG0+sx1i8Ye2DcQMwwx5SqEjatffqV6KFsbgY+krUDVPd0vQ2lTFfx/63ImrK1ajT
a9jBmWXkjVlhh+n5ALln83MNuydnf0KuhH0f6fWX2rT6QypMDUTv8I1qIkcyBUNCn+QXBdep02pI
fToy6Nh7sdrste/JnyGu194BI6EapQ2uBvnoBoJ9bkA085A7cBGd8b7GDLbKjYQQla4yl4jDFMBD
VAEqUjcOETJLq7P6jTYo9FFpQUVhoFAyNzIK3qSVnjuosUt+rOUoTV3UdR5kwd5zzmCbLaJGVUse
dFqtjIRcGWGSqsvTRDdm6BEkEi/ZTnFEu1pzxleXhoznArsmUavTzmg646vM9X0wyeBrX9joB3W8
sboDRYkpRfOoeF+Hqin9m7wBsVWR8HGfFjZ3ce3aF8MKuGGNriPOQ3WRdh2jAB+lmeLxTdopP0SN
s/c6sBzhCGvLjcyFSUo0i6SLSxqcbLtLzE7UTMonj3H+xemyzZT7R+VH2yIyAEQ28g6HLefXVtgJ
4GYezw9Vo76lPTtb7gA05GV0mMMvorwoLkaaRxthQUJPZGttiMYbdl0wtvtaCvK8MHTL2yazte9p
HFYfSTQ5izFvPYLafMIuyLZ5ExX+wQnj4qbWovggXag3bqGd+srQdzwAho1nkYzS9vYziFpnXeo0
neycNsLNUaZ5XbzJszz5qDVrZKWIc60YjGk50GUB/O2/xrYRkOnRt5emwdpOAU2DovjyRtM+hW1P
xrZEzTpOzcYuGbUGZdRsWjsj3rVkzMxFFWLcy95jd4Dw0YaMTYpoPBp6Mm10IPVLofoc9pJ+xAQZ
sm5P3lSUHH2/hYvd6HdhD77ZdGxEh0nNGZbyKbejYbPVUs9d4lxHEGtFPZKSrMx0F4SOvwtLgWa0
Rpvnq+Y1s+LLaIEkTgfwq+jkOSASb5EYzXOCTOZg1jVw1CDtyS9ptKXEbLR1WvcJfbJ/Qo1irQAy
sq5N2UYKvMhj5xbrxicEsSKaCDRBihETbI1BDGTpwaciBVBukoYzSdTUvkWCz4BA6/0QBhEzE428
MryyZYT2t0tIaodp1a+lI0lWIZ+7b6x1CP/2FIcwtPPOjXdh7lYg3OFuxqJ4qjQ+B5KYz7T8RN6M
PPgc3b8aJTR2Jen7WgJu1xn/4YaYcXieQb3pwjzG0RsEW0fGt7TiVNW2IDSzbCYWSDBtDIXYzLSp
GpzI28QZkkhfGC6PeenyyFVEBNg030Y3LsAdkM5eiGsEw3OnKn2XRArQVjWeMeI+5g0dzVTQVZu5
cykneECGMNNNNbYoQ6djJ2OWwtm4Rse5zZzyLONu13nEJZtco0OJpEBlL+SziFVGqLtdFv4y6Zot
aKBp57vje1CiFBnrKxuvZT96d520zliaL4ZTAQRl4dplYBKikqghem17QbQR3F8mxivq9EdUICng
23KW3wS8KqxMLlFtbXqG0Ir7dyi1dVLBvTfMem1MnLAiIa8gRK0WwvlC3fa9E+QaaYXwt4lfN1tT
y7+DKlW3WuAxIwsdBo9xXMV7afcNYh6GDC6f83rsnJWaOoiIIzmiBrq6aXKRZZOxN4yctCUf2Tgn
DhB1V7shygk2ya1HgKZuvethc+Lq+oZ8qtyl7eSdikLxq5wdc6HnHVFYrQmxW1ZFhJQHXAgnU2Xy
flpvo8f9qun1TQR2I9b9Zzo9utm+9deemA6+jtYRKAg5tHGV7IsGVY2ra0thwvowJm8Ae15Nt+3Q
3GAvZneg+5iKVLxWnvEacICuQg7dfWJDPQiob7t+pEhxlq3TnUAYbWTIpkUvIRGH68Qb77OiZ7pn
B2n7gTBDvutmoS5RVXT1Umt191vujv55gjk3JZChYskRRwpmF41bbyR0MiS03kYc7sfrwkq2giYM
iCE4o/Ho+GiBU2s/g6i6zj6Q47hkIH0smZzKwFqnqDd6wmNb12dSky9Gw93FlF6jbRAIHpPuwA5D
6KuSKWxu8vAngTYM7FfLp2GVctIuoPAwUqfIHrd2ZxlfoipNn4MIrQahEeG3lBlWQVDHbqqz9twB
sDIovGetXMYjp+d5weQXEjO5fNrctqJdjNHsquGSiOnr3zcCv250/rgaZ54uqCvBgxLs82sczw99
QGcEQa35FCPyLbt0x7t8a79kh+AuOv/9H/rTLuZTv/GpyZmSYUAxzd/pNmqfssUsbv5pezWvQ//w
Vnzfx7XAE4dwljk2548tTQl0O/YRaizIDUhWYV/uh1pSU1veneWNvxlT/rc7bYwXMwb2rzvt81vz
oT412r//0u+NNrudWWah6/TTOlhZ+sp/N9r+bC7ApOs6FnIIvp7/NNpgtwAyWYaD/uMPbCXQtjTH
cGgJ3pnNx+5/s/T500WIGYu1D32vxYLbtecr6IeLfZSpHZvzyKpV4jxMhIP6eb+wlXiyPKb/ojZ+
u0r+0qMFBOrzRQnDjb/m8u4IMXet+SX98CfzsAEfArRpMVGCJJl7nShJcpvcDnyaNhV4B75orlzK
FP1G35t3wVzVAME/Mj16a8eEaMbMPEph5oiVqIX0uSryGuZdkP8afAHUTGFXvvdzFTXN9RQnNG75
ucaCfTIuB8qudq6/OLjpJarQgfJCddZbilgKCrZgrtwIXAkWzB6/9nNVl8/13TRXeqVloafuWDqt
e0v23x2HAnROl252bmivqRcRD6VB+NDPmco5PCb4DbphEWsQmEWwgrc2Xd26fXRRoTGheYVFf5O6
RLdWCQpBShEflW7fKyiR0Rc9KW51NBiL0iPqwNL6r1xtkiksU7a6pmwN857z3VgbNt236cxRKTcy
/gIKKVt6Ng7PnHHrwmIlBWkvP3ox8B70RS9VNNxocXxVbrzpTXlMs+oEJj1ftvSUTmGdmEy8N4Z/
X4GskIGNNqb2Tzb7vSZUl3xKG4h0+qGbowQNKCBtWSOvJW5YKIIdFeikIaLfmTrsn5UXW6uOKI4t
03CaVAma0c38m5bVxO0wGB+zpSTuxK7CabFUoaZtJ/glSzvXu/Uc3JLH9lNSk8OBivOt1otHgqX6
JW0T2q+4e6R0+SJsdRgGyhWrRWvOCUE5Z3a0ObFoNolLmoYSMl8zDiUpLNoMrRNwqYiMHSIoexUF
/VpHSkcuJFLCaHzNQIRMIoL0MVVfo9h68kjSCNX07Jd8q9LtkB+Ty0BqbVW5V72biJnK26917O/d
StuFdb0TqXXVOGiFZfjrPJE7OyQNECX5XVBUqyD2FprbPYiquciqfNH0dtPq8jqazkNauvc44Q/S
Ty+mqqrDqOEEIMWdAZNW7gXLpkzFX2qVzNBHgmWgCpEZizTNINMPz81TaGCT093j4CbbvALRP40k
HCsv6UlQMvZOZT3h1iAkr4oeR82/ysy6VEI8OpnRb0Nr+CpU+cVNozcxUvHG3XCnCapNd4pumLlD
UMv861izpp38MXznKF3EtRaeSVJo9mFCGgaR4eE2ndj8TT1SvYAo3K6kf+8EcKO4sXYOdcfenKhT
OzaC3+N+QGUU0KAsXSJXmFoJbZep4sXsGhJ0Q9I4B6c4QV76NQb2kWrkoDljeUA3CjTLToc9wVIr
NwjnvWs8JZiztNvJgiAt4uApEsQ3tGb3Df5TvCAWM1nAEdtYvbz10mZF3tMXIxI72uE9IiPzwTSj
7uyYebPUNWOn9c1TqCT8kAAdZaUTLmNNsCnBSwWbGMrO/cQeC0gpBS+IM2SRDexbF8hbg+N2Ecv8
iahcMG6ujNYhkeyU+hJeNghsckFXThPepUrqG58kzVXtDHLR9Bge2Zs/aRnRU+1QPUy2RlRY2J9i
w9uUE9f/4MMzI/Ck3VIz7wvDrA6WZw9ftCB9KbXqm0vIwya24jtT1WTeE4ThR3N0RBWrLcQkZxXL
vlvWCktb7DaHsOSyKod6ZTjRe8oqj+RMWxyYK+3GmM5jNCHZhVbXrVQMpMdalScvplGYa8LsuV0F
EVZborhI27JvvRFDTYbNV9XWV8QCT4pJXMs6iJ2gkyE8zY9DGO8cv12TGH1om+lO87XXtBA6uU9k
gjHwIAVrHreZeJJDzUwXTSPvBRXNcixHc9mz9FgFafrujune7mswZxjli8rPl0RNsduzAUXz7fM1
5NtobHbAqouVDTN4RXl+TWzj0Nh0mn4TvtRw75asMbtzV2czNpZsGbwASA2YZCHg8er0ORwn88Gp
ohozTlt/+C2aczsU16T37vAmXIXU75NySndlixMOmk+0G/tZ2FjF5DIO7ckMknBFdtCmKEkr71V3
l0XJqUnLr4ly+oUns+hEKNJMTctJRO76nODfgVAwySDG6B+EGT3z7xxmTLdO40lbawKpg+0E2TYa
aCOGMXycZanLSWe8oUZ3WLIJVeveMNObSHL6uTx9bYKngsgLN63pw7eqD5WWn/pgXBdpdLV44GE4
/bA9xqtK3GeWOquaSKvOGO+BJaALGcHCDYKbXjOHZzQGAJlycDz4ehZOEqxImMZnoMpjwOpnmbsY
HhXTnNLbFnH8PdPMnY56LFQjQjZ3OPc1gzbN0UjSYCX6Qyn2k6H+vMT4YwHMQgIQJYt2innq4E8z
fVFI08UtJrjv4BSAQ7LhfQQfdWiqfTKlBbzRbCPNDOqdYjknBvVRtvl0GEtP7bs2+WZO9hb+Cddf
xWDYkQc0/wlhNUS1/vpS/7erZ48Wh4/8r6vn/8OiEH6QWvxZNfXr7/1eQNu/wHuhIeM8wHPr+9So
vxfQYEsNMBAIpSmIyVNAM/h7AW25v0CmwcOLoMmYmabU1v9aVaGaQmcFcgE6DwoD1/uvCug/VdA+
ki2HkEsTSyJV3KcKOsjcZILLjF6dmXpNBHCiuWcE88d+Av7s4I1tGkCbqkHUZB9SCfkeKpjmjtfY
ZLNe9/sw1S5NqFMxuMwhjPArpr91iVOL5tvbMkS78WMOKl2+2hULJm3AIBQYHUPbiNpXU9eyJbFZ
ZsYi9INn5GLLxiNGPbTiveUAqy6m16bH/DeGbzzzyY1OwjUxRZtush0Ab2VPLAEp8a31LCxsJmFh
r8ng0hHT66/Um/omzW2A5OZNbnkIjfL8KhLy7sah39jZthinF0msXRW710Evj1mck0idSBYj0SFF
Ht8nEWx4AlLcMNh6MOCHprzXydhB9LHrzA77XzSzyPXrD1fST25+0mY+3f18u4zIbFoQG605ntE/
dhp9wiA+mchQbwchVobNRquwxJcAf8hdbnXl68hMbOViJtGr5gqeNV0VJm6wbpiNTc6GRD5/U4c8
vVtEaYs0z7Gy9CHLs/bc9PYmdcpp2be1czCITmyJBlsHg37j+UGHPA7wNSzS0t84HTP65Eua9fkS
ZhOgQfNr0d4OgsJ5lE7DbNo5NF6zb2OESFOgLdu6gxWvOTCwa+aABHDnC8aTqyYIhmWO9I0pab5w
kMDUlGC0a2a5M53keai1QxZNlyyqIEQzbzqIviFyy6hXmhjedMOOFm3ePw5j9pD34jXGntZF7jlI
x7kYIj634M+ZnheusHzu+yC9YwvBCZlXrwGsuTTHOzo2NTj/ziVoBwNiyfsZm4dwilG3jYyLVRUT
oaQ6JqKVw4yVAXHu13dDSEpO2sarTusPZeDu00EBb7U4hYYW0U1OeAHutfLQRopUx1HCwIFrGOU4
aEHd76qYl2dk+sXIa84Yx3wmLa07lzTWbIjNbFHjo2JCJ/LFgOMGJ7S3GCp0V77Sn5XE/+UqJpO2
3xLJ4SJQ8tNTqCW3GG4+DF0axynTY+Dt8s3WXLUqwhr8aqGba9Ub4mQZ3a5BU7fo2/42aeQz3gBj
EXW0kFmaX408Qgsfl3DLq4oZ2QgCMBzvfEBvXRo6yyJXd0Ry33t+fDM28ZGKmt3oQHWhKL62xARi
jTTTmU2r1SvTFTGhq4Z3dLvuKed7bz3QspCCb9gPEzzpbMMMnGDYXdE1Ms7pJbEqPvCqkaG62TMe
nv6fvTNbkhNLt/QLNcc20wZu3QGfPebxBotQhJjnmac/H1nZ1ipVVaadvu2+qaw0peQhHDb/sNa3
+qeaGWxTNodZgw/hTCcOFQIETPYwlpG+T1OPhHM2rkpKPRO34Qdwz8ME6zck1QUVyjabYlyOE3LJ
NekLXh1gYTrvxIZ6WNW3aEX9GOiqui6OoKDPJpVF1YiK+sC5TRXjNk7EV98EZ1LE71gFMCqFFEa4
heOSBEm8g95uZ7Sbam28FoQeVoV5aKT5OCwW81DiQR+WeQE/3BQ5fiFj8kkCdFuRMH4MZ2tTy9iA
3+nwLQ/YkcEVN4SwmM/kiFTHOAuOU6NIP0DcRAAawkbT6HnZL76hcuc6xcwEWUThKRayYnmAuQwq
JOLtwkkO+hyFZAtYySYmzOWc4a3dClIJkrZ6GRxH8QLAf75QioNCkNpOy4gtqUv9K06Mn2bHgsOO
kVrl6UQQHq+r3TjY4+q0y91eKc+6U+FR4rF+rs3si92JJJ8Lj6Qdyn1urpWIOX7ivtVZJmFW5xYj
gpjFPyasaHCXYizcuuc7M6wWlZYlt2plfwqSGDcxdoS8TYh6j+i6a9JZ2BKb6/GlEFjq5zEgwXAw
iT4eS8BdqYI39oTQNdgsTXKYEoVhNdsiyLKR6hm6pXskrB7CkZCEhnBK16pk5Emzew9UBusAOjaL
TA23T01nk4YJUEN8movkCSxL55wpSnRfjKCrR8H9rC/tLmpxINf568RRSQKEKNxJzwr80AZ6QJGa
17mfYpbeAVy3qG43nSpOtR0hIGNhniczw2NTtbCbOicng9vFBCHZmnY1Himasb40I4yMJnO7tiYT
CJdMU5omBjv9I8z1fb4oz7MoPnvNPsyBdTKIWsmN6bGQRrdVka6dY438iMCmWB+Jwy3igkqfmmRb
S53SVweIKbVmR7bhheiXZMNkz+ENCH2D7oDVW2pvS7zY78MAVKkJZX+I2aHsina6yzV13pv1PPoa
g1hrYn7eEynQ6frWKrA0O7gMvAqrZt+Q4R5WitsOZBeVGdHuAktvFBm7RY2pCAb7e7Z0OKbJKUxN
VhZG5beaeVKJ5gBXgAxiss6Q4Mw9AZdPYw3BG97Bnjton+cczFb93Il4L1pMTXZa0rgZFliVHsay
2Vyl3d9mQfpu8HU32vjamKCvusFGOJx8a2HwYJhRtzWL5aqgbNNFeJKtfbaaYq+l0WcYmaPrkFbv
zqyBTokVfVlm4uMcfFcnPPFdMyCmM8SNufR46XAHmnWO8ZdDH/PvhpNL8MSopmfZ7WfdsnZ0mhqY
gdLv4O6qHrMCVwmna2rqO5sVeVEBPZBNpf0oRzO4KHolvRSS0CtpiIyT4vrWyYiuIUbwRUlQfgxB
/J13xUs4rdtJVe4jJWBAALCwsXmYyhagj9J3JNxqNJNwg7vM3MPoBucJSNu0LI/oupuys9QNYqho
6zStmxpk/C3lfBy4nzaiUB9GHbQK5/qnaOHBj6G4FhQT23SA096TAnScm/StbJFGjO0oiVwMZ/KI
w2ojR9WASzKuUlo8qmGkopULUNE4RfkiOnjFXRtQPqVRR+PXMKgk1i+vSxIZVQt+uEYBmkctyUe4
4M9GYNzNrF02hQmub4I+TUqF8pHWRXfTDclzTwoFyaOXmTjfIomPWccSM9Ly+RRUHa98PHdlo7yC
4TU3Q7Ecx7XRVqZT0c2Bx4qGw3JKi10fc37w1iKPnDemWZu7iVbJIwnl3ljTtWK4455as4csshbJ
gMX/6N0ZWGy+oXo/xUV266jqk7MCBZVc8/rafitgOBvW/InU9EWmw+08JTg0W4vCIIUvT4DWNlMr
UBGytPZd2f9Q1fiwyA7veL5Ly2UfLBP7sxEvesGXFzieGCww3UOTfQe1tSvT5r0Jebh47MR9MUSI
dSr9Re3Td91K67NS1ZXXldkuMEouLlZrK05JClIf2QrbG0Ox9848wFlq+Psy+HerhUSsxGSEvDjR
PlbGmlCUFKRMoL1qpPG81AO8/FlvSn+Y7F2IrqgVTCSVKlv2JfFTnBzBES4EiJBWue+z/k6X5TGw
7OeaSN0OB/mmJEK4tAgTp7d+XYruMXaEvs/ShXRskJdbR6Xxz+r8UkkE17QLm+qPcqNy2Xgek6m4
klh4R7z2a5uYz5xKF1Yf9P/jqSVzPEjt9zrVmBEzzPlfneTZHnQbtXvCOEkrPuai+BENzYtkdBQo
3cjYOfgYaRjcMInFJVp4L7GI1/edYkabv6nk/00dD+6PXYkU2EbXDcqvG4NKiEoPNRWT3ZrVq5/m
anbVcIFC+Lewrd9FgLQMurBZNpBbQZ1r/dbNZVDfp5FgmU1r4sEPSSrfDEvkxgGbzUV/1BfWCx2e
8dKK3vQAPYyiNADmlkdN5g9lFd8tekWzZzM6m0Fc584rsI3IiwJ2AH99Uf61uZFi3QBJA/+u8y/4
QFtdFCcPwnpThLuJRapsb0rGje2UebPFs8Wz98cH/r89oViNVbSF/3lCcftNttfvWZN//q4/5xP6
f2lknTBTYC23urHwh/45n1D/y1GZPTEVsFaxrcbd9L8XfPp/IQMx+CUCaKEbCEYXf84nDBDCzh+g
JmLd2dvq/6P5hCP/ZQaGsAA9rm4QoGKDzv3Nvprkdlk2BQasWS0/KT92Q9w67MEUzn1CUW6iIcyo
t9C95ObwkLTNHgGXsQ0zXOF4tartMuPgKTXSGqosYucFTKErU+GOpnNuEIHqWbeLHeqWCWnIJhdN
v5MhgXWxNTwlHWjRziT8ejSsrRUnC1Iq684Iw+9hmT80u3lVa/q/zgZ6ran0eMh938sCiyVhhwWa
Uft5FNljiB99x1ga1R3eDa+IBqxh4eyQ3YAlWerDCvEJV6tGs6sBf+uL9RAn0bgpaYfTACzplL1l
7XCNOgFNp8yfiRdfjqqQJzKqSXgsANYjSVWRyy+uVKvRxblGLGerzV5ZwliN7dwbulLfDXrrc0Bv
6UHrLVLo4ZNnn/BES2MXxiSDMdZbPwW3STo9FJOAX260yTPrXoR9bcbaZ23BGoWQ9RBs2Dw9mbGN
TN7RbwzJGCmU6q0YiEvTM53RQLh8pn3/po1B6NL+3ipEQfJRnpkOp2kZNTcYibogxv4sAvYAxox8
S4G5wOJ0DLYVfwSxfzhlk9A3F4YGcmJPJfXJJNjFvLW6dPGDBQDtCDlONuaxnqTqkwfyki75FbP+
ts7798KAlF+U0YU4Lzedon3dsAUxlRBTbLScu6Z2NhXMDGS4yPUq9JZj0x8RV1S7UplvGx3VaJhn
T9Gsr9Y/UvLIIPAYrMknjA2goShDVJtlAG/KITZyP9NYWapTeNPmk9wM2jTtMFaKG1IhKz9tC/BI
E8azwUTFBQn9btT4qoNp/tYiFV1NW3iEdTREbcMXqSuoqo4WuGNm3hvVfEv/PNkH6LRh6NXW9DAn
RsRId3QDZWJRatY36qQ9OSsTq6bkKLTuViysTfBp3LVqem2bwCVQA0GSdB6yUnkY2uig4bjoUehV
NT8qj0Fh43YbwxmWD14jElJPrOCJH6xRLivpqxKO7aWa2g8wY94sRp+J802QiwdjIZbNisTe0aeb
AlXdxqmQ9LG/JLZRyi37xtMwY+xqbLxQXcX3SpdB3rBDv2qRxubGss68ZVielso4Rx1L9nxKdvjX
xt3ISo0gcoT1MutuC4IUx7rwF0u9GvqA/w0MWc6F2JLoHQA4YZCHUZw9gNKdhjjXCZq13lq2BX7a
mydFLCDsx4g2PhjOdFjVZYwzzR1DXj8O4mFPt3JKlkh/yhO2BJWRwGjQzVWfFj2lVUQ6IHmDTO4P
8RBcTTk819r8TAw5Zd501xRA/0xCHt1kjpCYlurF4K7zEoOx2mKnx6oudoxVvVm3JLOwWfObmChC
e+luo4EdD5p7X0q2IibdbTymsCbA3sihe9Mrw9kStFv4tb4YJ0cBK47N6iVB1DzBGXKhcV2WRolR
9VfAVKU67/Ii50RTHdhA5FFojKWmVTlfYXPVM9BEWt68Zy37BVuShM4A0VDXfw7fcikHXzgYm8b+
pwJ1KaIn5Y6JEQ3njNeG3VBP+9Y2DywPH4LOeq+7JvHbSHkVthp4pQLrAFCVs1EZN7rC4WEtGuvZ
1JMTzBZu+751Wc+dsnzk0Yj2Dma7XaGO7pIOgtQTLTsUTn+IhHwEjuMypm7vM0TntkUH3/SIrQsJ
FaaKqPZ0tXlI8jDaqTEZRO3SYb0oEYWayatEsoxfVgAz00+KpjD0xYs3jNFxbOPY6wqZ4gLoctJW
7V0j2GKFVhSALqrGS9gExREJr72fFOWR6YXEYdTs+7i8TPnqY5vbKwfPS7MU+6ngVpc12uVsQg7S
5Cq6ZY4S+kVi1+Mo9B0ZPVYZ0lUl6ekZqvpmcOyXjuN+g+pOXOK+vxX18NbaCoxak9NoLlevcpw0
BztkBDllCDnBgsFmNCOs9mX2VeJSGicLu+pgMM0waL5jWR6QLet+ZXWvYPaHLV3qZ6QVOEKFZrGW
1I8TWzJdabsbJZtewnydXjjlu6OpB6SjVy1QdpEAAalXCoMCBKpT6g9Di8hjmnwiMdFx0hR2fDvT
UG4sx/HIv9iOzXKglT2MISt/o9LcfFSf82FaD2qvCagz1SnbknKM+mW2NyVNbP8l0/WO7z/DGKZ9
Cx6fr5bFc09+K3NZWWw0dgTRZFdbZ0mOQ18fK3Kp+K59izf3sMHUMMOuIqd1w6iKg2Gud/0Mzbbp
659BYV4qC2MuyWrtPml3VRE3W2OpH7ohRzGhFym8kzU7qp/PnGq3E1LmTV3ymMXxonp9gY3WEu2l
l2nr1yRe2alS7zoysMZG7/Yd0xvFdg7tGpOVrIFZMbvYTdnQXZGlFcHU4wFjBjpGNNn2GrmFZvOu
IIOL+uoQjWS+JV0Lhbw3t7VRYf9eo7tQET2TCHNZ0mAXk+3V9KC0CKg9zqR+GSECSVLAMK8swNVY
pFckhJVrnmVHZlgnHB7I4SNdw8S0VOm3WcoLsEzEvG3JHJNdeuotpiWTfbQFAadhGh6iNaasmPJj
nHK5av6srT3XbpmapjcKq3WNNeisXSPPhrxCtp1+lknxMGrOtsnKazObb0wNi32YUQh1JQCsPC+3
M3GoG2MNVaNPR86zBq2x3/7RrdFrgdbgu8FsJ9dYtpETLCWEml2G84zK1nOY/zCSXg5zmL6GQ/Qm
yHjLa+O+H0tC3yYdd4yV+7Su0S5Zo+HYAA3YtbFxL1mo7in9uDoyI10zQZ+sLPFZJ2fOIW+uXe/d
iQS6gSQ6UI07S22v8czjwXvqRUcQsyHpcr6v1iA7LQwTvu+gYMiGK9f+I/AOcdial/Q8rHd/Ez3q
XDRaPI2dBDk7wYKKF8GBkLUbVJZXhM+5zY3crTF72R+Be2v0Houj7MDs/CWkF63XeL4R+6qZfQYT
k/GFfUNxTRJi1QqS/aBZ/pAk/Ym5BUhGDG4Utm8T4M16YFyokw6ItsXmh3JsP41R47N6BEmox+MO
eQYpxWMkToXRYiHOax8siPATEbwCOeQYMcoHpU++BK3jdqk6ayeTrHUzxf5oY03d8WCy1pus9RXB
QSQXYqaxc2dGaXu9ybOKaxMCaCy/m1m709PsQTWa+4kF3b7PjdRfgpDqLP8JCYsB18Q7PLDJLqP4
7ucAY1ElbsksZOKCIMQvh0recKk3+aCehU7kGqKUbYUYbTPkOtrZCoYw3DcVCRk0UGQZaa/twrRb
643uWdXEXk3ycyg6e/+HACXP+Y6EIIQ3DG51M3ogE9BXcmJnbJ1rS0LuZsCzvoxBTgJA7uVWj1TJ
RMpX6dkWTiL8lrm8DXuIboYgNR1jyjGu6586SaejGI+R7RzRtP3gbOvxcSWvE4kfmzIwt6XpkDvG
C20KzOpqWosAPkfBTxGuwE9Mpy1vBjfRyvfFSTIPIOxdw9HJJo0dhzkjb1tI1yXNK1pgTVWDG/bp
99ywmXPq1jjJAaFLnKjhlUNAh5EWHrlOFCe96luMNn29sx56ZXlQ4/7dYKBm9QjNivimZGswLvhN
oiE4Re383XR6jBhcN3aAoI6BQ1S2LpSfs0Adp/XUJo2Ij70J5DK3krPeM4INcPO1c31IxvLE6vdB
m03UKb2x5qya3jKR3ZYZ8wZwcOvVQYv3saiOqZG5osWcH/d3naFRKgaPzNEQpEVTsu0zfLlJjQHR
jqLHsjaullmjwF+NE1pBiJK0ruXAgwQ9LgJgjB8Dk8i3rG7qQw5gNiPsq9aQv/QchY713Nm7EiuT
UeBzq7uYGODwycYiwfeSOrtBGHfA7N7KSLwRNFN6BEO2hHeF3OrqS5XX3rT0L1EW+HlNdAQrgl3F
kq3GTen2OQOcqAaFsLCO3YClOzORJJtNS3R/sjPtIZ1U3WUXHRA+x6KTMS2LkhnzhyEddds13UdU
YqqT0+DcVLmN7qXyk0XYPnfK7VjM3lSW6yM2382Vek4b64KJvt2UensfJPWOrxiPfAIHUmfloudo
mhLPtvsfQ41wiSLtEozOVs/ZDFFjB/AfiCJuUuDqVVjE25IB28YZMIEFkXwb2BZiXA+OuUSz05EB
duGSfXFxfFGwf8ha61hJ8ZbOMMUMM4n2UT/KC8S60mvJsPEqRRCejTaIh1a7dXLblxHrvXaM3LCE
Tlc1kI9C/rukwfwxopdkC0VaWszyYqumcXOoJdu5yeySczUSuSb5IYki1nF58h30SFl9CShtzXLH
Lr8quqStHmYV1VFmap6Fto+ZdmnsBjhjuCvaG8OERWQaN1VrXiYIHO5SqwzUl5awv9qqXQ0B6Mxr
lRDC5FSbzkeu9d/zQOcUzcFVzyluxPLaaIPO+6M5KamJl5FlYv8jCyZjz7AM+Ku45Dh/xnzNW6mY
WjK834zo+TwzhthYyT0lrNcWvPVaxdr3BFpubLz1TkxaeGg4V9vSbvKODXzNLwu2hL/Me/6NjuBf
SfQm8x1H2LbGwIYrsk7ifhEsE0roNKBUzU0X6bdEP5F9qHyPpM2lonvsSx45fEcwXW3tWVpI/Pp4
F2s4VFkafMz1C4GbgtWjcxlxOWhSf/z/YzkARNaq2PnPY7lzPDC0+k029Ofv+nMsR6YW7xdmXqZh
wFQymRr/Yyzn8AuM5RwLLSScWtNkAPjLWE430AYAIzANgrqY2P2fsZyuspwS3AII8tG6/k9kQ5L5
3j8p04RN6QDdEXQTwz7N+G2mnZrWbHF0oN7lLYKjD86s6VslcX99Sa0or41pgEmu46MeNV9ahzeM
TmdrwKs0SvQlUTO9NMNIWlFpbgK7vMucUmPEl3pN2GzSAJCDqr5KgxJw/LTTfIeu/Ij5/NMstC/h
CCZFy/uMZH6wCVCshJHvQ4dkCdldGlTMi2CVawK9zcv6aWnMj36YkBRNyD9LAmyzY9Snj3Et0SOC
qMVWVdObxBBz9KS7UTvlaBvRsXOm56rs3KzKXrPWvE+R/AUD+EVODHbPA4SIunz65Tb4N0+r/F2P
xYVFMy8xGejSMdAd//PTysa/CVFrLZu5cBe8vuo+m6Q/BfeD+dXh9B2U+9q4q/WbzrrR+307MI74
gXd0q+pXpX4brZJU5JOE4q/g9hS3QZJSEtlrki3hi7EXRCyXqf3wYmG8vQvGgRMarfYpDPN9NT/p
7TWbAFSauAkeWMMy5drb0NbgQNVQT5Sm29sGhuTMcnkJbJzomGUvTega/WsUwaOBFvzkROrWmYgJ
uC8i3de0p7nMtqFz1CvegaZ8s5J8H9BF/c2l+/2WdIQlyfgSiOLAkf0ul9LUUodHolLIiW/mNZmk
CH1Z/i7dC4Hdv/kckIYrelTVYYGuA+tfzlNt0kI1V+HC5xR3lZxwS9Ykd7Nf2U1j7Q9zxyJVrYZN
usDdMuPxJ6nOe0HYs1pBl4JODk2AIi66N1rhD+rPKKNEdlq37VHoIB/yl6zaTfEnbUS9pUAR5FER
Viw7ZngBed5Zhf66RJ9cLizBioZiCsioFoL1CvMfXazTSJqI4uptquDImFsUFwTtaOI2j5b4p1F0
6F3NKhT35Pq+EcI6bUWF0ZH358EqRYGeffEHxGNIo8f7aC73duvcLRBk3H7p3vpCgxCRIQsqmTUh
8x23li6R/mvn0ICX4BSxZyIzsWROgl2tTdsljs/2aDuU2ON9Rs4jFGATtpdtn5SQujJOe3dYSKWw
jLqkrqNJVs1c8Wzkw4xR9XbnzEztCfr2O4BC9EXWuGtmYpmjUmtu6sJwlXL5CrLgSdblrVjLSM3W
pk1S5N9pomOvT8vrPLYnfDkWY83ofQz1p8le5y8aw+bUHK5lTCBCNosfSmT8WBz5nbBu7ONVxrCk
t7rV71YRiaExf7bm+llxVBTH4LPBvtET2FlMgDF9GWWl/DnwDlXVJeXH7feJZd2kjTjQvPwg3vgs
8tRPJp6VHkw0osqR9VwJFHmmYO6ZEorqPnScQxlXB5atYKRCZsl1ieIA5UbrANWKJ8brBp1KUDC0
mnW6Hjuy3kqhe7aCwogJ5rnqwQgVQEbT0LlM/eIGHbVyNBTvfQVCW+ebz0fjjkjxS+jQHyqyCph9
tXulUc6JXvw0sv4DYwDGxuoCpettYl2gNPa1M2y+dcNCr1VyrIvCUvEl6M5XgEb8O2RtcOwX41s1
2MLz90AEEUQc8S0jR7tj9sryosIGE5h+AHmEnFnG1HVHtmpBkU7EbbYK5CMxfZcYu1VjNcTSMhK0
0I/HIIrPdAQhLgqI/xPqoY5BW27zMGaZeKnb8JEyBoZ4gHbVmTu/Gqfm0Nr8rdThq63UJxbZu9ki
nSIzV5/vus5BiSpiGHwBMzXVL3Miftv8JVA5f8MMYkZcA8gtCm+W0b1a6aiilpxQhnyr9g2jWowr
SRhrvsTk1cIRIycTG+o8/VzChhbZQiHSjghdBtQuosVRugSaCtIuP8RtSk8VkHBRkPDtWZUDmKKo
w91o6Zg4yH8chkDz0ygBWBRhRRXZqxDzc1E63hijx3JKKu4M2AgYtWib5j0WMEV+2THqhmWwyG0p
CbHNp+8mA/4Qmil4Lz5zO8eh+RXykp4TxFZblYbfDMLM74kCu1rxLB6qugVgloXHcukG3jlrfG4d
EKnhTPMWtxWZfoRMpHPykkmxt4P+ktgjs68o2zlTtVexO+OZ3RtdgIahem+KwgdxjjEGleXAErwq
TsiAnsI2ROTnAN4wXUZ922rh15QvoRguvBCPf6VhbI/aAIpiFF5AlR6C4M9shY8ovKYlvKKYcdky
V+8N11JZzbQpKlaUm1IkHuHpj0aeMM1hk5Y4XpDIU4CyQMF7EJbq2WzLAZlB40/Jcjb7+hHg1dWB
h3AwVixKo8ljJFh50EGdSWZ7Gi3rbBTBXVvPhQ8T6zHlJTsTLCImeZMDcukUZvRMRdE0VIavt5jg
MTGbgPkdJ8eqnp2rSG5Q6h4YELLoCW6UUruoZnqXV6wCekSrDqpYk5ejXMzbxYbhx3tYqxBw7WIA
ctauZ8A0r+2dNHc1HiIMQq5ZxdCzIN4izIBxgtmv/OOfDv/OHm5LMeqq0KeLhA+NuYCV7jmD/GIG
9iGL/Az0AEQF4tc4hn2Vtj/Ujjmz0OPbWjWvAZY+HvOLMRuc06YAphPFwXEg19kY06cZiLuIq5PA
QsGbx5JuHfIXR9qK5Y4G+BxWBSOUfPGUpfUnfXYbUFvgEM9WnT3byviKV+kK7mK4BLamn1Dy2i33
3NIyZw2XxFeswnixIz1+sO1yOeSKcgmH/mI17csQvAMYQNPLC42uzZZstbJvHXl3LX4O6ldAdVqm
P40y3BYh0ZEN8DvQK3FNC54sLrGjlqtU+hrNRleriTnfo0jH8eegPHMR6fmMmR+VtjlhQ96SsHQ3
4dosQnIS1Ab9a1ZVH1Pe7HUVLTpJ2U+msnzTsV7NYpW8J4wAwSnmg3HQI5zlbWH4lTmfwsV5s1T6
5iG/RAFl1BohDoGObd3IlsACj5ZUOD6qSj+rIcMEhSuSs4qOzPBmFMvt3CtHtSlcR0cJRg2YF8Nw
kHl0lPPwD93Ef3a8/ptyhy6EZ0f+UV7Rbfxa7jgVGERwLMsGf2YIvZgZ01/Xbesf8KvLm2odYCvl
h4QGq1l/CAB+qaeCPgzy1BqXjWU/NeOryf+L5++//gx17Ud++xAd1SB2+FW2YFhrP/PLh2TEvdAk
UDyhI9gSC7Ett+0Oo9SnOGe75m8iq1R6vb/8tN80CykojqBX+TRwf/OxrbfWq7hUFDq3pDgOwA//
pvRV1z/wr/56v31JZLRkbSD4wPBaHJrDje7rrwwgdvKV5IjN/Drs/vp6/pvvzAanzmBBM2gqfyec
kVUg8oR9HhTJO2X6kXQfzhD+33wGBDcLHwyOzN8DRp1UKtnA6ov4jV2KSKDBxTUqf5ftidnln6+d
jhQY7aNtg4rjNhTqbx1XgRNNlRWHjWHdCvtBTgGc/U/V+NIiaxtkB6P72Xf3SZh4RXUXFmCich85
w9bgt8ip8FubZJLRY+p57LSvMXk2edIxNduSmLr23Z5THzfxpu1c8m92chT4ag+Cfb0SPA2zel4I
gmLvh+mkd5PpdiyvCeU8JtCsuHM47KtS+mMIKuOoEfmC87e9Q8WObbY5t+UuUM+65FUcHNWRcnsu
N07mTstXWMXnFtn0MHxJDSSKUx7Bg7qSlLGF3Xadz24REcBImjRuO2qZYJOwMO87MmSYAjnW6Jor
1TYNCZO75B0SP6KOrEA9qWXqhUOOhhfNIO8AYcTXESJSlq1HFJtR0Em8uCMHxq6BaA8VjAkz6TOq
Ol9rbCJd2Miibe9A19YeFs9tLrjW17p7QIbj1gPrJ1IshT9GsE1QTlLBH9Oq2xrrqm72NK0hNZRW
IDB2jQlzY9oF6HFjODwkiZJINVXIABVw6wKwupP7kc0yN3kcm9Abzezjr58E+ID/ev+AEwQIYCJR
QvOxHga/HC0MYWi74oYDEpOebxuLjukyJJmhPihpfpGR8xIMP5Q2MzzWwtthyfwp0zLekqRzWhMv
4/q51MWrZPDcDfN5ou9oayR4kjS/XQ+JjR4L5E8Fs9VWTzEMqIIotU2by1e75RbtiSCS48kZ05OV
J1gbUKdz3u24f1kpl2RFGPa8CYoeWYU8Ie58E0l973SN5yzVNa5YoJK5hIf9wyor8ABA6egfVcW6
MVodawAjbcQCpyQsAI2lcMyqZkTr0KzU5mVr9Z2NFibdBTmh5NPsdUt3gdq3zcAQEc+ya/EvDkX1
oRfLkwYMsagHT0/Vd3NCpZ5wMySQtwik39IdFN7URjujjJ8sxP+WahEf5hDkke0sROlhFhGGBOt5
npSLolbfCnokBXt8zW0RluI0BMZn6USHarGusbkeuKP+HRvq7WKhyoa8ZYX5DTyWSxGM+UbT64gl
KbJ0TetdqWc3kcPy3kjYWER5fVdojWe2xtXM873NvchSe2tm1sdksd6gty1hHjtQt6H+YLghdLFM
r32i+lM3ekrYHoqRnXUWFq7o+Pm1allN/Ygqlg6HpllkrmxsVP9k8fXze5+ruHDDJ6VZ7jNdfy4d
eexLFmlj82ZTiG6HiU6pnxkpIAreB/FwH07Z3imnG2NEq+PotPyL8Bgn+hLBdQkeN6DJxlzOkM5W
3uHvgu7JDiMo9nVLdFPLxO9Eddfjf95JY1olUgiPsgXtTIMwqa/S28TBANiGyuNgDbgNCvTdA5tA
mD0oay6NGZO12T5ZnfqzCULIyc+xnn8ZNTZhw2iuucCoX5p3JhxVkHEfRuo8NSh2qrA6JEX11GcY
usIZ9efcBfOmmbRzbtMbYemPUfptwAchCqpzv06zDFRPAaN8jQVvVXkQ0GaXYngLOwTaxfjiSMwI
Q0JPPlIcd1ErdvmkP2lD8lkYPTBlexv17JmDk769m1K8JDKyQqTdtXY1mJMpOrvaRaivnRHs+RVi
HJTmFC/9TQsRcNPJfN+qL+w5SV9a8BuyD7i3guBZyW2XUlVF5c7GfwV4zfFtFjrXLrdfS7N46Axr
r7QLtTCzzg3q+l02J7eWWdosWdpn0yz2Uq/PahczMaoLBa9OdmkavASqGh0WRb7OQkuAY3KOrgd5
XX5huPpGE8ikROyECnVBJgfZoGDWTfy+nY2SZLDtw9ITtQd60CT2jEZn9flPW11233W0vGeRdItE
PKl66feKvLHIM53S+K1jITspq+NiXrzCWvwySX8gbjuQhHgIzPmRFOUC8Ft+HiydCdu8uEre+X99
qP5ufVzfyYzwML+xULDtf6D+fzlTgzYyYFQD4xjq7iCr6k4uteZWrCOCiEIdPDKZUaDuaIAYWIBV
TRWP2djVzJKLoaH3DOP4QVGZPtC73hHzxwVo97BUdibgvr56ha3iR8D01RlJu5jfgij/WLrwLv5v
9s5st3EszdavclD3TJDc3ByArgJapGZLtuXZN4Qd4eA8z3z6/hiZFZkRlVXRdYC+OOgDJBJwRiok
SyL3P6z1rcJ6tyPkRFhDLXoAt9WlAvDZ+WI2xnOl4q5Y5jGDLq9EW5Kdq90x5oJMxuvsMvvMlORY
JPaToc67rBnnJQsq+0nB/NNq7weVdzjXwTwIqj3d7bZ8hc7+/UCz4CLW2w87RIue8pMP5M+fkjWz
ammQZvWvQ9E/fCBxnVqaUi9Dz9XzCRGVR2Lk6vwybBzPd38W4vKjNpyOgI3H70/2w8aqTqy+rJcn
c1bxzXu9A0rmRdsPGrKVtrYvrfsAkv8U/+xt/dMegR7EhJ+FJl3/oRCs0xFPa8XTvr5Wq2Zzs9Xp
Fo6Pu3/93f6HfdzS7xh0VDTmaD7/QdAcclezof0wp97o654QJGWFfmbdeK7hDV64uou829vuJx3C
jyrq5UnRc6CjRkPND8vv/ofPz3LEEtxIF1et4a25/cpcncmb/b94Focuy1HxLRNw+0OX1Y2hD56E
Z2k32mpcXbY3mBB/ts/8s1/F4dJFEY46ShU/PIkTtdgoQ+Q5x/AmWt3Txtv78snwXu7ybQDhZVh5
/ulw99Msoz9p6li8/f68PzR1/hiP3BUYlDs78R578Z1JZPlDta+O4cNPviJ/0s5911798GkRH2o2
TtjODGSYDbqo2Y8oeE7Ogziw0H7LT8aT8pO3VfzJr+ewN1QR7DtLS/QDz80JJQkIKl/LZv2susqq
3QuPbMxV7GmrZnVtuSQEuWzvV5MnDpprr97OpVu6hD968fax+PUq+d/s1mAdy+6Vveu/2Atf3oKu
oQOBKRG10/7zX//y+6O+4SSgUsD5tlRpM9EwuEv9uhfWjF8E+yj2h1DVaEh0Lpzf9sLgJBZQm8Y/
sCbApfOF+jtOwvwFrQn6ABoYIfgGGP/OXhgV8PfdkK6zDGYDjbOHf3Qhf7g6qzARYp6JRdAzEupG
qxpc2y830gEBKrLH2vCfMpIr7sx6mrwmGQ6cY8g2Zus0ReZ1aVvQtqZwUzAq9ZXhKjNjFYn8sFOz
VF/huqal66CJlTobFMDa1z1yl2Qs3mIhERxPoBZb+zp1rK2Rq28tGdpen1mvGdSsDjPrGDebpCSZ
ZhT6dRjF7wl+MbhmyKIamSIqbuHHhAT+uone7cbKxOTIkshkNm2BE3CzoTzOPYjmUg/fOotdjGml
1o4qDUN8F2luCrLBE34fuuQf0gxTZ7jBrGG6a8g8LpasS+5fqEaqXQplwmVieW2qOcDLyQjWZqbc
yymh/JizXaWGjyLCt5zFR2l3u26EQFVhmEriqzAQB4WK247wIVjzmkCbwI1Mua4KVH8Y3hggIFxJ
YLrq+bSNqxjjyVyegG+8x6XC+z1c51bnr7VIYLGMsO9GmuIiAHXZcGGb05SzP7VvYHiPvRk9V914
P6qlVxZgAyafADEj/FQHCLTLZnxlzMz6LyELLEuewyCLwXQuyy9fJ5slPYdd8xiWosYhu1jdBTga
bHIY77LpZm7U26TpTXIHi5OlkggzssVcj6nxDHjKtRZClB4POC7wgYOVeCduIjyyQH4Ze4bnVvpB
LX9M0clvIhHchYaxYzm8NWv/czN0uPlHMsZNme4VkT7poijculGep2VnXmqbEj6/pSBzUxhfJ81W
A3UN/3QLFfQ2QxRchgaQeDIDPBSLm4yUznFm2goHAp5/OB3q3DjFaQLiojY/qQMI1tZsCFmTzUOn
I3HUa8dzAKhGjnXWJgXK3hh9GbMKRN4AJb+KUMsjBPCUIeDPpRuxtPTqPsaabD6r4Cg8rVQBZxEk
lWS89gZoPS2zWq0TDU9QE6s3joCrq3V8cIFBbDSRKkjV0hCPTgm8vgEw6mrD/K5Vmni0a1ykksSY
Wevv2OQg5MMwuE37bFvoaKIQp/PZxcRu6068rBkhoSsjAeBBUBhr9qHHIRyuNJ/ENcDGkdHpyDIp
WrL4Tg7jGSOX5cXZzGzcDlC2DedC6J07BXhk9MmWO9FWy4u2Vc/OQ0os2cot32B2pZG/N7Rosfe0
r0EKXU/TJpQjmZc48pGs4HqbFtptz3iplMW67zGE6CH6zfbF0YsHIw69MiRwzqi3WT+8d2AfReFf
BYkNxZnwFcgJq8hIX5yeeCjimlfmEHwgBLxg2rxCvIexQ6okcCnNOpmqjJQS69mXcwWhuoemmDna
ARdc9kzK7nkZ9pzAlhZHvJZfzFEp8JzyWSN1vmaE/nnQe82Ll/CxKkKyWJcTCD+r+qR2wVYrFA2G
rii2dpt6sajrS6UhZSQxAqd2FO90dVBIxtR69lLx7GAgAMLI6il4JtVMwhCH0juvMN3Qs1UHfewu
uQ+xezI8fJ8uOiKYw9gYuu4RpSi3QOUgBhvxZJmYSNGSc0FMzN1k5OmqRXNqqJl6gBX7idsenfEg
1nSzRELpu6AfpkM+d/tAsbQrvZ9I+vO5/2bqAxtmQQKMxRizJwCcphYTRP7itOm+aX3XYj/u98ll
tqbbPIyO+Rzj74x3+MtZYYyKswZoxRgTAaxU4nptEATmFmESrHssvYFfMafjEspBpUHaW4N12HU6
9BMhrRU362FjN+l0GUA07IisBinTgMHUfHiLObudDsOTje42mHodgxTxYE7ALEtE6sVP+nensAhy
p2ciCkNVgueeqPUtc+V7It/uJq3EbxS0rp0BxTbZMvmkFO0N1HOHYhwMAM6+C1/6PARG4IEAJnvQ
WQjdXHUGVWeTY7IaDf2jyKxDGtnXtu7sVVO5kgp5xXV45F0OkYpC6LFqGskmIu6mnk24NIQer8kt
yB/VmFvQyorJhtZTlslfa4n/ZUXVH6ujn+TI/Od73c3zdzK7r4/4VkpZXJE6EibWT1972t8qKfEL
tRLcLf6zCVNm2Sb9XWGn/0KB9a1Yok7+VkkZ2i+kHPK3UUTblk0P9O9UUqb6w15ioX9hyef5AekK
ZEg/dPmDz7ZTsVoDmoxR7ROzuMwx2I8225MUD6Bwjp0NQVhiOyjYPQurHvdWCy8A+SrK+EzE2P2V
bnFkqpy6edCypZy7bReYgavFjbZFRgh5MWttqpbmHUVDsirMxW40gzUCEUIMW1zUa1urjXXioDce
7MDh8qorD/vFS1PA07ZnH/NZSoSgpRNckSUnXpc7OQoKPQEBP7DNs9+N0Op4aFfHn6NoKM+pFmzn
vIn2TVnaGPhA1rU1o2yz0C+aWecso6UKhlRknmI19XZOHBhL/hCj87nNZg3sZgk+MhhnN51N0J2J
0rrRvPyrbE9kWK1qA5BqSSCFJT1hoAwB26hkNfgHuaE8Q94kL76PHq3lLYRZrt1omUJABYxRtOcE
cBkNeIMWVIVeEp5t4+ENS1vdY9v8UPHIqyOGk2REQ9STJKEwgJ2heeASxefaF+pri+1+NcRBSW5N
d+eYjeK25O6siVq+bQVzX1n44Y3aQByR8LhcPZtuB2BEm3Ccp7VdYvjw7Umeij4sH0mPrzyjHGjK
1PDzZJivdeyc+jQBQRJOsh5dn4zGI7ddcPNJdM/mHXq/gfut7RJQDWN2181NgnhxOuYjK6JIRSaX
Z2RfRaGRI+Qq7es+j6pr7r+os1qBWhK9xssUKDMYLfikiTpoW+aGnwkndK5MiYK4nz5E58CylFTo
DV6NyepvWPJQR+D83+Y9Dh3mBO02RJqDai45SLKE5kIWO1SXERw37JBY8+5L276qleBTKKMvOkt1
qefPrUnVZEQ7c5IHCsEQz5o8E2J8JNfhXPfTTTcshB0TQ59ah+uaO+s4+p/5NBUXqhKgJ18RjypG
5bWdI1znYuFVyqTaaj1Qp7GL248Ir9Clqwv7XBYQmAVLfBru+BxnffyQUa9tk8WRsqoc5SZvsZ62
Q0N8YA/wZkqP6pRmu7AhJiZ+axQsQdEhECFz1Q6QVG83+z6TO7Puz3Vpn3ubZJmxMN9SXQ4EEKfW
dkTPB0sqnxW2dxm67UX9eraS4Jx0XA7L5h/v0iCLdtV1Zm3iMqy069BsOKp7zNraoL6nVQ6kc54s
CDKWzTmdD56t1OmND4EKjB3Y6ICPjhASYHLRAaB67tZ8uI+OBKWiJOqOWBHcI6SWbOxZrRB+Q3Mt
ewVsGCnViNPoUBSauSAW3V6Nky+t3ofHUs5rFqnzLpf9fRPazRZ45mdWQ+M1IKkUFhg6C6qMlziu
6q3hK7QBbA+mHf6bl5lQSm4x6gjP2B7PddNg4RYVuQldQ/KFMD+NSsXpbbRtc2l7J1tIJuFZV4m3
MUdHYXzen4YuvM5z+7axeJmFaJVlJDzhTwsLvBODfhMQ1bgK7BKNP0EPLsqzF5wWZKRr8eJ64ae6
qFC45MCkJy5CA8cZayTkdEmOZdtO2TyowddapjvbqW+fmcewp1AK6XHidEizwiXQhof2Wf0lFkHr
9WLINz1oQmpc8ew7WAWytF/G6z3hBSJTtkDuucLVEGQMQU6peLKZ83sWRgiROyfVJsCgK1OCUXqi
41kcJLuyG/T1ILoKBa72FKl26w2R3MwRO9sUfRqLG/uiJlihZyom38RNFPsjZvFFgDrC69k0I9tU
S6/wV47FR2ir1krIZsThqdLdljCpM1qYVSjEgOG8OKplPW0qxX+hO4mJ9cKc7STzZ3seHnD30As0
U8IGxgo836ktFmNxjgGKV24ZROyG8NQqRdwaElsOBsoOBk1cbSYDSlFTafrGLwSRf1N8SYjJIF9n
LHCeqcltLp3oWJXy3m4NqFk6nxIaozQoJjeMrgd7G4p+2hgR3z4CVEcfVWxm58eoQrE01+oXFNXt
E4kYwh2qcvgoCPJa+21xCHIrf9d8W/NSokSAVpmz8VArg9hPSGax6XVwfVq711CFpdxhrbgkWisR
fIWcnHwmaT6ZSkTcR6xa26g2Gi5jbL6aYr6w+mI1MMf3uQXByhoNYxM2kCrLiQiXkdQsV59tQRNI
1irxWHsL89auTe1hOxkj7vrFxFoFN5lTxwf2ibjoSn2dKsNN+DVAyR4AK02DtWsgmhPgwa/AW99s
jCqiqepZ0uHZx4Btr6Y42DZFXd3BA0u9KeRYy+BYnQJtPCSDSXBknMc7Q89UrwHfdhsUwt43zMFd
UkquTUUb8agAtcXe2a+merbZkPAtjJL6pA8WHPBIHVzW3NllTMxnB2g8xnrOsNhHkqG044MOdcrX
obr99g1hXdQlznSe/OwxiYwLLw6BQKdflDQPvbBTziOR45Boot0cGiwDmxKdFqpLBkLEsmrV5MVS
sZ55KT03ZyN51Ajx2E+FD4BMFchP/TfH4Zj2C4M5us8Mh3Ie8IUzq9dDC6hyaoICp7ZUDkzbIze1
htoTADJwcs6Xwal7jLSoV1Ory1a5Ebe44pIWrZX6CjkZw7uNGi6fUviIxvA+NXzJWs7eC1a58CY2
EFIkBc5zow9gNkZXLSpeiHBF8trZpnKZsNpdA57zQlgRXHXEiQBcc7ugLpE/Dhi/sleICDCRTATf
SZLdZ3CRXQ0H2RZTQriuhuTWaiHXuRmkESACVzOGPSAY7oyYwbN95RFqIMFmQRZcW3GAbHWc9G3s
J48S9BwqfdKhe9kXxyjRzI3RD90maIbxatDJg0bbLg52jfnTL/PqEGtpvWKswfXaNf3Ob/vIQ+tt
n+2oqDeBgy5bQpYneglT9ND5bxjsi21ToQaYO0YeKfiSm6LqidcdoEcl5ODpQ4tNCmTglUmO6DoV
+nM6RZA+o/S+Bb5w0nSukykpXno1wdXYt7D8q0RslZi/sFTlaxQWDDkUvGUxGWnrVh3MA7czyEWO
ybWWJuX9pLfvo9Nw3P6PdEmn6FNdNMWX9j+W/utTUU6wgMP2b//x3U/bj+L8ln00P/5P3z2m+dvX
P+aTXDLZv/th/XUQfNthmr18NF3669//2//53/3D38bJ96T1/vUvb5+zKPeipq2jTy2NzT+Mmhko
/3Pj0j1pIdl3DdVvA2oe9a2r0liYE0cJCwNlH3uGb13V4k2iRYJeSgqnxdbjj12VQY4Hk2hJq2Pz
oN99SwyZkWcBz6J345H/TldFN/bDfFqT5HsyJMcIhfSWv/b7RZjZ1xZg2lZiRidiLK4o+XT5lMTV
uDHwBK8E8putLohv9OO7InCw/KJlJb19lavT3tCrtYaoOdSUWxHb+1BhTz+UOAeIM7/CeDCv8AB0
uz5n9MN801oZ3XDMrEgezJppztRWDLwdNFcRElkc+VtsVnuC48n7E5TZthE8mrm9gcfAWksSiCcR
U4z2fGQ6ka/Yi5LH1yMYHVPOoEyt3Daa73R9ugAyIIjTMnGiOxglpwQcAovwT4PQe8+J7Ld26iYv
0XK5KsfIQzXOzQXwSx8tIL+ltEqXQAx6oRHVENUi2nk8UbJitgamM3cVw8S2pQ73jZVdA7fNVomZ
wBhTm8rrq+ZzjbNXDxkCNdVHPc/XWRyfUp/HtCAw9UJs5CgJMFsQnONadMP7KOMvseOAq0wloRRU
iAWUY0V/zvkMVpVhXoGOEVtMzQ08Ym7I0Bj61ry3fUeHwmfqgOZbQLK9UFybHqBTm653A61C7pUE
4FlaWptWKeEO9s2zFtl73guAj5GHA/U6V3O4DRKRDdtaRD/MWGv6wE5ncYkeuCunbQXfT5tUxwuH
ItuNbXUh1pPoN8uNx8K46TWz31l1dV3WqrFjyzDsLG7zF6OuD1mgKXfpnF5ISLoae14IPoPCFbqZ
HLopuFNtfduk6ifSy8coj7zJxnC5DARcqc0mVDxNnFpbnAcrrU7BLMn4SI/JaJyMkai5uavvA87O
GCm6LJxrDUb1KptISk0hJlLhhyBM/H4E4ZBG7hAZvJ2deB1q855z3rW05F0xZLGZ9QBvrmZcrFF9
HfLGg46HGXhULz0SbuQS8kYhRdk1cP7AXqH8qrK3ZnI2eeogT7SUj9SPDmUeHFpzuOEunyNWzMkw
QK6WhkAE60x/YKB6yvNuK3K7oMEXd1TmpGzbpdwkbfjhqPVe1ORyT052UQHXqCPOAmNwHkhrvgQ5
k+zCavproQSckJYVuwPCZ1AAlXWo1OlVDN2lM80Xsy0LgkOqtUQdJY0JXGE/3Bd6sAtIJF9FWgec
gc9VR+zFKHS85Aq1Uuan5I3xFa+o1r2gwsYdUlJ5ZE1DijazB0OtbvBy5odsMQvxrpDyjTVypbfH
Jpu+FJW4iMDZ21XzNurNsYnTfBO09X1CBOnKKPOHSqILspbZyqTMw6atpwyJ0Ty9IFTd+0blYC8E
A4FvPN3GMeiheMhCHorpEpNJ++In+s5yhhD4UYbzW4ktnDz1dUzgO3EFMZrycCLQgaEi+IVjogbm
SgwcrnnK5a40jDoaBR1k2wchkncM335nfUBnyLa2j+N6IqauN3QySwKmrE6ZBWswUi+TqfRuFYMh
6pCKrS0lbvcUY1CGcyC+PjHshENe/kfO3f+XTlQWtcwC2aT/8wP1jvzjOvruRP32qG9OYLRriDYc
1r1wHR0Ggb+eqM4vOlR4c5G2gW2ymWX+fqKy1hVSR9isQ/SzAOj9fqKaTDeXdfAic0EPT0D216KF
ouLmV0059cg/tQfQynx/oqJvXSRaEmOxhrzEMpY//4O0JElk1pQE45KgZGNZxYMK5oxZUQ34Wuve
UoNswEzfDy3pIVEnAfRIvebW0J2IkzIYqgSSiB3j4mM/YnIYzHtnaLPFw4Xw03oo1fxQ4CLpIxvD
P46s1LaY8RjRnvldv/H9bOuUb0GxxGA642YK4896Gp1CkRjuaPrqQUqEuOwKmN3Dp9cZE2GIHdBS
yqjbsIUuAAeqNitJJplWU34JIZ2AJsJtQc4NbRqkYD2AnmxCtSE5URtd+POurGcF6w8X1OzYz07V
X0/W9BKL+DXLiW/KhfWWF37ktoVhrYpePFQRxCMuNdxS5XufI2S39ZD9DjEE3cAUNIgtfTMH48EJ
1W2/zAv9/EI+jcY4Tpl2WDG5Ew6EewFTn/DvOfggR2CncjLwUs1Xcx97leq810lxbOrlxFFS5nt2
+kgkM0dP0ZZrQxdfRBCd1DQr3T4LGkZ1rMeUlLmHn5OFAy4wdi0D+kif8nzZbF5EFBAwSzL0spZ4
FoJOEvDGTV8qVw7QbHadn80weddEfJV24RsA6kd+n2d7bN+KbHj1DWWl2DDgNXmb5uYhinhV4WQn
EAedBxnoy6tRk3VXV9O6siXjOijrjoY2FXf0Fv91/SbHGdFp9znNJtDOprE2UwWFEYvZ/diGYLjV
5g6BLsuoRaJbTUQc1NPL1IRESkCdg4IdbkenyM8UYnutEbdth3kutBHrO++GgZ05b/S3ZTHtNQgv
YOJHb3ImR4L59x0GQAbk6XSHbkY71ApLOqefLxpzMHsQ+I7wR+zrPnEgRA33o6Me2wbdbz7CoLfF
q9JWZyUng1l0H5E5PTR1+zL4gGztwdlzW/08mMFDM9MoEgU3r2ugxMvjPBLXnkA2cQ0tJ0GvKLtJ
b25QXT2aA8fIZLKbbz9lBJF2QcK2r4/OmSwNhp/dVdIrHbz/cdsaXYARC5ttNd1ogwGmyolPcuT1
jZRqkRHcLqmxgJVfY5KqpsbYhY5Ctzo/42q7GSK6sY7xHYKNte0odHg6XCtScDXAWDgHoVaQDlyo
OmvGEdtlQaQt58iXfErebcYKYHvng7IERQhh7buFIiu1JnXjod/PjJBcPzDZmnYoDkqT5a4xdmew
JeBf0EmoxQS2kvMHd8EY7QkoPStja2OnEe91281XtTkYQEzmmZ1uKbfxoF3nTvUmJp8iPSsIrx+R
oskWw1fLmx2TPr0ODOWlxNCyjXp50Z0KYW2iHBtTfxiFQ/hHglo+zh4E8uy9ruQfXP2PIsVfHfvI
VKpKvhbwsdeln6ydCd5R1srD7M+bBDT0DgyJirolgSzfDfmBOHSm0gVJnGqlr2QXEw031qPHkv8e
CyAWyUIVd0WIR83STMurxfhitASXM+5nJWNK1AbGeTLFLWTcg2Mrx9zBtp/67QUX1a3dsiCsxv6a
Xmfw8gqupe6b15SX5gp9TusVvRrhJUv5HW3rue1SGIa4PM1hfJvNbB2htsBZFt0NbcIOJ1Rqt+2Q
1RkT7vOaargY8udZSZ76NH3LlOq+UQeoYDGJ3qltrqOqOw5W95i09nOT+zUjqXjTsQNFRS2vE4dQ
vEDjhinBjpOmlKT5Fxw9mlsnGA9sPcLvEF4ZsSLX+eR8MJHZgB9kyWqiWjY0c5tqQKzSmFIRo7XZ
0cVYsF/CgWF2xEbAC+AxYXBnyw8B1xNN7VUye9Tjbh12I5qB6gYk/wM0vvtYrUK+AVyrTV6qB3NW
T7HTnwxTmem6JACFLqRsdJhZsweJU/9kK+1uHpWz4SgnaDEumVxstRWcxZXsEuyq+j7POS4k8Ree
FUYUWrghzH6+jrXS8EoGIpb5NUY+v+kThDVdMTwwnEK/6ti+p6i9AQCvusxj0HwuwpT13cD8TQ+L
45gqH3EWPtmFwJEzcukkFSFfmjX3nEBld5BNdO59otr9YV8twYq1ZhS7Os9MIhTDB11q5F5jfwis
B2xaNoF6PdptGzP9SC8wCGymvj7sEpNaW4CeAwMmJFsu81KS0MvOIF83Ah+lmId3XWbr1O/e2V5M
R2sQUDys4RNmkQehdeei1BgBSfEldVBRGOI0sDldpYXw0rEIL0Ve69uoZUiZC/8TNr/kuu6aU5Xk
+yFW+5VwmjsIQ1f+UB31OZSUuTQnIbArlAVZxRahL7ZcX5cyoerPamBjteXUK/IALFeRtQ1rd5jW
wq52ndYpWzW2CL+Ay+WqCtsUq6nwVKKTodOHl2+G2FxU6d+N6NozvFtXQw9xKeUWuKSqx1b7rgXp
A/kYC/YAmU2X9+CxNV33nLLf+2VmeIz1LZepGp7NCXFPNW0bzWELpaC76PLuqLTlKWgUyupYWU12
5m+ajC9IN9mvo1Opa9YxZCyEGkKIdL4KTRPukWQ6WY0j01Zd7Go5vrAaIFNCr+LdMFjBW1zTco31
roBBH0i5NWxuw1k+7VvyLwkDhW/cM2TMc3UlZ3FiAo6WTGH2aQyxO+sE3bVp/SLG6EZx8AaUOGjK
qnrIZf62TKJrsZ4benAtYV9U1QujkA1nKFKgbnV/smZebK35t3Wn3Pmqn9Aoh6/zwmdkDXmSUzR5
pLzCMrcsoue+RiJEHVZ5ndSifHps1fQpFuWbknbxzWjgMQBHtBtt+dxU0W2sCJq4bNhrcjC9shmO
rQScqwKkMG1+yyq67tNua3MrJx2Hb0wqIcViuMc4kYEUzA7zYN5xYt2Oc/k5njMWNCSgePA4LmGL
b19L453aNYAvDHw6I1wSKjCwS2maYiRS1IOdADgmxxhurqHjz5fGqW0Iwraz4i6P0MCZRDSkfU1i
hcacI9HwqZeEaI8tgjnCDlmMpZKl9IALkmmJozW7vkpOXTTN+BOgNToLyzO68StCb5ZIjwaA8cou
gYaWNWIo2+q9SmGzqQaHcU73hWbdYtI5ANfBbhz6wSZWnEvTFMC/uEnnaU58ipj3PfoSTFvWZbLA
ETpl8FiD5WXLUHJTCrRrvysJqS8T2Kl1FTBwJuphKrOH1i8vWkChp+L+xksUuYEAgxvM7bPMVCiL
8MJMIOFr0WcfemvusQQjq7F1DismXGe+Ygci8XoPdTtO8b47k6x6BI7xGswGSNgxLN04Kh6XZMik
s7YteI1jniiPdSHCjco7ahnIxyIBiyKx2hu/XSSUDTu5Qg+rC+sVIrnVtjlZfp6+4jD93OYE0Srm
bS30ZM02jMKpl9seUc4+j8YUaHyAwq/Gb4tzLXj0DdF6cLq3mRotV76WoHXIjkqI96ZSbbIr4XDl
Sd0eJp1LRidik/QaVM5Ne5nD/vz/W1rANyB2/lVLe/OWftTfD4lpaX991LcZsY54DYENTevSpjIK
/m1IrP+yzIfpaRl2GYicf29phf0LzSzNpm5JJsyg5b+1tOibSX5i5MxekHk0fIV/p6XVlhnwH93U
Gq8N3D0bNaTMKKmXGfIfOtrW/Ht6xGijVVVKR+xQC+VeuERFBNVEaMRsvSlLjMRklqwv6qeRfImY
Oqkjb+IP791vDff/ybvspojytvnrX35or3Hb8CbwhiDcNlQN68b3L8ZOK7DrIzVlOs8XA79oS/ij
rdg/8azrP+r/eR4G4/wL2wbWqx/1/zMuLMlUH5YIjQPq7HHdKLmXJ6rpzXX0SHIJ1at/U8/jNnOQ
BMQLZnk08x0/OTd5RvEdxwqpe51L7/+mmOJslwQcxcP0JRrl+79+V7Atfv8hfY3fZrjCypxRPk3W
D2OHjGQ3wdSWhWU1vOZBEK37iQScQUcPmy/BTw6hZtaQa+t+SYWalnyoXCb7fkmMKoyjU6ODVomS
GtJlnheNMN5NDNOw/8FaNSqZK2RQaYRR6SBFYsKp7AFjt05cVQI+2RgGFBsGWtK+4qtRLTdFueRc
cT4AKY7RxXIbMtyond+zusInG5g7orjw2g5kZpnkeyeh9cjhjeCvJVir6JPM65esrYStybYzwTFC
yzYXIQSgcsf8UhLS1cVpgJy7p9xpy72vMVPolkwvIeqnOSpuSgFqa7IGQCPCxzxJhDdqojQh0xgK
pNoSOWAWUbWTS3qYveSIFeOMgGqJFiNirEssB3Vkda8H3UQJJMwV3MeRQ8/AVNl/vcmGnINGuBvs
4pSW2acqSRjwJMFWDaDVlyOU0iJGxdPrlMZITNYKIDgDsu1K0WpnlYNeXvENPEVF+xyFzmtKhunK
Z4VZTUwO5opxpIpBNeSbjjo5Wefje9EskcfYzbWKsqkWx44B0uj0pASo3Utr15sG0MnkJ7BBwHCU
LE8n7TGXhVcDJzAaSc5vuY/MGr4rCW8JwXdMgcn/7c09FmakX/C1c8c62v7o6ZnxKMv2RijEadVJ
dowU+5T22o4jEUJVayHPLTZ6yUhqykbKgJjE4Up5qHy56+qyW4NjJxgx4sTv6+4OKfHnKuotT7ZN
vpWCrETmXNeMv01vaCrQVJmJkDzgdeIWX3NGscv2s8hrlzG3MmufptZZeJyEjCFkpLsamrUMHbkG
dbnYcttNWhAwLAPJynUm665NqieQBmIlIhb2PV+vMEXZlGuENUWj4Zqxk3mx03Jelh1QeBhvcYTY
ztpWTQ+spEBh3BaLR7vDZ1GYT7oZ3Dc1Wn87s868+GzNvK+8LnpotX4bV2if/HM4GsO2yKpd1U0v
ZPgmnsViGXIZIPOpiAjHaO/7jsEGrFGvgBe7bdos35qdAt5TKw6KjnIrjNVyrSIReQolfXNuWxdD
b9FiOdKFVdSusAEcGPJp3IwcgHx6c0umOOnZ1YT2OiDCDc8CYZfl2ppStm2B1mG+bl4yP3xpErLh
i5nCrw4lG34tCZkg4sCL5BdcGgy/+5r5Zawr69SkAuKuO2/0RCgr2vo1hAhjPdrlqQtV2+XWz62h
sB9yQhBdRPG3jkmLn7BLQfpNVp3iQOiFxI6CsVoc6nwYOiUr+6HKRWGH09bs1y2Mm3URGB91DZzY
pDw8IJuxuQCUczX015ldyRuz0dtDXPbOkc3/LUKf4sBwvtjIQOBZ79oP2ednkivva63Zq+Mijs+Q
W/le3kzr8L/YO5PlxrFsy/5K2RsXwtBeAIMaFHtSpEj1zQQmuSRc9MBFj6+vBU/Peu4emZGW43yz
CItQR4LAPWfvvXaUEKZ3ie97W9orzyWOC54jiso8bXhwBXHxSQu2hGtvtKS7HWr/7M5sdtm/Djo3
9Sajbc+rjp6OLhS5w7XuVCCLuTrrAoEkjwVYDs7NqsXksCYcQyq+nmIdW3bvoemlnKvH+sXxpHFE
4uLz64EN0lbBCH9n4k5FJVq/Gfrkw5Fk6TOD+m5jyZJrKfLA4+KbXSJwApZi9HGRi12M2bMZ9IWg
wqoGAZaUat/Xw4KpCAljRO5buNGu8zRWlxzcObGiply7gTqzWFtaZbJFo8W0Ol5KTqhT6By1wb5w
WzlLzq5UYIG9yAbuXGMdT1s/ijdl4E6oTRySWX/OmEurOKQIMuusiUfO75qzxYx2L+KZehWsyXVH
OFmK5xH6JPAggysKgoaZH5hMr2tKZxcu64hFlQXRaRRGcgkljSWRqtONZ+LjVWSP3IxoRhJmx6rH
rZUzo+VMALJX+4QKOBq1OMpqBMzz1yEoT05X30PF49HQ3Go5I3lZxvIJaPDGVHD7SyehQ8T7DAMn
XHmjGewn5son3WAZF3rD+0gd3YbOQpZQmXxopSWvJl2B52Y6lZjY1jxoNjDfL+xITwY4gkULXsTE
KdJp6jlgRsis/iHIu6uwFPeUx29LesTwBh/NnMQLdks4B9kqZfmIa+0mz52Vz9STWBkonj5mowRl
3PFoVeW1Zzy6r9T0WMnsmFZAFQe6ZbKojjdOUK9BZ+xyxGBlskI24GglMxI9OIIs29aus9U6DP+I
rfCmR9jz1pVTuFfoE96ejtajaeNfcQZv5Aqig7Ukp4Kqaszh7l0mmy+fLpiVPaqXxg8fY5AfM/Zr
l2jco+3Y3ORgnXlTQKfz/Fzb/nCAQ3zMImw+bjv1i84fr7h526smyy52HG+iKjh4cc0ZSqs2utbS
oOGdeQnubWtYFao9Gbh8kDHXpdMd3NQDuqm9W4VaVAmkxGoAoDix1wKLmkcW91dY5UbdoXOLonqM
pZzudFGa12YYH6RGBok74QnrqEn3XfdKi7PLH9tc1xSj4Be6QPcYkDRcyuSC2roDsbH1/eDdJWw2
EPzcDaH1CNCPvXEJ4a7wb8oBOTeszeMQ9idWQyzbjPwAUe7WtoMrzH4HzwleMEreTH30MpX+t7IR
O1O5Z04zJw74Ne8RVYIw5cmy+NM3HwEcj1T10DjYVG264/ANwlFrwCTrWn1n9jYYL4U+yQVCMbHO
RTMQiiM0Uj8x/j9GwgV5ntJ4RBNLFklxiQei/q4DehHNtYC5Fu7iRJuZ++OTk3lI6ilyJQPDCoFK
Lgp6nqExrqNJoVTX5d7Kx5Mha6p7S+7OZkuKr+cYsuyo6XGHnRYND30bHw1pflgFOHEX+dq3Cw1E
Tk/XjDHfwZooWhlNcqqpXlz0YtpwTQ9z+pErDA9GbAvc013oHaBenNwqfk+prZuwZS0yHcm3U9s4
HZ6p0wNhhzkDo/VNHrgBum5y3fkBTzEHFlDZA640CcMBoT0i72AQjo+sr0kXEogaEoB3bEZJrPgP
JSioRZ+USw9kNi4sbHmcP05TyY47jT7Sqtll3GGVTJYtf9myCNuLkbB+rSCPqBb/g2ccUZZXVcIj
P84pzvDcR7ezz2piX+DTJKilh9nBDRb03EXhq6YGKLKNUBimMdS6HfsU1CeshfhYlxwdpphxwROb
uPHJD6JNLjvToaemAoei+mgVEDkbBu7YSaJtWMNtuwmSH2TBItD3U0WRIXeRETL9ioZZA1ek/VX5
/m0YDKwD9fLsUVuIbQwjCOWSzzxz73OUq1LOddN69Kpo0yABERxzcCYkG1ABw8t4CI3ylJjYW4SY
W1nMBxR65Cfck33fHRt4jIR7xmtqWG7zybwyu2rX18W+cdIrb3b2szdgwaFtW0pMWU32hzFsT3hl
eaBFFuKD9RZ44iI1+5x62cFwERGqGl45wBmD06EzN6Mi3RJAGkAG0afRzO2phhQbb+5TFXOz6jh3
rJLhXMKZ3RmUr9pzCyv9UuMOKOeNnBtarTzq9hwt+k0+97d6c5Orp/E5wRKxNOeW19mXwtuqToEw
GS0a1MxSWHcTwid3V3pig5CM5Th3x1J3vNLnNll0tob16HBvueowUDjbUDw7UECbUkSLtLgLDedN
syE3ijJi/0lprZL9DLVhuezRu2bPzbZi7rgtsYWu0EqvbOViXxicYFspOnFLnEH4tq+UrGqMVw4B
EEtF6yQR9rWcW3WhlHMzn5t2UwWIJnT1F2h3s/qysQczWiqUuEXyvamXyl7NhPRaMIMmEUvcZu71
HQUNv1Mf9wsSex//uxvHSlQRd2tv4lysSu9J6B42Ut95GDI+SCl1XwOvxarz0w/I9uVmMKolT18y
mrFFJzj14Ks+gH5VaLJeGXWwdQftyAVPAMbmkNQMQbAGArQLR3vNkOVBylTdss/beh1ZtbaYEueN
zCZNGbN1nVsA05Ru3xuecc44tELixWxjm4Gx0wIB7nmAQaJcu19+n5//w6Jgv9gXmYV90Go/7RFm
N+UPf+Nswvw//3X/pt6AFf5sevz/X/VjM+X+wT4Bdw1bKWLynsP3+7GZmoPyXCWesLHmuPb8k/5u
X9T5IlJi/P8AwJCMCMX/3b6o/8Gmy3R0cowmOTPn31pM/WlHQ50iagyNmaYLIMWfw/c/Labswems
soSGO+TaxvWYd9rqLmqnncLLGPGIHk28cF1+pG9wJ2kW/OnF+kerqO8M7V82Y/MvwJ/On2/MZYy/
uSfh+bpDJMlXeb1KDqk9HSxkzS3i41MRo4ti8d8UZRoS1y/Wk6jF9/jBlbALasJVda17kjiDbvQb
PoUrj6ov+M71hi0x83+uTp1uyHNSwfvBarUk0sYnpH1uSvWUh7p59hpgsey/sQuIfFjR6bIqvXRn
FIqgV7f1Rp6mPecXSEcvU9MezYBH2tis6fsxQUd1t878CRsEwRVI5dIFn+cFFBxV0bsOynMT4oJc
l5lzMSe0Yj1SQPM4pngzNL2PzTv8cvmi1ZA63JKSRC9E26lZy9veh9+Vj7UOY2CRNhZnt1nv4bvV
51Z2RM9YIVIU8k2zUISDyKTTts53UUhHCwmgRwh8jC+sEx0Bm8/qhfnV5PPqsQMrN9T0UCl3eONN
RRam0c2p2hfSgYARm3VradWqn9LqrFudtutg0J0a2RFzclh6NSHnVlzcZjGwOXDVR2p2bzDwXc7O
tNzoGTco8gTU3FgMdyLBzaL8xzwvPe7X7XOVupzdIAnTal63255hJ+ijmScuThkmH8uGMuYlFgJD
IxbVSOwnEsldwYHQ9eyMdRLlIS3wVJlQZeMWV26LTSBs6Xidwq1vx3cWqGMs/dUCg/6HoZIPu0yv
ahoG6WtZM9abO2Po7xVHFGIS11Svbfyo2H73onbsc4YguZKahwzDYc5sr5yYpD8c1F2Itu011roX
1THoPnPI6knYXFdleImUcckyBvg6DO45YGKXr+NrIksEN/L73gyQTJkFB218oGz5mtPs2rYr5P7q
aJnuLZy4vRHlmyHMq/VkgdzGumo4pc4jKZ0pxo9G1lwjuFxFYLrZhDDPdsvYGrdWZsCmD8Si1UEb
6HYK8MFBCars6csoKLPhefToEKPYOoQ3WqtikSAnZxGPw76iTDvR/Gs202O1rAf5KGO5RQv2bnpO
Wfe6M951YfkMH7zb57r+FptIarGsGtQbjyojA9OAGTZQY32ByC597P24DR0rLaBroicPibktW6jH
ZS9Ip7QKAjBdRM2yTPFsKQ2YbZN0w9HqZHCRftbRxEN939gUXyKRV1kerw1t/mdeUKjB77o/7gfF
xkQYOQc75karcu462bxGYngPprFhmLa7bWILUjjYP2F13QRKZIx33UIjmUtxfe9B4gMAZQuPuHhI
XlppZIWs/JuLXgQEX8brJo455ri9vO8MyCHSiZm0yPb7md2+x6n5ECD7L3z6RA8qkRsw8B9amOJ/
cGmwFnq9MbqQVH4YNWvVJ3i3OICKlWMrkhHZaxF1D6WV5LixXay1ev5Qz4wQ2nGzJY6px1ETFyvT
O7CGIbg1sFxbQijTUnZiF8KD7Afjs6Gr75JzLU01zX0MCnRtMtxtSaZYq7ELwQ3XmHroI12xCJD7
bCafwdzdzc1LbYoHAODXIZ0SKOmhovYhRywlhZl6M/rB2aNC35V58M0I7GMT57tyRo/GaXkMq/qq
okCK0fCmQC/2vfrZjXwyb1V2pdLKXbVqlAvXzujNGomvj6zSp+C6JvRF9u8dKvC6EOiddUofDPVW
fIgFn1XVvudeTExk9h8kUXnhNPTa9eokQ1hsVHUs+xQ10h2OoqopuPFfRN8+irp9UO0zYd5unWle
xWGz0lEVqtThyRXN3A9NhOKtbfWlUE3ymrZTd5fVjvOaFXMrgeSj5MhnmDLhLpkPq9RKjRsVssbK
/em6bO0r0j5of6OxpwcTCEpYdAc/4PXWjDk9G7D4ZWLH5VBQaef0zsnzWyrYQOnbyoKX2HxqhB8T
GCrz5iOATKipaBNG3lwuDAg7vcTCRB7mP5p9/uL03VKYI11erDzoI/hIvGxN6Oe99JJlVKU0AQe7
VHOvRi8ErhJda5HcaWK6wffdieKj17Wto0glDcGwThAPoBgYVEPYgD/0N53WL56hqywzlxWNXjJl
pie/BbymO9hZBtJgXI+y+4CaTYoY/XUwWP807FQ6iq/sWjcWTEwaAYIiXmWs8VMfoOqC9PKzBAgf
5dNGn+yvmgozR4to5dNozKNlIp98lx0zcBSh4z1p+CNKeXaWHbCNlUEtGTmFZM+4TNaO/YY2+G+U
f73Tz8ekFrIPmW70o2VteNrFK/JRh9ZvSVs3u0GBKPEH+Wb2lCQO7EQyEbCRbIdb4aLLlz2QH7ut
5q0BKBi7TFYDHRkmxSt5AB7Eo9xpcLVtbAeH1jNPWDt3ccTAnKirsOeJWw72qbPtpTfY+zEnFOzl
/QzjrUmEO6xk7GyvZIworm8qFgG9Vl+VlH6ZY3FKMgo0OiyD1nw+IC0wTMM93P1zmaBxSXsHSXMl
XGi1clrI1jiWmf6qhvGtDTET2s5DSOg6tfz7IkicfSyKdtdHzbA0yvJAERa6eC2MZcmmIIWfdu6y
LluMdbJvFRwbaT3lOZVkIeq0l5GJWmQi3zhlsE0JfWlEx3EXpW9uKkzoEZB4uZsqt7vS/IHaqRF8
9rLI5OvQgyum68OceRSSZrAilrdeXj3+9TnwTwg747dj4KzN/XQODaxglEXMOXS042GNtH/KK4H1
0zxbjF8IGStVAhHWTDEuODLFsGCjD0+Uz0T4164csTWM5WvqAzQ3ugvEqmH917/hn1I+qJWmgURs
QGIwDO83cbDUqmqybH5BLuut43fWQq8IwMuYX2hKzAP5GgNfh7f5/mP/s6cq/KUeg8ZfWNijz/zt
15nqx9f8mKnokWf4cXxhGA5jC0PDj5FK/4NeMsf2LYAZ7txL9d8jlfWHw9vHRMfAMae+fkmEge3Q
Z2yHI1zsAP9ek9XcifWr2u8wSemCdizy7Hjlf5tpyqZOCmyQJlsAIp106/QkNQlNBhxZCBxdoiYG
ySK0djFVatdP1lFEPAmr1Kx2WhN6u8Qmj1QxsdeORCUdryaL3G2c3ExO0i7JVQu8bN7Rn6poHWpW
eJVUsyenYsEx5moHrRe9IzZek6iB6uVoNbL0JA7u3I1Z0/y9Vpp4L1E84q5FnyxhoEnM2WRXu0UY
cYqfSyvj1gQhQ41l3ZHRzlkWT73c8Li8y0T2YQz5oQ1rIvGZZE9KW/nOjLMjhoCd1LvHXu+HBdPe
dsSwtBtaqq2iPltU5bDs57rNpuII5/lwQyyqOIPUOsLZWNhKF+fK7uyNrTecZWnwbKkWWer83qMV
OrCP0R0DETyzvPmy2ujQzUWg41wJKs3ydgrjO074N8RuPmNttDCakUbJ5kJRiPPYmugYJV22L+fS
UYG+uW7mIlKODm/uXE2ql5SUkjckCp1mH52NZcvtYBRG8kXrXH0z0XE6qandVCahWy3uOXEiEN/g
XdF3rmytQ+3F/g1Lmn2vrH5n62P7OGgB1KMIcpQucMXm1jfH7yva6eMIymwSLKsOZbE1+ubNAeKG
3n3LqfK2c5qDFUW4rVXwkg7+TV6k6UYLtOA5NRr6jFBsOYgquVFc29jUGirE+FcM2QSFIvoC2KgS
HSrDfVORx/Va1E7ph6gSyWdeJkdRk83TKVeiyThkti7sezL1C02L6yUtLnfNbHdsRndf8dy6ElF9
Fj6tLS0NF4cwbV0gH5EBv31W9BHK6S7GsDtdj6111OLiVg9DNq3hcN9MuqQNpgUDTzKRvDAlCRrG
z4wHvVL+mZo2ZzPQhEv4mES8M3vj7Eru1GTtK6lz6kv9xzqazzKafdNZAOLTgi0qXIxskY7Jp3SC
s8vctOg6FS5r8iKhybHCbNNnoVxilp2DrxWDbGQm0calVAOttn3GvfZZI4TLErs+h7LrPFcGlvvx
JOsS0rQX3SayvqQupeRx/VTL4AocYsuu0El3pt2fJ88jVEKQfTSCJ+hrEPpajAttcKsC/Vj6XNCd
MLZTxjI3SzmT5Ya/cpxohwFi4yFx+ZSv+I74nILskCrcFGY17aLRfLbDegY53Ebl8GaGAuohjYvz
A4f26/wKWfkLFX7btpwTSwkPYxrWWEbuha0dx6bf876jhtRfFjpEM2IlVfYU7dmxX7vKbDbk8iBv
Tr1aOiVla0X05cvi3rNhUOQGLyMEPw/R2aQ1BnQH+OZlPVt2XJ2hiDbjVRWgjHRlha4U43dV3r3S
DBuhZghXlETRuZIz3euftcICUsyOQKd8lTarY9HKD9PJMeiFWO/S+lSE4xZVH/JO77+A7jmb6fhE
c+Ec2lBXhBnodx3TG0+M63bKHxwgQzs7Cq7xe5KZSfKNzVy2kLKmz8jXWKQYBtXwtDj5xXRQefM4
SG0Fjlws09jWufXwPTrqbCKCcJiI9RvdZVkUMXNgjVQLWzoWnx95OzbiCT18jd25Wns4yYOu2MVW
TTEsjfCLmATpqiKV2aTtMrFiExd2v65rJp/Mcs99OPp7POgGDIDmKdQyXJp99+7YRGxT6bzi+uXz
AkoRR3dzbccJL1GSqVWUGunGoZuQn2KPqGj4RrH2BPs2pimhoKh1xVsMwzCnbL1Mb7NRfkBKWtWm
+T5YtUlPnyz3Q+WerTT6ZmdQBo0YsPn3TILNqKVxt7E749TYbI1UY39TA9C/yURPS8r+MwlRrUel
rULFPhozhqL6wS42KkWs1ob8FfWoXoYpCWW9zi9GnR0L1Yll4g0mGVDnFAXecWzVufIw6Az6aQyx
DkdGuVUFoc9+aA8xU5tyKSNsE8k9mZ6JwXQgyiQR1sk87LjV+xzEja/Woq7ZJWlgxIpQT4ZoO/gs
EWqjehxakELZkHr06QQaCM0Rh0sF50HWzktHc80iRafWqv6dfRnaG0PhIjXHt4BTwS41lbGK/OrJ
CsLbwKaMihqrXdbLqwKjt6SzGzASiRFzbF8GNXyWTPXcWTqc+rJ6ZPB+iKZC7MaWRZZF30UbFreg
xwHrePKJFolmgSR/31VBfxZm+TR52p3N52xZOzovG8bjwLXWbhds6eMpN9zEFxkC0bKU2i4qxM2E
jfmpHqloAI2yVshQy+Q7kuL7vcJ9BtrE3zlaZ6pM2nVuW4c59gnAY5ML7jPEuU60/9X0UpT3o57u
shJvAI1taAdoPQ0+pGWg68eOILmTDHsvRudrR3o4LCb2KojuChp+17YK1rLpb2JL7iuI6JY/vUpT
QrtxOxz1oftixMlOj/lk+H1aLMMmgQtC3QiIE3bJDsWZTpdRheBAGVT+oVSM+wgPzbLtw7vasmf8
01Y3uXHn+teU2MZ6zlwYMTvalJ2gN3lc63zwFkHieoCl8heiYK+Fpm2kDBZwg/YgTp/LprsOrf6J
4uhrkKgxm0Nnj+fuRfdjm8aA7Lrmtpi0OD9q3E8Lp8cN7DpYiTKzureCyF7Wrj9Td4AADXie2JN2
W0wmxCpUuzOMoHrA36vBiirxFiiObbrn3WXQMlhEpivDCZ74Tz1uh9Yi8CKWdVlR3AZuZU1LwpM1
oeU18tEPRb3MSf7gBkADU1TT891qli/TmB0qTiVRVeu72Bs2eTEcSDdcOM686tNknswU/lhU9DNA
DH5yGz9DEkrYPVcsunJeszJgkzju2o7aqqxwum0H3BaAv7uxyuFMj1t1Z1bswkSQ4BrQ0WcjJkAn
1i8C4AfYM+hSoWtSHpNF92GA/8WSBb3LUSuPw5yd4UUh25eLe3vkAOtEQfQ/pmbsyeRnOfj/8yHn
9Mlu7k9jzt++6seY4/whHLDxTDPkanVzHiR+zDn2H3Ql4eF1XWfO3c4R2h/SEabmeT7FdksFkWX+
POdgaqYB2DI4D35P6f572hHD0+9zDukbpC2+nTAt05ljyT8P7QP+CgBHaM6OgCekZa5+KhLV4yVG
BU4DZ26kb775QX7N7T9ZlEZXbVJgTGnq3ErPyPB/eONWasE9ZWPHPszYHitvR/V5uTLy7EmBFFiX
GvXrqQi+tLRONk7BoqWnuGPL0d5fhB395zOsUyNIsZtG/S1tuv2Y6MU6TEBuzJKvGyXP6OF0unk1
sIU6u4gUF4nyU2sdgepYOEb8JVrnIS7tG44hjIpYH3yOA2Y6qCUHqdWow4nhwH4fk8ok+e/d6ECr
wIGyDLeT5j3UBBEQnBpDD/E20olDcHdmCZuU6TrXWzB+ADdSf4wunaU/QFUrr4yZkcViSl/FXvAa
4J706LHE1wIb0Sf6sFJVU+ASN9/p/jmaaZiu/CrKNv4YXgca2+vIo3WTRpnwoo86fpWMpXXvMBpq
Y20uKmpoWNqhg+QRM5wXm899GRyE27fnaKroz4ytN3LV3P0NrTmYGdv4pOyoeqhx3nZJPGwGfbxz
RPE66gN2xByoVVQVq7YhDVjWcJ18V74T12xxpyn8qdKiW9YzGFiky4gCuysP7X7NUeMGS9PenvJq
qUNSWgAlKIh21xM0o+quLXHd1Tr+GWm47dov2mSb0oK4bKQdEAhpnnyHp6vhVcR+wwrZ3yA53KLm
7808vc7i/lL3GdGNFH4K5DuCKlej0ZoPfJOvwW9Y1Avx5sUBLSuUosyFHV34Pvo4SHgabiPAGgun
yT7GDvBl66fYxdoI/kQUmcs44QxvJs1NOzgnCwDOMh7rEiN35EnOTW0gPoA7nLFeVQ/aMI5bdB8a
tQY7W0VO5tK/7suthazfhXSaUsknXqzQhY9WYPr1ve4hnTgoKYM8X8Vgt0KhOQ8skTdZm732YXnv
Azhe9pCwF5Xb3MVetrOaceO37gaAwqOC09j53W7sybtziup0ym6JXabYcGZasBE/VP4cj8+al9HC
vDRYPKvqGjqknkTXMQEYXnS9fRVcJqWb1S9VC5YGZYn6WR32A+NS4WXdSpIDvA+paUWI4RHN5r7B
kTSIMdwjMbwFATjwtZr7aSw7Ce+CorkzIc49VQwvF+jT2ktc5tOW2mtolA6DipJwU7zYvcelKVik
2rs8ZiJUeEFMc9tMkFjgYvP5TvWPovDaRZMlJn8HXlv6W0FRpjXDCGtjIkECG/l4Y/ZylgYe2HmT
jhdgbIbwjjeHw3pR33SMLa3oGZnI74a5/aiD+7O64jYoJG4OayqXjaGzD1EFET6/rNznAifTLaxq
c4cEC4bbiFl2u0/MJRt3itasJRClqo2EZBz37E+AUfHcXvv4Pfir9yQHlorhIZJuQpQWnBkmUHvb
h7TuZGSxkHjnRHIVhqtk1I9oy2sa1fYwIBcEjuTOqMWB/S/tNEG5rmPjqihsqnNnKkIm2vhQdgSl
o66Ongy64pjwWHSMmRbzIlPX5BRk+wSFRkXk3BeF3l6VHVOrKIW7Tbo63PmkeJ/IPdLqaaQ3ThX1
68F1H8xB3+AigS8CaMAaw7XZ0QbH8RoMOu1AWMBDtuNLL6nuBIiIVY2TKTCJOKRakh66xvJuOLhw
zCgj62Oo9GchOlCVNvcd9U2KYeNM7Do0I/oQeW9RgpQze/sygMYoERNxxNrkNMnmfotRVUgE1+8s
4GnpG6d6nXbWF+vAy0DGimTq2K7DSTV3HNl3dSyTQx+mDVFo8sJcLGzdI1cD+WcW55ZDzWZsi1sz
YcEx0RW71DjEU+dEe6sh/GVaJdGhtudbgpc1S4wZ3SrC72ZbtLjWs6m6n+3VJT5rMRuuzdl6HQhM
2MVsxybbzPIMh3aEUxt2mr2SaW4uOlzc2E0RZvF1B7PBG53PW/YomORc7bWaXeCzHTyIIFYms0Uc
wpq2HnwmG1ifjGiF+eXjKOc5GbILwWReQIpbqNl4nuJAn3Cil1HqHK3M9XZi3s+DYBDrWvfPY9bk
p3oyxvspd9A6feXQaFetUxzmG2vCFW3PhtWswkKUe111A7iTnvUEwBsWyprcPFvEM6EJe6nM2oJS
JO6HtvbXMap4I2SPEds19yW3/bWfyzea0jiQ4jlNnfwQFDgoSxA4y3pMr2PXnofUeMt9QjFuslIj
gBrBZhPRJpfjdZG0F3YI+AF0/TDkiBRmGUBCpBK+LC2oe8Opn/0GjNMOdas2x3At3Q0a0WyaMS+M
rBejsZ/xNoABtC1I9Y7JAaC9CVtkGCP+zIXL/jV2P3sXBEBQEpmUeIuN1q7/ReqJNNmvu1/ORC55
Rk5nWHfIlP12JtKNMRlYeWFlN4+OIjU6bWXnDwvJR2tgmbT46cz4Dxw0/+DnGbZJVA1VwvVAt/z6
88AH5iPLKB33111eVYuCKgUfPXasXpUYl3/9w2aR4xezDk0guhBYxwRtQw6cl18OfAFxpRBHC8Fg
0J5daGNjqDdAA1b/4sf8gz/KxiuFpRdyIHyM315Et+gd+tnRe8Ky+JaP9Sej7cGKfbDzKY6+dBVq
xiko22GhyezbpIhlV/KmNtS1ioGWGQYmF29gygMTHxc4/f3Kuvhx/5mn9p03WdAKkMDxw7ChMxo0
TQm73rDqhQP8sayGbRmkW9tn5oepfOeneYdvwko3KhIfHifyzUhh9EoOxrCSGSRlKA3Lsk1OspW3
uRNtJevtBXHAeo+0ucaABRZUKHsLIBWLOBOiw6Q3+EykQz8+JdPcK++9d7V+iMLq/a9fzH8Qw/N5
MdkjgqYD9fO7xauBC1cCiCPJjAdHKHXH/vChq9M7B4TA0AAVaeVdN9n7fC679CfgcUHNk7fYJ051
U7hYe3hVn7C4vwxGSMB2wrITvtXa+PIvftN5Xvj98vr5bf/tWi4Gr1LVXPbkU+L31r+21aI4OSdS
Zhsc5GtCuYtbGBsXa9tt44fmh4Pxn4KH/lRJRtzTdoSOqjTrR449X5Y/iZCDl4XV4DT6wspoGS9o
9ON6YGlS0qhVxM+VnvS4sxvKOVjrSr3Zlji1cwj7ALrElSBq/i8+3H+WRfmNhLB12wBjCLf9t99o
ArYDuY2rGQsN1FxIKmAsT0FNQdvUse9EqljUbX1VRLaLOzuwr3mv6XCLo3E5WjbAZj0EOxKGSC+m
QeY8L9tN1xsPf/3OfY9y/v7Ocd1bLo3LDpu+3+RbIxgz6abOtJga1QPjLW68uDpwK9ya0HqishjX
XdlDBO/g0FQOfgeBh3nUbie9tZbKwPSlUVQNJC87eGFxhUfuOmgSslr+3pd0uWTDBhW+xKgWniin
mNZRFrFQD7PbqkI5aBz74mf6N9U2nF+yQ5FEn6plodNV1gsSx9KvaCTJ6yOL1Ru3S+5DLbr3veJY
w8Bl9bYee5p0gaTflz3WnlAD9lc0uTynyh3/Jun+08vsu6XxtxdLzLlbG58UAWP6kX65zOKCW0lR
cHeLw4A1pcf9rK5nSkHhPri8XLZqcH0BPTdpnLTdTd22DJ56yDGlo4yCw5JXNp+dS5wm1TFXOyDA
wb2lrBZJ+i+UPkNsFGBkaa0yB560HmN9EINNCjXRwg1Nee6e6tWN7Ubw6ziL+ubQ3IUda6G/vi7M
3z/Rpo6HVdjEq9k6mFxhv/6pbBqHsWmZsExBENKz/NNUs+0PaNu4tkR8Mke2WGg0F7eLfMBEMKKZ
StaFTYrG98bHjMS/tOW13xFX9qAx4K2Ilp1mchMbo789uv+TtfYfKFWe4/98D/V/629FGv2vS/Tt
M//FyPzfX/xjHWX9QXuEZ+hsj1zy3DMB7sc6ymIdxanHR1nX57Q97/Pfncw0X3z3P0NunS2+Lr/L
353M5h8CMDA1GXwNaj46+m+YuL/Cxln2n7zM7Mr4RAluldyBUN5/vdjMsEtxvmUOljayMANC5nLK
WU7bk9WdtQzuozMDIIX2YMxESF1ZpwlEZJyzswh0IvBJ8snkCQu9aIlek8wxZ8JkBmqyrupT3tkP
Q0mcuABGaRRUDEvPyVl2jxe6MA7E7w6lHn0VM8mydoKNA9rSVc64IVu7QlZsEEzdiwpx4cVmfHHi
BvF8nlhmVKYtbseZnRnMFE1CfO+YXJedEhRuOK/dzNscQ6rftZazQjXTOIeBGy2+32HhzGBIuibO
EfBOwolIE+remqmedQVQBcxnMRKQdbrqRJn9dZlr1imdXLEbqC9fRhxOEL9gmCKFBjPbRf+WZPa2
NaO7qYjTQz5jRlPLoy5jJo8a+a1ZyfDe9upDLqb4lklx2Bm5B7C0qFk3Rz3NPJN9mYLwSuuGJy9O
T3xy/RVbKn9VNWO8pegqZoZMkhSaWgSXDg+0Q+EzLOhoM07/j7zz2JIcOZvsE6EPtFhOaB2p1QYn
JaRDOxzA088Fu8m/WHPIOVzMZrjrJjurMhARLuwzu+YflFlAoAuffaZTdRKsgZrc1EzlzdBaqCZc
AS5YOmhetZDLEEeADagUIMuegUKyiCnDSny8lla/mGa+i98k3ik35WtpjR2ONv1T2EN4derhowbi
wvmTQFxGBeqiAazNj96JQn8dq+o+sYtwYUW6YPNh4N+69rG1EAOUT0K2oCY3gp6lGufoqhGwOTgk
iP3UoDSZi8rfEguKwnDvx/1tYxsmkPHav8Vnnhz7WodBln8k2fCVuqg2NTNMoFC+eaqnwjoN0G12
tkEGJGAnWACoP1da8wahG35CeCuT/DTz0ZYUK4BoHblH0hjdacwLWYe/siT8gW2Ioujm7jqdLO0Q
F8Ol0borA4d12UcgnLVw39GNsAgG70GUDCRsYS9S6TJGnywkjv6eUFy9tIlZURUcXWSriOMYbxRR
bVwf13sezeqTec4jcemqkLmWQyoy20Yhyci4X6fldAzj4tzH2b2JcVNZpr+Kyvp+kuy3DLQZB2vr
xDVRRqJ9nriPeRV/ujYdWSaMHK9EiqLG6VqMkuBReMxEfzdlYh+PBgYsejcmIGVhPLxZCJ9EkPFG
FEsnyuEnNOUrvjnkZ4fSMWzeKwDgVyHa9dgy3XPEWYZmh/MUd7pZGl82KgSOj4kP/y0GTxrdKpK/
WOJWuWDQVCG/qmRvY2+JkvaGxgVEVbyHcaBu48E7hfl4bPTUguvhrMygov4iQxCqGfvSdA64v83B
5I3BDi47NkwfR2WYIZh7IXOcJEmzdYJRZxE3vGDZNl9B4V1cwj61LNx1UaJ2jpF3dUWNFkKy13Ws
Q2/0l2Bis3c70mFm6Nw41oD/dEa42xPihGb42jomYEiVxSIyGt4ePmIrZww4TQPF2wYhNGTF9wGY
k7lyM8K2vrnGP300c+hGyImrXEqQh+pjciYmVVVNi5lr3ESTVpErNa423xT00OGxN5lAak1woxxS
2Knv5UtKLfwXln4sBrp7qW16jVuXerBIPBhxn+BOda01kMgbUfgHzLEmGHrIgB3tRFAaI/p+CK8f
+phDpOda1Vm43rqDyWsqeVfnxlui81X826b33737g1/hQvPvdn80pK4svn812xn633/sr33f+8OE
lM5pVTep9TQtDqx/7fskmHDf4akjVcHmMTvh/j6GCv7AMEmgyNex0v+y68/zKRoI2akBYP3nu773
u1Zgstdb+ixJuOb85xGi+vXSVkU0CWDfBuNVygdpBC9dljzbcXuwcibvYVNtRdYt+ZrvPIEMqmL7
S7A6kc2L2ZJYxlIdM14EvnU0FE055c5Jx5cesSFloahFSXm5OAsj/kwZjHCdwa3gRfEyhlcH+G/r
OtW3IsjZGvTkicglOERHBcGXmFBlurYE0eIxsA/W5OxlYj3Qnf6s6v7I5n4RNbElAZFEi74K1jqa
ttxrFNX9zE0+BY2VbJTnVe9MboqjLdJiixPpfphwemTNzqEQz3AAwhJgTcpyjXPqGFdiO6lpX9hd
yg5UAQhJOYtY9XTJzeqDnXefDcXR1ArswQ619O3NGPtcIQIAbtlK88N9mDdHEx8PMcm0hUKfNBtQ
mukOg0D3ZenUWnA2isCNlTmXliwOpgOmDQpiUq+lmlHzSWFo+YMmwhvbGG2YLzrgS0ctk7zNya1o
brDpeq46+Yhzh9RzmbVqL4F+H1sUZ7ROl7fMzg9c+siZxJC3bcbxbXqyg6D6YsW9M4nQkMLGSMST
IXiMV+JMA1XFSoj635het05zjkvELM619N5j39w0Bn2MU34g4WssUo90RNbTUGHX9aWkHwyXjg/I
osd12MATkS0+my52oSKSg2EUQOAktACRpzY3w6F+RJ42F7IHw1CaPaP7KH2FUvnC9ddYYAJ/rife
RO84TfVbrFjxmeQSvhmHTz0YCBVrUh0A3b/hX7ovJKpQ64HdLMRZ1QYOz4pC2ESMF4YE5yQlgxp3
5WoM3M8S9GjWYTP2WpzglW7QqDZSk9bVr1ob3Eob0L1NWQeBY3edmyjUOGaeQCN8V356Ww8IhU2E
bdFK7aewojOI3h1nTSwdBq3BThH2LVAY/DJhSL8Uw5lhqVujuo6p85O4wbubNu8MUta2PwEmIquL
9EEKoMmhWUofl4tlc+Dh4IKq1OEhnRht9fD1rLhBvp2crWFrFH8oCP9T+j6YlA90fOz4AmyUM5yG
IrjtLOfTGwCn6BzmkGxOXuYfKKzZVeAYF3YxQtbkMOZ1w0+o4d6vzF3hgX5vRhC7yL52t54KcUnH
8DMujbem84izzH2eyn8sy+oaa8MF5/DCUE+OdmSYcLLK9KjX/k7XtHHNDO0gxeBQfjac/dB+imfy
oCdebaFRTW3Wb0YQEQF2ACKHwjcZQQWvBDU7ins4jImSLgbDC8vT0GX4Z4psCRkHNVD2N0E04B/3
vTVTa7ypJORzr/oGEgP9zga9MaQhNcV07wIiZJhkQeWE+hBmuGwLynC3hTCPSg+eKxOqlGW7r0kQ
rsOi9HeFoCsXwEkHYANuiVtVhJ5NXZ6w61KtmcgVphZmFzCTojB4Nw2kzT7lvW6c+NUNEpChwbSJ
dOeepMCr03GsbaouOoRu/e13DVGDoDU2Grx/rFU8sID2B8kFIQre0zBdhblBHhpg8VjG5iKeKBY0
m7M7ekQycuksSuFuIDMxUjJ8pAproGehOLaJzgRD/x4HyrksIKme5h8bgwZMo26SM4GaFbVGN505
W5Nt5nCa8e33YbspdHAABq0vyz4lOZr52Yl1gKmicNK1Ce5zb0igI5ZXfCX0upBTR0nMzJHkYZMX
S2OINl6graDlLI2gudUAlHamdtaj8Fgw5pm8gvi6ve8igAQoNIqbY9aLl6CZOBDqw74cK3YHV/Ki
QI8KYGaLoMHt52gxAQaj9VdZnX3+Nx5Pfj1moCGwl/9rXWL5Lqr3IvmnHMCfP/PXscQhI43mgMEe
rB4a9/8cS6w/MHFRboFu6sO38zkT/F2OMP5wdIeZguv9zVkzz0v+kiOs4A/S2PwAFMHgT6XiP5Aj
zHkW8k8qn2u5huPZHurGLIz+Jt2OetwwwmCT4CLwaOlYZn3Jt07v/Iegzwl7EkXuW9vAjue+9FkH
0CINb1vFJlNKG/9hJL5L3b/jVR6zTn8ITRQHRh3bwmteSif+GUO8L2bqA87L2+eixaGWd8n/ZXrw
t5HO7y/D1JmpIeLh8fldVCmZgHuChYfvvQ+Bq+5eWOBwKrOKLqRQ68xx6FeP/GzdA/qhYEKeYROR
Tau121BkP1aSr+LpAnUbiRfxYzElARHMin/ynAn3YHywPDtjPIi3O9U2nBtfa7dD1qhjuUw8YJ90
8PE9bH/aSXxplaWOUvKNLLz6pRy4wSVuvjbJKdpO8WN5uOCZN8+cVOfByPiHcKTJAvvF2vA0fdM2
wYPpcMwQSQhNjdIzPc8w0QGw0QqU/byG7AA7buUKj4tkYd/+8hG++fPB/RN7cT6O/vPz9BjXATMl
I0K5gf6bSCXLiq3TYcGzcUMuKjLSRnqPHrVTGk6aZuqOsuG37lVx45AvLbxppzyTJj/j1qf+ZWFO
HJNy49btJSZGdudCXSbtveaAYsDOt2Z/7vTcUY/QNebaB9uVptFrPrFRp8CB/fKRFOtOZcMOQPY+
7OGYtJ7xoNUxaroVraa8p3i10VdVYXApL+4dP3x3Qu9GFdEXnXO7SLe3sdIO5RTtrLRaIaUcJy1d
//vn9PupHjq5w6fOQ1REzzPnvtxfT/WTwhRHVYsF3jahEVm4+25Q1EKjMjXFtQyH07//+9A2f9eq
kTYdm6uEj5GNNJrz2xdWL92xzisPo2RLXVJY306oI6Wu1nQpXwstBADWw55vejg9LePtItg2c8kO
GWG+u0GNA9U+SwMNBsrha01WoZN8vpzB2Zqy1lexSQ8Ud4qPjs+gq1U8Yo47uB1C4d3oju8vzJAs
ZQt97FDOdi8z6NqVrPGPRAk5bASdtZnxtXPw/rDlxvLBzAzmoV00LUoiL0s8R9E1ieUmS5qcI1Nd
b0RBGyb6Ab/VyF9xSEI9uZFVfRqZpqxLmjw5fqNbtUlakSHR1NbSkpWVDJD3GA4o8O6rZtJgAEr/
bqxIqZN9ph+7tTYEtvtVYSfYGtLZW+TAZqsd76E0yDbbAZvnJLjqB/zvEPAlGo2Hz1l4nFSyfkJ5
LCZKiM3i0/Sq5phJTvmhliDwRTMbhcsK9zq6hrUhvVIbZyyznJeNYQaBs+vucY9sgxhOgGnvktny
1PBoF2UxflYF9iubRo0Fk+IM+1bypbv+mcLTDNrd8NhG+k+tu6RiCb7fu6RwdQP2TtSjnUgvu2uF
aVxEO4DNTEP3okz3Ts/H9Jp23m3s+o+uLJ7SvpxBEe63HRbGEnIFkq/i1wsGeAVJuJuAXS6Y8ZwS
YZq70kdVKYdhZcQGEuE4vkm/fKZRim6vlmpNq3nA7IcBrqy/grx9KVuIU/TUnyj2YJKviHiPGUXH
86k1t7xFnMT5Ws8xUKL8vLiTRKGr+nzP3A1vtD+S3Q2id7zvEf+WwoTpkwQNFXsLz93d+fSMPeqE
NUxjygkHVdWKaP9bHhLV92dEU53OpQkDNfRdfaenwoHWlmebNrXvAIHr16gcn1VQ7SRn+QWQWRYk
He9GRP1jItt2qyznKNLqKPJCbC2MdbTbDutCaVcC5g9+E4DciIrX0Zuz3jVeUKnfjQQgtp2nznoq
wxVMcLjhjXuydRLvwAneapt+TpXTwZrR9rQbq/JVkcA+mgPRADNS7i19HC72l/SLvkW1DyReQJc2
5CUfzNs203pqXrBLJ+SYI0Onl2MYWFYL5zCU7UcjguoB6BvfBp1HrhnFeLCcKlhXdFjRcGasCpFK
7q4khgcRkM7NiVMouzmiamoXYeCS0Vt8JUxjyY07ivo1IVR5J8osfSw1OZNXZxaGEyssA6V7EL2W
fPJYvM9RF8t6LI/Unc06pmmv6oGeVIQ7PgQlx0rUc9KAJa8zimIIgVE97qPM/zQa+HGmlyFI51X3
ZIoWmNOYwLiamuqi14ENtCK4IDivhzmCJOszSTmWJ3R9ZHUmaiqru8NIOIMrK1WeorGeZKt7JzPD
egnSDlbR8NOExkuiNQBO4UVu5YD1w5RjSGKE3chIPiKlh/DjjY1eV3NkKN/By4yW3BHOc9cwuql7
B9uRow/DyPsyt0DOR+HepSaZdtO2WNcNe3YIlS4EGb/NmI7uzIRXG5RPfjMYayrxFsqw70YlUk4E
AU4eVY1E9Y165VoZHVZ6lM1tlNorUn2/cG0TD7DgrVeNmVM1kt7VDq97zNNyy0GEfIs53bQh7arc
+ObNsKDMQPGQE7P9KMtRWwRT5bFe5WdSh9laCK0F1FXDmDPQkjqdnPqQQoWJaB9d+mrKZrfzStTu
d5TneAM1HMllTw+Kj0APCZhfuWbwuQVGSEGOJPqowZBdZTJ7yKll4JzRPw6D5G4OKfrcGvpmrM2V
7pU7E/zOlPQrTCl06TiTWtOfhzkfkWihY/ndjdb441NhffQjqmhM0k0PrW0nl9p0Zr/bnE6L+4Jf
iYGyb9qUl/IbQSQud6PHYitFq+3dGVkyFoa9GT2eH2oPhUZ9Uaw1rToN6Xy9iTPkbUMj4OHHyVq3
w9dE5Tr9hD4aPOnVheV75SqHcrNPIsdajjot3AZuLUxyOp0rs3PUlwy6zQrMhNd8ZJqoLtwCn0q/
Y5DjyuQU0uPCsO1LiJKiiebsz/m1cqhoP9aFecmcyX1uiQzt+brhINPmwuByZorAh6fSLXzCB4vK
FNnUAQ+8XOXQBGoT69iaGq5ZIfudMqIrdhhjXTspcSuH92Uk06kXAQN/M2PtCgtPx4XpJVSRjOrR
FyxWEigFuwXOzYjr+V1RcdfWbHMluoobst7yKdFrymBTsQ4tC1ezgHHhJkdBo+myCKi1aUjWQISP
KEM1PAziGVsNzMId1UQ6PBt2Lrtobit+A0xv43dXtBAXNOig0zQPwcPqkM20WBGc/AhvZN2ky85J
qVPKO38TekZzMnr3EnvejWly5fCq8W5q8Qe4RY8PwGBoKQPryeSOryyeZ9Y6azzZXHMdXjK22Q8/
yfpdW9f32cin3tGwAnQaFlf4xdkyampcpzwEztr22+jNb+uoAFDTb0RKzQg3YU0Dn96i1I+Tcgju
EiFyctqGFR1RERFEsoK+ZYCDad7mFgRitwCf9Mfe805ttbF87JnViy75kgc1XcMtAyBptpsx6q5W
qaiIJgFsa+pgt011tBoyuX36HMjyCBb0we3oXdFCCgZzDdXPAoq6tL1SJ8OiVxshxKZC+SDCQk8s
0FiLMsp6R5N3vQzIwG5DrSIHM0ZP+H/48nqYj0vC0fMQ92lMqnYbjSX6ZH5tcQjHI5VfbivjpUEA
KEOnJZ9d8Y0cm7nVd/6zA2tJuIE+4IoVPBQjgSCfRzam4tUv/J1vcNDI9GKr5wyBRo97BssTxTG4
IMGI6w+dkd+YpSPXQ59WtBOEw2Gs23KDI/2lwiCyVqPEUj467SFrrDtik8EGW63F8UsX6khl0oGJ
N6BFStjpasyrtdHk+iadknEjUQmxBw28K2nwUJkKsyyRBdVxuOz7QgfETX2IsoBzG21J8UFJ+bjh
U8Kg2cOz01bXtJFrWQhtHQYD1ufKJ/nm1c5liCPyDClOoxJrLibEjgxD6Oic4YakDraFarODGOq5
K8W5ZOZNnwefo80dNsl1LK5DQx1N4V57n6z4mHt7AxU1BGfjd3JrG7A/83FTTeaJAOOu7wlrYlzF
yLlrMz5/tnaTtBVaJet82Im1YlocOxIQutVdGqvYQLLZEYl4U11ypeN+2bvFUZ/kvV5b24n4WVts
LAUrcRLboeByiq/SngNUCaWd9EaUvLNqziIn5SUysxW3iJ0Del3E5lsQRXcYbV8mQ+pMgtU5oh2N
Fqk7/K0nit6W4+hfOqVvyY6tSD0z5y35MAecPLyHtChOitiyHnsHm5BkHZWfk4/72ovdHQvoEiLJ
AiPec+o0Bwd69yLCJ1XEzVeq/O829x5Rend0jV6cYEtMhiU9NH6KVn+0oKiPJISVugsJAAwy3AdN
9NUa0e0QI+8T+lqISsTrwd9PdnrTWdnVD5zNSGdXEg/riLIcZ3A3ZizedNHcE/bbAWVht6Vba5Cr
OspYC4yraVqnaSLYy64IG/hWZN5W07uN227zOmb0YFJU4hEKcsEom6e+pvQLrqsiIKKP7jbs5Ktj
NbdJJiFBcfjEnW5YCTGRonc3hCrjFTb3cTXBn93COHprxuxOJCO1r2mzQ1FAdKZkdJMXDrVisnWX
ON0PQx+5Kz3qxjUBbZ+DtzTB2GkPHRgWYSUID5JDaqaG8KdOWAhJ2JJiVCQy85jAYTffOi2nx8Bu
Vi9IetQS1RUR0CQ797mxzTVCgY1pQJCU8RPVoZxoc/4YfE0WH/eC1oAouqGtoCFpQQahL5srbfH7
OgXgJeQdYWaSSNZJBtmBvtyVJgq4pZG3xymNjy/5GcSILYM5NoOKm6LiX7AXHG3T3uR6cszZo6Kh
YCoLrlUpnUZ7rK86Kie3xGelQR6KpXvpRg2XVfuc19bLNAJDdVT3YpgFH+WJv8qETu70LD/GnKKK
c5f9mNfYOvatJjGLOTGjfw4w6wqaWRrlybGZH5VbTdrOJa+yjmdQmvSj+CoH137S+jLg+jhkh4pz
2xXz/osB9XpRTcGl0OIfq9EHwOITH7vaj491nf/ENgX1cHwCSqdavHvzf+bIoV0pe7C/WllALQty
Or91MvB+FJAW9vZzYh3CLXAbrzrXVXjKEnq8qkSQTqxqrXroq4kBSFSzT9Mz1z1XzWhw6Jj0j8wG
r7eLHUBd68DI3Kek8gi1yqZEV2CRGppg2FJNkCxNVVUsGnzVLZl9VFxnAJ/Gh16lGXdOpkf09vHQ
QlQ3vXAhFShAs23jseI0fbf2Un4SjJq59qbKXnSdBVd2SF5jHiPlqmB0s4kuszKGjZAa00YAhQot
76mbGo+vy+PgTyRWfG77tl3o26nHry9lckcasF5S6xfuzZYLThza8UbJ+lY5dDKX8kBX9D6Bqs9C
BiXYIjKARwSlggEi80ifO7YEMLGUk1QbE4WfVbQ+4crMtyM5XWpIuC3xaeW41iKJ7yaMG4gAvX2j
GnItBBlYoy264TztVePWvGQnnF2l4RuJIwIxVkPxbdZNnAlxNSbWUC/T8IWDlFpaffSjJDA9B04u
1gibhWjRD9RLO7XLfES5B0e2gNvQtIzs1hlr2rFsOmXvjaC8T2aAchDyNzqefIEwOw9pPCxYGYyx
dqBgm4lBoMm3zK2+IDYYJYGkIUDXso94uh6zOtpkQ0Q5A3Yn3wJ01+dbJ4kvuTt/bcNk7RBtqLV0
79X2d2bgRhwy+zYYLBBnzCgd6f2/8Rv8/1cKTzTWcR10z38t/d98t5+AVX+dFvzjp/4S/+0/EKOx
tYPzcWZnAn/eP7yInusg7rvI1e6f6NS/i/8mCCCbmwhRiZnyM6uK/+NF1PGjUPxCjpW2GiIH/4H4
z6zt/5B5UWTnNiKadCmht36TeV2KwaKKOyj3KMaTjtc+SD/37xEwhjOy+G0ScqsSPsttSLh95Xva
pSE/atSjjawb6SvFWGPpJMGdRbtyxuCvravDmFXQyb2WEbNBfYhnzqFzM9nmshFnnwPX0pmCYxSw
WWe41wX2HhkDvse39dSEabCPB3NfTukh6GW0xH4MNtN2bmwstktcnOsBYF6l0/IZinzZi5TWWhOL
RBEZJxmNB92N52RQD7ImmV6CUN3jkab5y6U+V5WQHDsHMENH+q+VYj9E+kPrA5KorXDZ51q1rJti
Z3utvoRqdCga/+IOWb/kXX7QQvsBwym+oOIEN3vDvlCuvDFB1Ge1KlPrXJv+Z2/Q4uuJ+lhWLu1F
A16zxjyRx7kanJz8gVtGltI130SE8frcYxnK9fuOgFdNRdGcsXC4aVpfftLtwrh9yWI3XiZBdFe3
I6hD88AEZCcCeWws6zjU7c6w5U5K61ql2o3KvbvSaM4d9Otq5nNHWXZwGnEVfXeVps1z0GIHRyfE
SPx5CGupXVI1OeirYeBsjrbAaH2uDwO8rS1S7gyjAoRdhuGb0vRlYJlXEhkg+YvyntGjveUqV557
P2tWqRcsByamYdhubfJtZTuslFfsTcA7C7Aju1wUoCs41o6K83hJdE5MnNA5/COgO98Uk9/FseXe
un6FNbZgr58vMfHK9SeUKSu8Ly2MA86gAxeYSZXRocid5yJwU2Tj9Mdzuw/PGajejNedzx6SmBum
/buhx2NJSdO5MIcrvKBvCfQBNuYBit9X1BckY9wM78MYAkvVsmvXyYfEKcZF3QJ7B94RrWpFy12W
JJt+4J2LZqVLYIYraVAsAFcOwsWH0aWrDFLFouIkxJ3SeR8sEnpWLz9d9oxFHZjjJvbYSsDwY4E0
xzuZTPdkmuvlCHOl7R3QEH3lU24qWO3JYvt+Hq2A+G4jMUwrQpqbwI6e9IlxvdGOcpZK9n4UbUfS
MzRLO95y6upDPekEN73EYatSGBLRC5scoVn3MmgR8TDruT2MTKlxdiNHkuruPp+CW7MLD8qo1kIf
93bGbVxj1ERQ9WYM03thQbBLA38L3jyi447kNeLNc8adO+2NcBb/FdZ/s1rrUfXWzpUGPpujP4Dl
6+KGcl2zOVhcEdZZRPZ2ah+a+SpWZRy0WyMZgPsD76QTA5KIxM8bcqGLSrmaMB7J+WQ92rm9Gkxu
N9D/m1Xs40ewCvk5FLw0ipnqTa+X40r4/Udv5teJjqO6cdYT6IFV74yfmKc8/BDJXpXaDSomv3fA
AC/TuzNcZuo5qdMLEus17bFkUqn1gekAsA0jPV6WeskqgQrTwzU0MMxyzcRG4ML77FqiklR6RImV
nareFmtJlA8wJhaDgJI0r6quPfWl1jB8dKW+bydnnSvzeVLqucn8U9zTZOQp792fuWtGgHM6SeyW
QdJ8lPGne6ua9NsKFXExUX/KZ6e72j6VNnpyqmulUcVDvF8D5mi3ZG3tModnzOkkNHxUtxh12Z1d
D72xLuL0vfTiLe82xX9+tRtrQ21dESmWm0TnDkgJ8N/2w/9mt+Ls3fcdkgP/+lzwv/Lvtn2f6+1/
Oxv89ZN/ng0osTcsElwG+zh0ihnn99fZwP+DYCZ2RcKZJgmGeZf/hzHAmU2O/C+G+UtCwf7DJtFk
QdlwLZtjxX+UUAg847dTgY4jkt2QqAQwDU4u8///S8Asrig91RIb2hRtR4s2GPaW5q2YOlLWlE4P
Q8zR02K7npfCag61JlQdwyzdDtJ5co3xgJj6GrOljqo7TaW4lAV+wx7txolZNIN4umG2cEfi3tki
9VOpmrBRTGqXZ/qtSv2DnWT3hUbjTCDGJdV9xPtpCMkpep/4xbZuzyfamlg+cz+g6gTcg2cMn602
0bBLSB/HHaa3sNwL5V80lo2FQRun5ZbDPouJIuTxuEl18YRDjHYw/cHO3mXNlzrP7VsbTkgk7CWP
ZjON7rONr64gL63b2rGSHqkuj/Smc8J/+hjX6kuzurcyp8LbGvKT16QPjpzoV2NGUmrVoxwdMN0G
ZxxD31oZvNsovKU14uJIhtjWIMhWGMFH2LWf9CeEy1iI+6lLLzy4G3B2CTl2JhJcA5dtY3yrgtYH
hWRcmQGikglWq3KuQ2V/+w5cAr8f7E1aA3wyIy44gZ/j0nc+KkVDVxiMGy+EKssNhQl8aWyzTgRr
aeC/hPj8mrqEr3Or/apaGjAm56kXFlPgCWJyUpOA59w0XTyGgF3ffiKCYUsbX3UZZju7MB+yJHts
Tc4vFAZS3mYH7dISrb20hXloVfjIyesHDXftkg5rDLqnHPgkWfrSFYPYlV24ZEi79RLMrXY2bhIn
Pmcx6TvP7Z8MGR7ykUq+sr0ECIrzEAIBL6g3btB+GcAtFr1ZvvWdtwFE/UlnzF06Nt+RybKtWcUe
CCwdJbr4KKr0kpQBegx99GG9V70CZ0EP84JKjEWKP3mVZfFFz5k1j0m39FT5kqSIFy4YM99Vt4av
zhbk4RcnIE6JGjX6xSxzOUBNIosNt5e3sqW5FhckCl/6Q3ie/LZRSYau+QNjEn/DNd+fBVVoD6TL
Gz24KL44KzkU993IKw4JmO28AQA66Zh7Gv+4sFpUqhj+mkTnsJQxdelZmVFNWwLxo6YK3WLwUB0c
LtxZaWXLxo0/o5Q7Z6b0dTfk5Iw8Y48Jelcn9UdGAlTJkPFM+TRS/w2I035l5M9ceUjWHf10NAqx
I4/GdDS76B2oyqkrmL658qMK668+deOV39tPvZd+lD1oxwBXR0li3VW7EMfIovfooQolIUeU0F2q
7XMJv2piHr9Os/SmBX4INcAOVp3iXhDHiM8BYAMu/GOEGLyidcva1pa2Nqv8tiqyHDNbd8zDMoJu
wCyByznKjMjfOLFs8AlQjh0m2dqO+3fKDjoalcKeBJUTAZeKL1UZPhdmNa29Tr+Og+UstBRhCWfL
sNL7Klsy5/dObmnt+wnvzajFK0xcm8gK+S9LnAxF/c7Hfpd1zns/UjJIEvzetWl3zDt0vAoztNFq
L6loz8M4N7Hxc32Xv/dMEVxrBCCDzduaTbgezUgEvEuy3PNjqst8W/jZx1SScIkV0ELAhh9Kwu4D
zLIfPC5FSWKdNQptFpYn1pGbne3Uz4Gjpcc0lxybK3QHcleSEvoFZ0Mkism4GX1E56wpvjSm3p5f
Xfqpv5rMdhfoRTSE9uKhVMZRi3Cpqqo92TbHR0lgo6C9dOlhUl5NcbbFgnZiZP8Tjoznpyl6GiM8
mn0iPu2CZL1dVmcVd89231Jf1/vLzmJO4TN+d916HfZkjDninftB3JVOfhY27UqJgQtK6+N9CSO9
8EOmOdCGqK2Lc2dX+wKnUFD8NLG+8kiEVNb4VIyN3MrY3k897aq5cvZWC+5yoOq+dDfOCOgjseEV
qPouNseTE1qbxBv5yGUDYB5VfQLBfjfL7Jzp40M4wxADF2dDzcuL+y+nACFdBxgAxv6RZmtyqoa9
TsLiKUgx9gbUKtKxvqWmdiuw/27o1eFU3jS7xBgBT3JrNjjNBqp6ZeWBwpNoJ0XH6LwT0CvRpNtK
Uydp+o9GCzvIQOU3sDMw6iCTT/yHOgbqPl2A6bH0qO6YApLTRrPF+pKvKrguu7IROLajXV9XP6ov
Ef/7q5M7X92csUMIA2Jq6FyohiVWsQNFACkfovY6WP5W9Dq/SNddMiGOfRxdDQdznJX56zzxjrDs
d3Y4o/GdBztRZ5NIT0A9YR3NwqpFVWhuG+4Sdh+CctqD8bWKnVfrn4MPDglixy7IiCZ2kXMso/g1
tOf7tBL3RdQd/To+9Zomlnov7v83e+e1LLmRJdtfmQ+YaENA4zWRWpw8Wr3AjqiCDGj99bNADtnF
7jsz1s99ra2NNBaLVZUJscO3+3LBGnhl9gbQRHYzktLxPUYM3LkTW2Sj0pxNCX2cmNkzpYI/en16
r7TA8j0pDpYlu43mdQsmpr5tNOuCjgBUXV0gzVYEAjmfqUn8DD1+z2WVbKUM1xbs1W0koTS5HZvo
UeuemhLUvIo+k6k6ua1GEyAVW5SDPpod3xWBCsoJZrA3bknvalR/mvr4JafynFFDhJruXWdU12iI
603p6aSN+PWld7QCC3LlACO+h5TnTuia5tA6flcuN7BOuKog7OfCR+5i/iyqf+Ths8V74rKG4hWZ
5PESlGenE18wZr56jnVLDVq6dbh7sZxdAxr8cFqkK5chK5lbzOvl7ZQ4HFqALjrjzq0nQIPhnV0H
TxOc+KB0rzWtJvVcVjyTCFDIap/2+o3BhWVPYIuW/1Ar7vuqOLuoOei7+U3esYHqRjAZagh8x+02
tftmBsiKS7Y84DDoFaW11aT9TVj/anJz5rF+nc32rHkDnZQ5V7VFxZxtNduSFtItcg9qUWOd9Lnl
AdTRmuaxVcZxzUsmotAqrm6jugFwQ1HvmnggXi3wnyc8C/apruuU2gQeOboxPqLIYILoYBYLOu3T
NnjpWvPStOU+YILZzsFr0fKVEDskL6lR7jn2UqyTtnwOMFomBQhBDIRtDf+WDst7ocGPSpjt6krA
RGC01OPkhhIGoF/DjwEnzhog4zWM33vwinbLgm/UDVpypJTIHeVzrMsteRgIv1QcAJ0OiIfihBzs
4IpJUMdPz9NdRUhInYmiTIVfbBg/xxrYqRt9Z4XZrpi31o0GQ9dM2bG4aj4IFhZibOWBGlQKjl0S
iVPNhWTxL6Vw1VYEDn6yy1jBX/7Rj+ODZTT3sa32Yd1CG5iNjWZ4D4JwyiZ1FJWxhZ8AwGHhYYFH
qu6knY74zJo3WvEAARFEgZHbbKuOqUckMAcmsoD+PAHELCCzoInY74kpcRfxvUt9+NJJ0wXh8FrF
hdpqbK+4Me9kon+3qPZujMbD2WQkVqD1qxEe1Lk3qIDJyal0ennQg+Aax6TnKKKUFbTMUe/WMVWD
ed6+ZDmeDRozVnqbv6ZUK1AkvZszLD9an9w4Q3g/LqzxUinfqucH15hpOclJNhMBHPj9By0L4KBZ
xh9ql/SRyhONq0Cr7kjLrjwNva+JSFJUW32Id60L8iRMfYirhEKqnvieQFUPxFSwLgChNmc08eoB
2ZuUNyyKPffXHtLqmbqzcxcQg2mqNX9gKpcL71LSSYoRLTtgGNwnAUeJJrnWab0t0uIcA/L0x6y6
H73pofJS1sTBsSzGCRHGXiiqjzlgpHSwzoNDIWszRE/Yg9hatvkSezKQu6x+8WC116Qi7jFrwlwH
8fTEe7O4GJPxmBTqwTRHAJ7yhHLwlfTatC5hdnK+otc7tasPt293rbBL7BHaFu7qVQydt82ygkle
rVBR71Vb7ycXdSzNHXPbFmG7Qdtd/1Y0KfrQuKFbC7Jmqm5mVVS7cJTqVMFhmdPmA1EEnvcQXYIx
52FAHqWqjMI3Up2THX/Fbb6KmurDnKefLbbVLXOksUrJRGExsY6iCw96wk4wGSn+0ZrygdkHKchE
juDc+eQWww9ZwYsf5+CJ2q87aRr0RNRfoM7FykpoTxxia8vteHAL1K+hS784Nz5ZeuAbZtmdQjm/
U2R6z5QLWEOk7IU0OOMGRZ+0KIesWTmnuX7TONcR5pqr9/dGau6oUXM3gL+BK2bFNsMRO8TejybM
b/owBHzD1WpkS4VFjj8KT9jASdOBxkxBqe2kct15tMdbdXxf5AD1jaH4No2MREf6jFiKMYwcmmEV
B0L5LN3GdluzMG9aUs5zAPuHgsAs5eAdxp9RX7+Wpn5Im/DksVFV5NJNAjOdKV5TUsBBYa2dpnkC
oUhfNwVROCoDjBwEeKa63em02WezC6ivfMEx5AFKxoPfZE+dBDgiAiRZC4BxWbkvAd3KnKZ2jKhH
FXf7tISdo2basNMGaa0F3DYRsKa1Y3wvQQrsirYnmrV4D3vHp9OP0ii+qU1FZ+yqt6nptROV7ugK
6RDTIQOGFiCwwb3TNexyCl8+UaZLMM9v2KFuBkmRYNNW3/EQbfSsA5trnNIyuOp56/n/qXpseObc
g3xX3a4dQFk3VrZGNB184FWrf3vB6vec7FIx8T8rVs8/6s+PvBB+18SFuDZNkf1Fuvr7f+N37cr9
myPJjPDah+r625LqD+2KGkHbWYivRF2XH/971Na0F5VKk7/CYP9Ya1l/c2ys9JgiLRoxXE/+K2st
fPd/FbA0iBCOqREFdEHIUpeBWvergJUMQd1XktaxkC6JA0PyDzPlzCVM71wE+Rtxz4l6OAVYlKC3
yH6kjXaTloA7WYH4PA9f1Yj87NZJ7zPjvlksjDfKMfZx5mBKkAbVoM34WssJdrQIAA3m2cekEveS
wLPm8MkBo++McuuK5CMn36BTyReYCBHKCGDWBx2YoRCFqEroxex5KdhtsxjYa463STAhSo2fKTil
0KjSq9nEjc9C5EeRwOaL+uRxXtqF4uFZlfbaddvrULrBtvV4bTKXaT7DF+bIjs4ZT/shbfXkmjM+
mNnSz8Kxv3EVCKa6hbTdzTcFVTysp3k3RCMbpDq2zjButBtTcwHLsxKsH1RBJjUT5EKVbmxqTd54
ib6YIZthr4ED4UBQEZDMqSyVMQchBg5aNubsFaLJ8s6AEZ93Wn5sWI4jjBiOT0UsbUfGh3DMWzer
8TTFC83C0zZTqYl3TlIVE1sCxRLvLAfDeCM8k+nZaHnTQ93j3DGMw8aLqn47Cz5sArAx2c7JTV8j
FwNkP+nvvJoJzEmp1tBfsbskFDRr8qC75khiBAxpHT2ZhVnuZui0G1evvtLEfHV1AUGjTbS9quoW
WxMM3lwb9vncoIV16b7Qsvw8qnIRoej+01qF2TjCHuEl9maMa/eE8PdejNpdUAwMI5kFm5epb6Rt
YwonDrs0WvGd37aYg1aUBcdrEVLs0bXvIg/h5UoIAyokk6gPPbNKexmJe6zwj4MGbtRD5ZrdttCw
ZkhM+btwjhD0+vw1yNRp8MgZZkqm7GwpaZeAotw6+I7NaB/jfM775JTX001NKoNireEhmb2XxlFH
QBCnvkj472bzJnOS2QfV/UVC6FiFZr1Pq/IhQicAj8QAr2ztXivr7zww5pWNAoNFsvmMs+CtBK+y
dSWJqnqghXmO72Ro/5iY3nexJ8+0mWB2ksVj2QGfa0aYFbod4rp1qTzIFwUki8Y1mcpyNVNEscYp
vXVV/dWANQbqWezKwr5MWn1tsvxu1OZhPcr2yWWaJZAUw7SYCrnp6pE4jNe+V23zHtkhRiLK+ngp
33di3kmWYWSptVNglg/STOONFMgyWeIs3/mtU0/r2kh2oT0duryo1onWnEjbHhPdu3RUzoCEGmBM
MnCXhp0eZzZUO0+QTA4xfWXxYyISXsEu/jqrJ3/gTRtBPzyfd+VLFZ7tyDZ8U7c/A7pVfJTy/sA/
0IDvheO4gsmC3OJueoeRrW86e5fl7noMPQJYaXFhoXhbZxKgrT5cCw25wqZ3cieN2t3VczhvorE4
WcwWfinzZ9PWIMBGtBMI5rCinX/icW0xAZnvoFuoaegVtL+lSaVySAcJbyhWwKRDjKE11/cwbRIl
XnOHVVbimh9hMB+7iU42p8ftS72FCIHbDNXwSCVcSH8Gobq5dn/W1cx85PTA6l31QRDrbJXNxsx5
FrPzvTH6pGLvq8RKmorTUEW3XNLsjTBgcKowiKqCyA7Hdn1nT+qRwfnNrUIYiG2r432VEqtwgp8M
Tpqfk0VkLqQURdhyA5sckrMWGMeiU+UmInB2QY7nIDvw/XrGTaE5H2bGH9qpyWpwMeAzEpPf9OMP
sPVPM89oJgwE9qkX55xVMKkV3d7FrV3dJTSTLYfsmY1GqGgZwh/biezOFmO1t9rUPDrK/ZHT7j4l
SX8UQX0/ZlG9cQQt92LJueN6e2DF3e5iYy5esmb4xKL/IzdSBIlQ1JugxMocl90jGOb4dgBNwSq+
zasdIcECkHNUrKNwaE65a6c7VOSRTK++i4mKcf8UYKTAn+8IR5KR0eDXRkjBa8FLz48MzfMjLbyI
htZW2bM9KCjfXCcdbmLmQrFq+M44BNWPMwaFlrdgkdIrkVsIsxqPMOQy7SFzOfV2oRAIwT8JusPD
YQmsBdGO7mb22ctliTp1F2YIz4YzcPJG+/63H80W/L7tYe/5nyezywerROF/1PU/O41+/7n/7TTS
FqcR4BOLnSH2Oo3B63enkQe+jGWetyQ5YZn8hXrG4tBZ0rK4jX7bG/7iNIKixkDG/1h4Ms+x8fxX
nEb/OJLpjHWegc0J9pktSUHzK/06kiGiThFsHUp+vEjtHC9aG5SqUtfeCh+sPrAOEyezs+xzUk9s
ekIS7Nww86Sase1KNE4peB82pFSIE9TZvh056luV90Ss5Jk36IrtAoL8IhVgZQ/tGXRBZV5UGt3x
FDuoWo9Xg9FuNUapjeckNyY+0IOdSorU2xBAyrJlq+B+bsqov8+d8FSo2dkkwQKljCzsp6gZTCdE
jKOAfvjglqQaHbguFqSZBUSWyEcKDrnwx3YFvoVAlKvfRBEZ3Ti908EPgi0ymj171euYNB/RiGQw
uoOxTiTvcZMsK5TxYCum+mj3jHxTmiY+RlKIVO6uyu12rwPxvFkaB+C3ROtC5y3uKLIj7pCjUrPl
6xIb4lgxvnPm5tRv618ehbuoM5+dMa6nKgQpwssmC1sCx5FBzip/1s3cuvdMLfF7WYOgMk15qiv9
Pjd7eyOJK60DNNhe1+RuGPgMw8RNNmZchOvGjihkqTEvq9q8y7zWYIQdopVB/ow4b7efcDhh+TX8
sFo+aS+6sKY6uTZgdxTZJ7BXuw5Jxde0vOC76Z9qMs8+0Kxk63pkT+DVvXiu4r1vfsd9CBU2807K
CN/0WX8xsMxDeBFyhyXEW9fOfNMbmkCQpj2onicSBoX+Ek7ZfLADG1HVBPTBgYF0oeq6V+Rz+8EN
nHDfCrFTUv8RTylhnOAtTe/naLFfxqpZjfN0hfnCYQDxCF3NHzQ+O5N051ynn17jXQkUkZ6xSKEG
XhxsBoeyIPah3Sobgnxj9AYKUr1ppuoYy0GRGQlZ7FhopHU27PWCAsshJ2MfEFhaRcwalFFAJZHz
K8Y80g/pufLytx6K1boKFvBGxK48GFikEie1VxFkqg2rM/dDnxBwlYh4cdvK883Awb4tPqbIOpUN
LnNYeox1WWitef++NYH2OevhSxI5T/1II3ZmMe3mQfANI28rzOHd7MKvytZOTsDGvArHb5tLvjRi
FAs72NKGfu49bkhNUnhgG9qhyN3hgF712ibVnTbYtAixO/fnkXG/sD/NZSVZBtHaKdVzPwxvmQmi
CEN2ChzNhYAYr8cURA/yJcK7sarS5trU0RsjLbOEwwqh1qkq6L1OrtgZqu0UhbafWM0EhgZfNjGS
kHV2+FMP2mQ7j7CMRZER5GXdUXQTzl2DQ0cxgFuevJAY5BySY6OsiWlpePLc0dsAgXmqDJeHACYF
EhZiGWvEide2dWMlAhMVXmy4r4ON7Oc+xoIghjLHY50uC2RhYsw3FVLmuI+VugjJgjabandlF5xD
MgzqTFY3gdHxwY0OhYjWOZ8770WRyALgGiLMlc3aA+oGhY25qpbcCu0JvXAzcjfnpK+c8EmVPyP3
vRjStzB3SZt46DKpNkOJHdejS6kzgkuu6FVmcc0/7jT4B/Z4W0MMCvk/3W4Np0TiqcvH1fM8aLj3
llIlSghWiobDaeVwmZI5/j26/u9sBZJgY8FV/68eYZ8qF/AgTfOjbf9BUvnjJ/9pFeYVzHLZogVX
1zzvzxe4NOjX0Uzen+AGpOR88KcdaKnKMfEOIcLQC76U5vxpFeaHNIQQqdk8miVyzL9kFbb+yRSE
bgM1dUGZ2K6OX+kfXuBEJj3MbezWK/hI+1JizaQbob534KrHmG3w7pOWm7twVw3tV1VOTPzgsbA5
Ggm9cVKumyn41uPqWgbYEzMZfgcZbQkC2GDDa+NhqIFDszhB2dRjfC48maqB8gmjVC3bLhaQUHg2
WeRehzZI6CNNnnPFKag3abNZuWbykYVe9TCG2RdQlYrhODqK0N5QzrGnes3vG3o4ZulXHR5SW2hH
ZYlDOjvcZo0br5uqsVcoWzExt8ccBJs6QI3bDWN71WP7pjQTDRkX7ACrICKdCKjFeuB5S62uIW+B
A2yq2A1gFSgHY61X3DqCU5BAOyfkotxLGtCQgJIAgcoe6ArHRSrS4yTYsM7lW8hfhduR9zI0Xy+n
o032W5RsJmJy8kZlntNJrCn1JfKlxhsxYDN05u+cKnoiMaPmpyEP40Rzn9kn0EbnUQjSuOO0m5Ji
H9OVsOZrSy92SzYeqhcJybQ+CliH7SCvaUN8sSWs2CZHK3HWQlrbSFd7zdD49CIcpM0GFztb4Xi+
ypx2YbPD5dQPmCUja5+6GBDjvMPWQQVrmZWn2ZUHMlA02TV0JuVnWAZgOs0XVn6nwOZhPJOeytS0
GYf02iXGmYz4c7/kP7MFVeFF+StHo5PFS2NbmvKlSLBV2LZWPGXjcIrYu2gQxbvpqMNjZJJRZ0ox
v6OMsmi6TlyLbHckzonCVgKeuealK59ok1+4mx3Rt/k1jqySUuThmxTP65zlBd2Q9VkbAGJWxvTY
2bSEwkQbNmHH5EciJn7tAMqpYjmWZZI5NNYpIaufS17seL0pUqPe4LVwFL7eAQvFcr3ao40UMZQn
aNCsEmeiuESy8cLU1uznCv4SSDxvVbrVRyKinc3EtcL2RG3BOMIJI6ZLZp0/XsKyZpqQ2LASbvIG
bmxZqGYtmvQNvDBLn0GfQMOw757Ya4PZKe4BmuGtGZqXaMazgh2v9GmSJ23kYDalF/PRptGP/txm
E7iSbqUGT/7cegVeGsgUJL+5noDGc+2p5SLPNqLqvjJlT8eh5O2imRBe+yG4ShdkoAetajcNtIDz
8Poe6u6B/ai1454nUVaXHe89Z181z3apN9h5x3ZjlNI467LYgnjAHqDS1ejoe2Jal96AIAhVYy2L
/tZQ5nPqTWtQPifqVRiNanlrChqV6C5JbbL+2oBXYXJIsGs5CX5SumL8ql2SCpMkNMXcXeKlb9SB
eRIFrl2khbeJXc1aYWyXujzRZXqOmB+GxQ2QhF/5GKXknZxxM5ia5UMZXNWT+xyQelBJReRzEu+T
7KGGapcij/nRuYfYXIEsm7GpuQJrENo5DYO8ZD1gLTtXUwDMvGAbZ2yYSy35Isl/SdDkciOqwLoz
Dvcli0zFWn/d5+BcJFwOvoHiUemzt4sKCohJfgvqhXi4THBy6dgg0+06zzwm8B/3WLpTAbBoGnIT
j+Fi+AaIgQ4GOQ9Re+vwWFoZVpttvDaTD93MMJbPBsVNxqEe0ie9Ml/Z8K3xGsP3bZ3z1PfiCNeD
pY+p7miZZaM5fnP6uU0m77aqf/vYO9b6/XSIINlHIt+QCz11bX8l54RXK0jPVs/Fx29mzaSa7o2A
g0CefXkAB+JcN1ecOknCTebNNOKNcc30PeBgS6gxcnYE3E5V2J+boj5MU7ZJ5+4pyHsyztyGwDH2
xlC5vl4ZdOGI5k5QAQVfeIcgTD1leNO6Lr1omrM2svaZrZyL4KcDealoScOAVvuGAG0HehuBp7aK
1cjJmQcMizYvvmlC9aBUfT+3jgk2IUBu6u/riWgyDD0s4qDdoyY3N3By70Ks3ciyNCbHbfXSd8Nt
M2LYmqNxXw3SxmhBaJiyG8+ngLqBPNB8GCN1MlgR5Mmy8x8iSG7NSZ1Tp4JX11HWWfL55E2A1azW
XmRS2Svb0ch6Ts5TmxiKKRSuSSZ0UMija+PeLPtLqDeEXFJf4TkA70Z/XDFdC6xMBIuJQZqRopoM
nhyHvZ+Y8WkL86i/MYBPbNuR3rcmMKimH+tT2HmHjgB7m0Is8GLet15zj8GLzSOJuxRI86qiyoer
KuTlNsXOClj141DIB22aTlXWO3j/2nsEM6xvdbR3VfmWuNxrfZDeC7s7MKdg01m+fjYdTOUsO7vI
uUQYLbPBfpNm/hh00xOQIt6sRf9BB9465vS7UUJrjiN9S7A852smwhO+kxfTgISaJuWwMg2wHiZM
Yejb1yZYHPB8/zLwspULtWuVjDy2VdqQalhY3gA2eC83BzrzjmNlcWRfulZUd2sI/dOU8iHLBkUQ
Jnm3+7s8crcWNIXMPqQ9/loxajetpoyN5TBXdGyzE6uglbUCN2R3F4wLj4lScFaFZy0xHw57ZeDR
CWptsSU915mx5NbDdO0WNXVw+EMgRMC0aq271NEfsXEuB+0onN+yJLklluHc0qLn4cVuJu97tLpX
mcobjcMD+datFmDOLlsoWtqepPqwcpZmNA2Q9KphOeIaLcW2mtq7vXszaHzQzG7GG6E1gG7ENvNV
0zmYUP+TP+xUxDHZHjGG44GgNXiUqruZIR9iP1rgQVlyiR2aWsUCNf1F1vp/IMd+y5r9ihxjTCU8
ZHsSRI6nM9D+VSGCN1TZBLbwUdSI40BlFehp/K3mUm6mueBsMoeUFxI6GWXzMdeyak2kg9dlBsWg
N5wP5BWBJNzxVkPJ9Xk2un4orY0y5n2Hv3rjmnWKEdOZNzY75zH2dqHl1us+wKtu1mW8xgrGIbFB
PM0wxXgIHNskT76HMMGLEY63AzzeDWG/JyblGtJI8OLMvHL/v9CJhmgZkA//Z6HT/yBT/FHHf01T
/vdP+yMxgYptUEBMxwyXyG9K5u8aJ7Bm6H8UOIBjIx8JsfnvRyQIz7phc3qygCbatvnLEcmlKcLi
v8daGi1V8kP/gsapL4Uov17AlIdolsvxjUCHqRn6P5DZsirLGtXhfrDm6YZko+fnrvs4VxEOWRd7
BgGHoMuetZYcAMaRN4cWCDbC7qnDXbERWE5xlm8ZPTHK5dmm5Sn0aEa8/0u5m2RL9rzFGJZhXV31
Wun9H/cffoB/+t3bMKqlbnLIs91lp/5L6KMH1hJmoWDz1Hm4ajvq3habr/V//DLY/f76C1GIwZaf
mhXHWD575zel+JdfSFT1WOXtXLK4MKKrMkV8alH8Sgf4sTAvpROHb/lirlUatjvDVT+rokCCklBp
JbV+KBXBNqomdOPcoKRB7a2y5l+f9EvrRXdhGR6lQa9QErNpJ1nYW9VzQe2kSvSjmq6ivQwtYMY5
N68o0nS5ut0zIv0TCTLQA5B0Y/AOaFwrLGeshe1L0i/2xThdtXrDCzUESWbowcmItH0F218zcn07
9WUCWovHtgGnu6iy3UA9QVYmtj+Y0YORtAc9HnaTKbAfZVCG2gRaLsc3PLnmsxNZPpqmZM9H7Sat
XvklimgsN3FIkhRJr2BkoKt1hQxZ4kZE98SI19y1t7l01Rkb4ze85vBW0byK5RJDOf56R1As59rv
bcBpWlajvqttfL49Hj+e829x5N4uK18r4zVcAFjkFK/9TETzUUSCLRjRWIbPeeXAkl4Lu3rLsv4F
E3i+duLAWNs2gUS37seVqNIb4iGDX1EviC3h057wKTjQtpwJ0Xqw+EBavA0H+q3vJvwJXmJd9DGY
yDNGJtSR4K6vWYIzhhBqeOhKGmHdBQejqM8tXC3G4jaQ1ycFu9a8AA4/XYzYkLsUyoQ+bkQksQXg
mAOt8eLp85qlxkPLFF3G0XM9yDPsBNrM5lOEXzXUrW3Zyr1qdHbv+qmoh7VniH1PIYnWVS+8PJ54
kJxU6Z6g8Po5XKGOtePsIu/N1YJhXxtej+YXHzVnOOYTPd9lTIq5qZe0K97mDj4ek6nrsB4NX/os
2o4GMVLVMqJyBAV+d61B+rY9LtsUk52vLAwQo/iejPkThIcOuiRLHqiLN25DQAmnlLPGNpOEb5M4
fC3xY+LOB0siK9tCd1QUfIdceBj39nUj7+FybC1A89Mcrju4KRADDmGQHCj6g6FIOgHaySiGa0lZ
o6kFh6SgpjKtD8ZM0zHn2rVUAeNsisTM4LfQ5CACBvVX7Mb2JmhbEAn2bsizZzsyjG3dOZRGsobE
efggSc8wJEZn8Dw/e9RMw4uueuA+ZHP6zui2SRLRAol2XgpJW3JQH6Gj/1Rz0rD7sB7QRfnRuLin
FnY/Ns5tTD0XGjl3P2f88CEP0pr7u48fRhDoE7tHMFZVRGGYObXZxTDzcxsV331AHU6/eNFqmlbW
Rs0OO2beOHaBaNjJAlT3Q6dE9yy1avyOp/Gah1pKebHltptAckzUw1L4No+ebhqPAwHSGFdDmxXw
bke+ILNJH6oOYtggQkhD81FFnKLHdCk/7jrzCIMLTCb3bdyWr7E5JEepIPwDP6qW65y6yJzTfcZL
xM+j+T6bUb3tboTiHrGDGEcuam3awoYtdpoR7qwRzy4hwsNcG5usQ+3hVVSTKu8535bBvbLJvTA0
pbtcxhRPgNLU0pBcxOyNOFPpoLA94thDE3YbNvHZE96nMwU7T4UAW9PwPYClHO/toAb/UklOljNl
JBCiGALNmt5QqnQ9Sz1kwcjf0Ie2gtS4DuaoYTEf5ce25N+SE6XHYdu1V5jjLJGbeiPS6tV0EagT
D4YMRdtoKvMnwjuEuqy7kHKdLk3cPgKpw7BvMsizLlkZDZaZBsPGIOyHeOQXqwzu61zSTtQgTiXR
0UtR7eggAvxB5MPrIthlYz2P+BDjePwZRrH5bAR4tOHRAySpyuaGmsh7DkU0fZhGf+47TseN4knz
bz+6AbZ1DZ3S3/9teEPqmD/+48d/rIi88ne/znC//Pw/pzikZLqD/yBc4M77Y1NNtNWmGosqI0Ks
S8L1DyQGBkGmuIWWLYFUL9voP5EY1t8sw4bUoZsME8vP+1eGOM/+B74ulkXTQFI36bNH33et5cd/
GU9m2bvVKHXCMhYeL+5kX5vGQ1f30Jfq24guCezDlzzC+ifFWc/Rb9mZIH36UU6zoHKGDY2rfpRQ
xhmcvfidKmpad6nQmHgOjb22n4OzydEuoOpDwmRwTKJGj3OC8tyHtxCHlHeKgSfSvk2AfNzaAgMb
SSEDuM1wifprUsjn3MYhTleBNt+R7/TjaT2W5xDrdKAwAI7bsN6QiNj3wxYB0y/ifcYLfqleB411
leyrSnLm7cBSGHBgyVscM//Gnt2d643PaT0eGuA2iz8qbJobZwo/odxXgfYeYH+mHsIvnWgD34gQ
0VlT5rqHD8SIW2MVWpUswaP8amTIJNOpl9EpAMvVzLsGIljUHbLpFoTbR64/m94SwcDuFbYLAa2H
BJQljznesVa1rJCL6tJlX/F8aagX9ITh10uVasLa1vWF/l3IDPAbcRv7Y3DUA43vtPrkWy27r8OM
D6L1gwlYbwao6DqYt0VwnqfPSjsGwetQbU25tA3vFwW/0S81X19KI0NR+nhdtr2TbtIOgFB2DvsN
VkzcB7xuCHlOr7p2rUSK2fkJqLo/yxtsQhEUXes4DT+x4FCjQpIMcnBt35vhN0FY3/Hmu4Li6dK9
aejXMroT4vcd4iCzXsek2q5H5xBj9ebiAWh803QZGa1oF+l0pHcAI1gMgVz4Eh4RGVRGqxIXOi1M
l868MOIArL/XHe+0aLvQH5E1lovXpzBua/fDoWqxsOrbHA/AluQFToVgM9OAPGN7h6oBYm16E5bG
AubI9CcEA1CK5YhjM3wKEpIawaGu2c8g4Iz2M08vuv0yDCUgeM2PeaO5xjHndTkouTUAPY/xx6IL
VXzoGcYics6kn8CGstZ5cVJiujjEAOxdY687pmgJaqRRaf7qymi3RJeUbkMngS6fFNvc+a6tLzp2
d9liD5S3vftmDIQIYMK10WsOY4JYMc0K+grZds3Xguo8n/NUX+lWtC34XobgLkBtUQnZiG8DqDPb
73VG+HV+Cbx7fUa2NA6grRgpCQMi5iWomkM6XFUgfBNihLeIr/EMaSRCWOGWk1l26UxtP077vN1b
w3PXLeS6XWTkxGio9eW32lRXhxFdp7OKVoraPHWG7RMAPlX5IW+3A/wFy/02ySM54lHlGXrktPLC
gjKfs0WbnCBCXAXkD9Pho+JOrWnr6KpHMFRkzSCmIHNOpYXSC0auHcCAU7vj3Qgnr/1KI7Pv1i4Q
N+ToRYm1SSwm5dqYm/c+OU66WELigETqte7IlYGyPWHlD+ZVCVyO89bKzEgpKt1nyybhbWvdkwgB
g7DwOGMQ9anf6LN4PzSvFnfncMJHxOlr7zXjKudB4Tj7JryE7XcLhjiN1WZMQAs9dRnpffKLHGGj
AjhZOJDVT0gP4MQl6N7aLdP8vLGyF9F+kM3j3zCWQvVXkxV5Slc5XwUBKiIt2fQY0ek8YQnwTi3i
rzjXw21LBr93Og7frEwqen5isStIR3DT4pDbwZM9knJdjaMFqnGdUUi0+HjiEHJJWdJ7863TYNaA
jyac2s7noYMZP3wGYDeK7DZHMk0jwkx7Ei5j4vmShVxA4w7kdDFhpJv3mjUQ6Vy81NZqrnHUUJNk
tqceZldZcvGqjQasgOTzuUKSWoiWXX6o3X1mXnsH64UW7eBlwxyXu1DXt1nhHnriEggXSJcBprxz
hzDA3afmU6WV5O651OITx3Y6RsS2tH7W4EikvZvCSyG+VLjVuKKd2FtH9ms+zT6X7OwaW6lhACB+
X7A5c8URfQwp0tiW8TVKtzRnYsTB7KtzRT7+F3tnttw6tmXXX3HUs3EDfRPhcoRJsCclUb30gtCR
dABs9BvdBr7eA1l5s26esrOq/Op6zDipjiSAtdecc8xCg5IbKqK3mnorahrk0Ql7lmdwglpEoV60
uxLVtOQD3CYVva57iIQbe4nh7yvvyQbhalZcPRkDOkcV47WAqDbp58nDtaQ9ODqfJR5FC8A16858
yAQdkX4br8v5OsHx0TTSQXTMEGWiAEAjEg0ofj2iwUb6jeq/atz0VETNkGcK9WWML0lSbaSlAaLj
29YACHj7hHUEhIeyzM2A9I+QVEwHzR4uAKwYCirfKrMlc7LtnCOQFY5L3F54oVt/05LjdW2+t/Fj
4ulcafd5/2Hjw1biWNpXojxr6b/HY9gZnwUEup42rnjG7DOQlM6whLv+mhbONR8gw4D9i3U2ErS7
qAs57p3gCMZNKy+Jsw/AT9v3vn6EM9D5S2/Rvi0zLpAibKsyrMhq96TRM/ezt3661oOH4FOMz/DH
uSc9pC2J1grPW4aYY9yTPd/Y0W3GbYoPDeB3b4aGI9ZR91o7d9740fvjtkU1C7XGvfHkp+9xuC9e
a6380VBTpDXTloYcEBcRdbyLA6UkXBw/M2ZjlcNtTptQnt1HiTjq/nzw5RVoxDYOkFiLQ9z/kH13
w66dd++hAJtvEAbEWv85+q9MeKvKOHvYAkBIb233pow5oE5bmyhhllxqTrDN7SxqAMXmOUnu4ty8
xHj7jOLS+vNuxCTXGv1ZyXtfe5773VR8Gn68tjEVVPQ7tVCt8QuG7phyH6BC0BCh68PldwgAPnTe
nRZzbMrZx88AjW2/3MH0I6lOt7olzJPODYHjNB9mwX2EYFSgDTQinZPoZSr7FK1g2EyudtWK7Jvy
cVDhqgHErR91jX5tzp/6pjAGQlkDO8BJnDEhrjFlr9sKh4O/5TyDjhWCkAfoHWxGhpREOxRkIWv9
1Hu3YCVqeQ4y+zT57GWak1di8GqTG3/YDb5Yt2TgYEuW6bW0n2RxqMVlrjYxAkeN5G8PLwb6ZkMS
Y34aK3ItDzLdmQnYxAdlrEgKR3qoy8emvBjjkaLTQd9wmRcWmqALX22WXLKwmB2BhDbdurz/zbYF
KlATwCU2ehjs6CRaLdQJhmnKYZPA6EQp1LZz5bZFti94evopqco6PnljWAFhYQeGc3Ph8ur12yR3
kJt2vdnd1PmrKQ9B9KxMCFIo2+lTGxkQae9qbFfJKNdzTNuUTrUSCyPHZhojR+deAj/ZDN1nZBgb
IRHnvOeEXjAD0SDwQkXQxFdqD7krjNgvuEX7NLrdoSM6mVmfhgm0fVtF3QYM2I+kwSVh0pzHYZva
DioYLh2vv6i4M2LOG6GZr6YIqnqXB2fduWIdffLsH4Gz96x8Sxy5gNO/MvO7oic/MVUbwd9F9HTc
TIzJDaM+QceDFN/meAa+dcJApypw6w4U1Wk/lHbo5+OWih/ShOGkfjq1v05BCLscOgKiz9J/GTCt
eCBb9fJZl28xJgO2D+NayGSzNEYQA+DNyk4yK7590Fmenu0shYQ/4pWdyCDrZSj4/1yaQnsG57zP
N5Jv2RnJuvZ7Jh2fFojOYttWKuJDxyx7M+S9hMcTke6UXBfN2ZvrnQbcPzfOen67+M9IHZoaQmFx
qMiJJPZRGfTOi10TUDuo4o0/X1NL+yE7e9mSssKUJP1plVVlfglye22qXp0LUz+CAkLyr1mWMmh1
G1YUhxJXhkXKeEJ5wim0HnOcoE58HSHVTqJ+Y18wRJ8aR7G0fiita06Rlu7fYakM7flnhTXfK3RS
V/k+kgFBWDCEQfn/4GP7j9EuHytQGsX/WBxyn1U9yTROuv/55/+kOfp3A1340X386T82ZZd207X/
ltP9NwM/X8o3ir+r5f/8j/7jf/v+7bs8TvX3P//TxxfAUfLJnUw/O7by//Jvh69//ics3o6p/yXT
as1P5WQv/1S9/cfX/W5hc/8WYA3DvubaJBSchVv1Lyd7w/0bRfKuCWly6d9GYvvjaE+flYE3nQJO
fG+oOP9oYfNJDOKMRlOxfyvn/PtL8Luc+Fe9279JQH8SOIj3ohlZJioQLnTD+UWeCbxu8AItpjgn
BRhHoAT4grfvOJdlSYpkyODKGcv4jlLQQZUvwElP+s8iM+NXEVn2ncsDjXRFHVySBYakoCuSASvs
gdVbTv4dDEvYjOkidQtGCQ9iLyo6LqbC92E7OIesHPaWTE2aGQJMBVp67Ajs5zTPUM4TwD+Cxz2b
88iklJo4SBp6fPJ6LHYJAAx78Jmu7XsXxxDgEDgn8uAhJGOjaFtYH8GMdwMAFzBl7CPwVsLesoiH
qZgOleLsIeyvEjgV62oZudo077YDRXWONPa9SXPdTIUd2+vQbCDUalHSrC09OklNu8xL711ZWN9d
qr+5cX0yxonBioY8sXTl1ZTmTUt7njeRWdNNeUmXYj14D6s65nm6dO5lPJ90SvhAAz/YlPIlpsYN
UTI3B/T1+VkJt50KvxbS79FdWv0M6v0Szhn10vc3UenUUgBImhCchslzN5beh7e0BNoLLmnpDbQX
UKNJkyC4vRSGi0bMZekZrJbGQW3pHhSUENq2+9aYtBIq6gln1zqRo2t2ZoOrrl86DOcJ5PuSH6yp
N6S4OuKUVL6PS/Mhxhi8GhzdWowjMg420dKSSHHAXbb0JmoTwOWJKkVz6VQsl3bFegaLbPkGxgaq
F+ntZGoihKrjugONz1weS/UooeiHbY2Hu5pMnEo50LTJb8JS1tckGpql2YV1iOHvtDQrNkVBgXbp
ZldAVCkwdiJi2oRBTXrPfWnGrCfAZ0FmVOCbAVxAXrQxMRQwb5bVrdm49Cmoxz6ujvVU35EiudVb
oJOykDzo6vonXINHayj8s4rnK92Zz7pePJptftQs2puoSDmwmKX0OsVlUPvjAzzELUIVpBWOkBrr
bdJtzQ9+g4dyxCFQzSkmiEwXmP3G3ZBGN9L3T6RiQprkSDnkb8WY6Bxqxo9E2OzCfdwgHu71RBne
piwJHZkCpj4fjnvSpo8itbsQv+sW2AGmqxjECmhQXDtlxHitNNhLZMswhMsWwFCP6T1yPiQazWZS
7X092mdSul+dYT310FPqCoSfmOZDkNZJWFYWdJ+lmCXIqLLVwZiRzo0s50MDn8tb036Y5aRfTX6Z
Zf8N53L28p+0VXlru29pncYDtu4C+GqdDK5czPNmjrtsP2EeOChtTh6nnllP2YV2owvtBqfZuvd7
f+FzRTzVlTiZYsYP2cQnUVR0zeJTv00oTv0gSnnDzozgtk01batBAijBTxD10K8cPLBgecUNEhaf
jb79tApwYTFcDa74Yiw/atI2p6jMh11VB0D1HOsx4QNsob5Ka7pYimP4iPu/DeItkgofZgVVq/Xc
b9rdo6IiGmq9e4X2EpfVt01EeOVk+G7hWoPJE3NzKnVkLxj/O2LMJPQ67eKWDSwpZkPXy41t1/aY
uPSLjOvjwGJha8z0eWRJv9OMpVXFx43WThNJQzO/cdq43s5twUDBeofr5Dz6zb1nZc+YvLjiYh7q
mk/YV0vNq1DNTythTpF102+lDL4KJ5n2o9szMAAq341mZ+LVJT1hmM1DEaQ/gRW3a9UkNYOk+BJ8
K0A4vH0lyosedbd1AdzBBuFFGd1bRrvqchQ8B3l1DRL2D4LTikH2ePS9XeKzaMob1gdlwZ7F5sSY
FZ9SJ5eiG6cEjM/W74zljhdit7rxrfosrXY7VDwLWve27oMzad9rMExG6AtyjXES8JJ6cGWXXEiV
9pcsN298DIwseptDGwf3eme81ak7rmdR+Nusq7YNUuzWkThkLVcczbK5zLTG4XWrH2VuXEBZEKyV
Vz6LoW/Ic9f0nEin7DbP9de4WTB7wkk3QS/u9KKs95RAkZNMH6WHgVGbssdUEueZIfvYA25su6k/
nDh/VSrf5HI4tk42hCN5lXXma7ca19O6rNS9sVRA2KnHzgcSFg4uZ7r8fy+1LOOU5/91D/pH+y3/
HCT446t+H8Js9BB8v5jTPQ8RY6kO/X0Io28UMQfOt+0buK2Mfx3C7KVv1EN7wedIAv+3WfDvbAad
InTfZwhzdW+RRP5T+grRwj/bP0wUHMY/HDxuAHkWuuif9RUqjzqMwWxstVZw5Mr83Wylr7bTPeIf
uNXBn1zbwDu6NqhqzOvLhpet5pS7odI4mtp0OHau9yZdwcIK5FBcEQRveMze1xaBODd24o0V0BmB
4b69Wk09IP7qZ9BjH4Eynlp8fLVeYAoUlb2lB47EXsHxy5vHw1SrxeC7FP10K4tvtDS2eWERVfft
qPx7nUTe1qvdTafr0VrVMLSM0niLxowFF+7OUi/UNqgWNqWPK0w4JZJM9YbhczsPWX+K5pzVRHyc
Ku+lMaZ+I2L2h1MxLnCn4lWy7dcI3eV1ctBYgpEtvJmC7KnzY3T3ZjPYY7aC6VDf0HdwV6iCzdSS
LSshhuNNMaxPtzHWRcSCN8vyTVQUL3W5xla/IsZk71w76Zkvsbr59rDX7WqDuIvwQ7NJvTIGGkwj
W63zmNbRMp69M2LzlzDl01hOVO2IBEeQXh0swfji19VERBM/RD+ykVgCm5MNvGVO9woUQy2t1y5i
ba3AhPVNdk36ma1aL4Ot41nn1HO9Xe17L8qsHzUvuh+CmDuMHagVFTO7UlcUwpnfVRq/j2hbdes/
gUXGQSGsw4QnJzHc+0jTnFAL5J5mh1cX3d8s19IbKaJ0puAcVLkMLct4rcfkYMT6rafcTdsqAF8a
qyGvbp5azOIMnv4ytvJAcosJKikyFMvdYk+jOw0h3VuK42stvOrbrfxr3GlEDSnSqLUYRASd6swq
Ql1pi3+i7wnLRElcAdw8HD8VD2sqEOflwH6g1mtPDAGLb30uvczaBDqV1kDivS188DPVFFu6KIHY
ibHaVP78pbX2IVr4200wvhtGcWIJ9EbK/MTh4wv/AbC+Cn0GjR+gtvoxNGDmdInT3NF2zNJxKCgD
gR5JyUsn+jerUfOub9WzKtl9SBJwYiA6mOn5JYIftk2UXodBGbcrr6g7RJCB2juvLHi6WOmdS0s3
kh9m/wCAQtKKdlPb+pPo2iichl6FM+YqBuHECVMaWjGBP9lR3R0sbDCQLRQ2Clpz8hpS6Eh9RRJD
oPfgF3ZRGRwL33qxQSjxzaA+6drF4xyCZqOM0KbcnAvthijP0zjnZ+qaLh3jG8IerX+2gQCalJLV
ljEBZRt9GnpY4LgkOCyzvYMmzOwehZnMrnOl0+BEv5oq7GKLM+g7cxMb7wKj2FrpJrcPy1MXxxjV
jpOcs/IJBHEgwV8QdfGdrQ+Iqal8p2AkJaCC6zdCgxkr+gni2V5bntHs7GS8E1437ovCOrpxQBjf
d+65HvOtk7H7NXpK+ibtQdg5zMpMuUsm9oNkLys7wl8np09QeYzqiyjG80hlUh5FH4Y/savuoaIA
4Wg6a4+Zogg50uz4duusKbYE+zf5nCzJgGmrygXWEIOT63q8uhBXdwjnvKGZ/aRhFjv1SW+hiRLp
CDDmuwYgXe5o3cpZlsaGe2n1FuVQTLu+KW/SIdtNHiOYnvUXyq3HBSJx087uQ++nH3SLk+ry2T8b
tJpgMda3+M4KjO9Jcju0HHoinvj0w14TyfHAdDAG6Q6Wm96hOZpvCXjdYjWN1C/Wc8D2GjbaU8eT
Y9V3snxtZnnRC+02amuCiw3CiIUMv5R5afRxTxdunDhFHPXcD8mtGEv6ELimcKazXjdNkg/IV05a
uFwF6EEJK73bLOuvzKe8cd2mWjB8/kzp4UT0S6XWnR7TUpyNGIYtAPQmzbWi3M9YfBYRUWD8cfVo
70LeKKP+wLrme8pIRwWlhGoMVh/pp3yS9BasdJ9jsOgASWhz9+jq9s1omw8sPx7KJLj1/PFqQLPG
tVbO0CzVkwF0WjPpRBosXYVW3D0nadyHWq5/idpH65zchUnRPSTLoyvjpVsDwHwKCvFJlQbybGLc
VKp8DBoI7j26QEUUZ631VM21M/VUjaR7ScrnPqB3QTTavfTU56QVJKItxPPJcTFxDeSaXJD9lE9h
3C/dnKtakKCrcesReGAexe0X6YggYNMeqhnGd+koXJeFRK3L0zb/8Msx11b9QCE4l8Q43vh+0ikq
dTOu8qWiQ2KpEB4C71R324YAJCVLFWhpML1nMACf3mS9lzo/fq4li8mivTUzYn5Dd0jaYt/AXrSJ
w5mtxvRunQsZ/PB9BtKOPX+wCGasQloPQXEKNiar0mZsjhWaoDc4F1SG9dQOYU8damP4z6kgs1hG
9Cyoc4UjTVfEtbMB9c6ZuZWv/rs1w1JLddfCx/hhTMHWnvWzkcQv/zXDLpPiMln+353eT19p+f3n
9ePvX/P7BMucusyIOIRs1omwx/6YYM2/2birbbpVDOf3XeHfHULu31xMRYYPdGxJu3qYh/4+wTr8
E4sW3cQfhFMi8P4zDqFffNI072AGtp0FcuY7gWv/UpmTe1HZV8Nyy12480D8V1Jz540Rff3Da/L7
AvMfK9h/I2L8g538X36Qy84UaMZSHPDLD7KVniduS+oLnAZxMe2SmdAN2yWQ1k3rrgGs2hZnumun
dd57j4bQPyrq0f/6t/g//rX46i3sVzYHg19+CdNrgp71KDdKWT7gcN9GDAG+nh3/+scYi7v83/yx
//pzrF9cV33M9hXHEDi0OMyAR5vIiMlb477B44Ib7GymPBRqU0P2/eufbP7q91reTz4d7IZNk/3z
r2thbrFBk7asesrEDrj1u4Cem2qT6tqbtP2X2Bg3BmavuOcmXzczGGS2hU6u3k1aCuEkrbN0OI4V
ndIBPTDBmOwHj12bMsCJ/PWvaujeL4cnPhOeYVnLuhzWC5a3X3bYyZDbZk2tLYhh/+wx4KH79kWo
d0PGPR9rDPJKdImWYhUz8zaVzQOkVOMe2/N+yMlGKUDBcfoQaBHrD5JlwggD9hWpla5dXtvcplzA
GlfScRgn+JtwlJUBINpWhnRr42pjR86yxMVAkFEO6FJE01C7PhJvBNi25jUGifA9Gd5V2B7J55jF
XKyareaDeY8pJcZc9xE31juPlVXl6KyNO/mlZaykzJHUou9MO5GArQ4wWo81qxg3m0/FGLNjiDZi
RgxtwV1TnW707mbsm31hwGG3vauCRjaoHjhcubXZ0Ua9Pq5pi9hEnM7YizPI2NWThCWXohhnsCRt
FRwaXb/tS/ytUwkDzpJ7KjboCYcSktb+nbTJhCWT/gynFItXm7y4drNpkua9iI1j3mqkz9v+FMzj
yXH8d+bR/dyXpzYDIaZVFzU7T23myFVvpj9KCwsE596ziLqT0/nHDi01SKBO5UN73/q4T2YzvUfA
vRQNNK3R09hjxfdUi+8srz7MkJn0nkCmVs37ESB5SHj4MctqXo4gfki1IA9jdqVBBRqE7IMU+UNq
JZs8qpfDGXWE7b715mOUUvuXtwcs2ttqlHcMi4dRUxvmzNsySQ+JlJcoAAQWkzgpR2Nb5OJzmHp6
EPzbvhdPnvY5jToI/mi78ODW1KJuyY3gFTBRfDs1cKCe7+woZp5t9nFvhyROfo6Rl5zSyN/rXvTQ
tkit1YvoxaZPPmcuvqkcVvTMrriTevifqoIIghaw8G6dH3j0rwN+w7FSlG0Tkay9ZVc2wtOWbrsC
/fvElCBCsy8fxtq7EYZ8c5Y1vcjQs6fcoOEos+/nhiLmRFEhPWDjYbqHzGVuRGfSF1zEJzuynnzZ
syp22eMqTJZb1bX7Hrl9LqGMTGVxozBPMha8zHG6b0rgxbPgQ+4Lf+O01eNod5QhesOhwfK+auzm
RSEEsKE2dh0Gxihl+z+hpdQtIcSsfVJkTPSpvgSNeB+cmL0tJtIA4sw6CcZ7I06wEgowQ/58Owa5
OAugbIUv3U0wzCEJYHPjVCzMK4qxsAc1yBIpgX5P0m482qemmO4NnE6pgVnF8E5pZz90ZK8BWX/b
M1zKmg+LPQd3g+P/7PvPKaIz3O3nV9fDHG6SloV1d8dodzGJyIZd7F+qSuvPnCjTA1IMJrr+fe5Z
+OZBc2bKXiPmhH05PU1UL657C3uKanaqCx6NclxS/jd9PT3zXIeFlyl6O2lv43YP8JWgLHVjbXe/
FMdzFm9vpVYWG46fYecPBDkCvQDthEevZPWvICbS1oIO1WqbTJDV8MWHL+sXMxeg5LV9Ngb7KrO2
7qw+Z4tj7aCNaGjLHYgitcKJLnRwUUzl3PMasTmxaKQF3abNjLdmK5eyunladX157AsVdr36Bn7x
BXfo0Y2MJywpxywN6pUm+dWiBASmup2n/MvuAFGz601XrUuWS/i4W31JoxlNaxAoTwUQBDs3Q2S9
i1FO72nmfEyiOfpDdBOY3ckG7O5nzonClNskjy/wPIEJWKYf9mbzmHfuIsJczIrS+Eh7bAw3JCKy
S1ijca8SB1U1D5yVt3bNjaK1zLDSm1dKdK7NoguObUB8GTdMY+MC463kYbsRXr4WmXfNhQ9LcNp7
ur1GjeQ+Y1Q3g/Ip5tRMFl40YAIfx/DzrfhFV2bBL1gQxJrcKDjxCMDg1oatbr+WkcJ7RoQ8lUER
atZcbzmxf1S0t97WgVfdJHF/Rqw51Zq/7TXXO+W0ovNJiBFo4Fd1uGekXo9hCxxZa6Kzb0wwVadH
vVsiA+SYvI7igL5OL77CMaZD31r14P5pa0l+trBzVsAvoVKSdw4lCyReCD79tIU1vr4i6EwJDn8f
OzKc2jmAT+xZeRvGBUurdjSxK/nTOgDFtKuDYkeon0sMf4RTgKzXxcZM9e8q8tiIUzxa6saKtCjq
gRM8l23LGgUXRRHNG2XlS9cBZ8kBio42dCcBpcpIOZ/QC2cFM1Nj8snbzu3IuC2pjMO8zQ5lFs0n
AQ7Kduz8ttQaSlXntL3CiFpg+blB8MYgRBn/bL1IbQbiIbBMirPK5GKR6a+jic8loluA560xYzaM
fYlfYnzIFfdZAQwp61C+AZVmlHMUUIC50TkpUDDqRvHvspWl7c166wYrCLMpyTfEb74dHopdUL7T
Y88UVvYjZ6T4TUgCL+7Q6+upFz9GC+9lZKLOBOUukYhcObf2OHG3NL/uuiz+UQLI3jgQBqWEEwIs
QJbdT62XzyonT21DGnXc5GP0jX2s3Es+k3BunL0yxi8TV2gYYdJ1KDDfDAHcmSh2bqqClhrb0m9c
Tz17dO3S95FsO3e4hayN/Sq3QFTSGYMg0az8nLC9Zx9s1kKsKKqflgfMBTfte1mBLCHjvxAQ6RlY
nHNj/dvo44qGrSIXQyPmL18Zp65KTnhpkIIdl/udgZJSYT/M8G16QwsSnnu9wYnVm2Sy1vT4Y/ao
pm0qkZ9qi2IW+lkvserf9S7/rCU59s5P7FVQ8FTQJJnzxAd64+QHr+6bU8THJhyTgcyyPn1D+fkx
6PPe7JOvOIfEyeFkpbfD0r87HA2lncDfvFfU3Z5bV+yrYATbFRVh3dslpSzCOXl5cwggeSywDJ60
kGO3HBwekzoZw0yL3tqx3LS9DXDCBOJFaUMPySswEbXZ2kLKqI1QoFevoe6RUI2eYVlMF4q8lmRf
tOrZwhxyB6QxAvKNqMgSKCf9XNiwJoPQWup0MZgiuOH7XNvGOgVj/Q2kmVacorwfO7LzdZa+txKb
Ld3UMEkVPxT0EkMX5SinyIue5s7Fbm5W8Fu8YaOzDUtjajamadgS2T8OOD42Ra72QUGpvMKh5GvF
V1nlgHegu+rR+GT6zzAwsWPrYmcW19x/M51POQPlHDsTekgOso+RKl7+YLwiMHcd+4W34Dro/rPk
4jKr+E5lRs+cKbel3NKQuZ3j7EHoiONOZe9BjD1rQWjhmJ4S/Z48y28exHUP2ZTbxK7qg8da6V9g
TxYCF/7fFAYQNOua2Hp7qfqOwIXiMdQMmP69runCwViSh4rZsWqz+9ZidNCymZfJqwDsedZd0dZX
e/aWxZPBQP9bWoA4yEAfw6Zr+OVREgwHxAplUdauFAFhV788dY4KcN3CZE/RSiCs97iC3W9vmYVt
bLKMkEeza3FG52TLorgN63EmdGr6u8IvngvWi4dajv2Rk5u/zhe+yKLRKj/HBac5PEOa4QCrbvGJ
09ZAVSuzT8UAtBRkDgla6dAYexuvzWOrhDw1ZnEK3GYLnzDeEDYj7erJgeertl3cNZzSXioqJbyC
s+BMiiRIvTeq23szHJlAFJQ9yalLSvEBeYGLI8/uOoARHv5GcmP6TWEZazF67/Qn3FDu9FVp9Md0
YuCwYJs0MdkvOQaMhK6PQ9PDrHdmn/wKXria1TdqVAbAvu12dtOHPdeKDjxq03Q6BOnqZ55ZL9mQ
vJgNjSdmyUDJlYgI3JBIkd6AI8NINiXQx1Vb+fbOAHSxD6JvbfKOnWHnr0mEHN96TcOejSvOpLVo
7Vn1tKJQFZMpjLnVaKJGNZr7KsElhzRe8ojFAVKk5gg3DkZTNHVPKPkRGi9HHQPy/uyhxUI9wHet
PsFmXSlRwcjjNadWlSz+YHmFuZ5/NiLxIfTmTxzrH+xsxNhgo4pZHGiaVusYAiAVKdN+potWQjDy
8aOI8k5E5sGgm3s9u2I7GiZRxkrtIzrhSEEMTAnKkeskzV9pK1ra5PV7ylvnjTksNR/58N55qr4M
PRlfp4fkO8p8gKywFEdQ+kWfQvTCk3Jc01wyHlyssYOo522ZDOSPZ6JFo6i/Y3ty11kp7zOYNlUm
ieeo5jVNjK+hS/G8oAXULpdB1OafkZpeK0fcUsX8U2YYUn1BoKNuMSHFRsNeOm9+KIP49FhELH5H
b9MH6dW2uy2y4r0FIbHK851V9IeCR3E4mfYZjsjzHGWPbEnvNc/flaStGnNZkRRi7bUNPXxUHMS6
/MpNqBvWqB+UFaE2ZLzEo39nJgN4rhF6osFjZLE2Qke1XZfHIU7rtjS+BM5l1IL8kwEFqZHe3oDC
s90E9IeSQtpMY5JJQ09qxnc7tPiIj95gwNpKJ22bB+yOpsHTj6Qp+m0fmafWdrhPgNUuOKEVfXIo
AFjfuDEjeZXNMqy6+LvnpoV147t1yfRIq6eNaZzY9Y8CCluA5z6uADLmef9DDLF4lLq3a5CohI7F
c8g5VQfyvXEDdTv8NgpnwMjRaO61qQztPqtZ71dhxAp4GZ5eA8QqnNRnOdSnHE+56qsT9e8niCek
KZJx4Qy7q8GMyBfn5SmO0lMm1M/SMAhgkdPlIEhgAKoznUklaOeUL5syql765Gg3zgbb213n+He9
612xLII+Lg9BW5lAzJf4SXdnTOIuta2bJjJ2Wkm5PbfbcKAkYVWggWDcakMV0R05dITxOAKsS+4C
a4nfaCMa/afmTCdFgM/vsndPpvt2Wkg/E6MhvFasurAwKYBqf0x9g5CoFWfBL1i6wbc7eM9T4N7k
EhA/MLY9My2xHbM8Z+SPQT6YBMm9+W0qG1IpidhnBmGQHqBzblIxaHV4sZvm4s7NU8cDiyG0u8tN
awuYX+wyC8PSiFMEV1FrrVm5fJXTIt1Wt2CMynXTNee4B6qOWYk5uOVvcMCl4lqi9CZe9dhvN//O
6urf7vc8ihgsDA6uDmnD/IUu0fr+HKWABVZVpJ6tYuDeFgBr8ZJgBdcDKEvf3OsTogWAgZ+5GE48
0Zzw3/kl/u2qj18C9vBvG1UMor8sM5kp8nlU1OJFGfVro2BjRhhnK+RrEt9YMdV/lsmztv2vUDA2
EJPx6y8dw/+r/KzKP0eB//iqPxb9Lv44eudJ7kJ08Vhn/m5VMcn7+kxbsBbAhbD//sMvbKMOkBI2
AxagOv/PUpv790W/RTnu0ppLVFgHhI2j+T/jGA6Wz8M/LKXRGEzUOh0SEp9cC83hz1YVoUnP8ugH
W9luA4QRT+ccly85t/ZVrOcnIyH5NUesUIm+mwTv+k3AXY4z93232DMJ4tNbwSQEny61kPtkXb6I
DoEZQgXt6GX3NvvFG4vlF3AjaMiTwU3IQouyPOsaR9jzCSw95ZIMFVj8pzzxKArXvccuxqjh6xJs
MYJ/Nu7Z3Sw9vS2zEOodrP2yK/ZeapGwUu+JFTwbSx7BV9RIEXlvKkllaYq5kmEWLByBUr41ACyC
yKDs0yC9VT4BLh5zXuwd7aI42kHzao79j4KI8U2vweB1OU1vVVZRkgV++qQq58Y1Fzk+eGsL622a
0290+ins0vKRx9Rdhasxwefm0aeBiJHD+x4P3qzOmvC1lfSKMJWKnYd6hQ23YQdwbHFDTEX8zlqm
YCVr3GJXAeaXdsfKjB9FhgDt59qHaHh1jZEBPMemW+T9sNHMGZ9tXi4VTursUQYacgpZkmD6bYtd
ENifpP6TBko0UQ/eApQ6y3xOx+jCcWUMi97daybH2YHKSt7XjNIXTV76seE37YYBSG/RfYBwicK6
SxLWqVVELrl9GJzqPrd7nlggv3EUU7tK/rZIhrXMaigVS+bEQAIVePL4ZHGSjh7bjMTuGN01fvDQ
1rgAcmlfE7Y+HTxYdhDoISZWKIcm+SFVj9ZU7xQLUw5NO71hPmVld3St+oNief11lsUPdrfQv9r6
kCZiWVPUajeUcJxbeagH5yXIefZaSyuJ7UQrvB8nd46uFOFSmzXlLFDK4Uv59lM/4G2IpP3VpL29
mQbBdDVWZ/oXxIqSRnl0FOgKTiD63ZSNnLAIkRjucLG0pVW5prFUpDUZRMEao8TdUkTyUKJWPfOM
qdZMltmZdk0Yk/r/Zu9MluNG0qX7KvcBGmVAYN7mnEySSYozNzCOmKfAjKe/J1SqLpFSSdb/v+xr
3da9qJKQQCKBCP/cj8M6NxNwEUXd2ycdvXgY2Mf7pijEyombcjv3cBNFCj7HIWK0Fe70qjHs453f
Y3EN++6uZRkatSSeTWDsfrq0A7p8bH+ByWeRurxmpmGnLLULJ6dRNaagVrhRuHBaIF9AO560Nr+T
UQJMxEfPzdueOVQRG6vMk/cdm1AoYSwJ02xTic6kqRoH/VBpT2lKapft5RPXFtptBW7M9bKdZs1U
axTOqVNjeAjmtFjPgXyfKtYB7QtLS/Q1SdAFn6fJsnPV9fptHPWruil3LV6ryC1BaijsYE4aXZTv
bsLMT+jXvLtWljsek6rbJ5O2MOOJvJCF11fF0Qd4OmKDznIIsT9jtqBccV5ruBQMh0Vnxi7PNbGl
RPh0GNHrTbwchb+2iQu5bN85D7znrUiXeM8fIrZxNc5zNLJFQqec5kmEEHh+TXreON5Vm0bXIhvf
mp6tT9YfXRzoiINHNxoJiQvnSPDXXupWD2WUfgt+nYbVP7UUF6VgvgFk6we/xrdKfdBZnEpE7SxL
yoqdpo2Qbvt74tfPQY6FY+U7Kgrapv3aI43EDhCOTDGX6eXgwAdir9dLMS86ncx5wYS+7TDhBDyr
W4+Q2Nyc6CIlJJreKCa7mcMbHHN2YkyfrU0wk2RFSKuXvRlZCDvue1ziRfF06saMsAhOC5OkB42Z
CGPywk/RiVw6kCK0jLUEkh97LKmcEVxh5YOlxMXmdleyI34cZYO27vToTQPeexFP5E4wBm9sDB2+
czJE0/lczbeDDTO5Tewr1YiXaeVzLrqLvg6ezLR5dAt7oFOywO5l94eOx7qQFJ8himN7D7P1yOeD
d7brXCJv0Byz6kyY2qaAkAL2VgcjGggYOGn5YNDFbcfRhWZRZ5tMN+yliCCSeTVTHjgpfGnE+5ZH
bmUyQ+5YQcbytYyQZZiE84QHAxVm3n1BeAeJS77b8FNWfRXNa692GEQNQ7EK8uHFwgqz6f1y4wvE
sILcBVNCNKx09u6rViYbrXUf/T74wpxvPwf9LiHamNr5l65hx8PMU/0tT9HQvafFdBqHcb8Z+rch
xgHTylu94P/tebAWOY3fIpOoQyZjABUT6AWES17iqy4mINMBApip16GormJyI5kCavZ8NhCdW8WJ
fNIjcUc3F7wtc7YOZeTnuJcgNjghTehUZJ9GQ7ppbTaqjvKENPUm7HsaSA15AaEQBACCHVQnRDgh
23Ub51uap05iZc43pVauMyR+2p3yk3+Ful6hzaLMDJOq3ctwq3hdgMpJoB86D75T+DUjd8WQEwXk
Ho56c/2vLPDmJurZBJhN/o4tm+cyBU8UsubHNsPahADsA5gDVXarxM3YnB6/Lpb/m3HtGKIxOLOI
+2dryjlEUflhzfrvP/TnkhXQoGXgXmZox8LQcf72pnh/YAYlWObqmKVZf1osZv/ypth/eMTeXB2m
jWtZxncIQsv+gywa/moT5QyDCozE/2TJqv6m75esfCQ+nvJw8ymAJX7959/TayaDRYFAd814953R
CbFgQOzdWWkPnJWZ7gzx2Ij5lVh7NyouKx9JnVVZP5bjVstna9sl9Oi6hn40G5tqqwi6BVUOBMWX
kvcBjNzkkmK4Fznkt6QQjrndGbzrcBWYySX5rZXn0gwSC/+UMrNdEol1OBXlMvfLndN6F2nq7ypG
tal6izXzaZ0wnBWS+jSPkW5d28/0YxzKrDl0MTgcaZ/TEb5wGmRsFr0cPmnOfEfe5mBbzsEl7GKp
3xkTaefWZhBrMhPoM/E2hQRGvZqO9ICdNTL2ogvDhtFzxtO6QOC2siWcQLkRfebCeJ7XXdgSAcmG
lMFNfRlPRrRFTj2XY4FjEi0ddgvYLTQQ/kfaT4108d8CEGlSBAieOeB6KnGXBa69d2odtmGW4Cqm
ShDXo09GT7iPMlLIOFZCvZWhdxn+F7uGvhWON8E0XLjl+CQwNws9KE542DwnIY0T4ADf4LLdOUYF
LDYUN7x0hk2P6rE0YudiVHv8Wo8k3x3SaWNgfzPMntm8S2qJoYzh15A4auapDJ0gOa/rwD3IwduH
kjy1j/EbLThkWButUoYDPaC9JT18L2FuXDLde8RMJ04y1wVvl5VnXTLstBg11pLh3vWDhyGmV8tI
LquZ1QVt7CPMGNpQOkKAxohZtsfRukoGWa4yp+XpJQHuFbARp4KUkuAS4kEG7J5KCn/iBkKKGb6X
1MptStnT3WIU4uBLaHpI89Vq9lTLcK6fTxTT3mb12O011XBYU3XYxUi+Fl9Ox9QU0JkRbNKwOWYU
JPpmezux7sBVf12pBkVfVSlGMM+sOEwVvQ0kwfhsGQwzzAGWt6u6GHXVylipfsZBNTVqWr8uVHcj
b9CKXvXudKZrzqXekeLfamMUCdnrUnCDRraLUSt+clQvZGPQEDmn2nA/dMb11JrmIqNG0qrpk2xC
+4EcKG5Ol2gmg77F6Jn30kOwSZjgpuN0bhfJG1ZdYjzpk5VU1aYCoL+cS/mYdtEzLHsGRqJ6zSf6
bKO0eamzvGJ0EC0Ds3+r2nbf5Dm/CptL7yPVE0dzdkkcn8d6/5BW6b1hy2ibiODLgLSZWNW1nTsJ
DDpW4Ixknyaz61ZceQ2Air/xi3lD9QlLQR1ik6js6zZhM5lV5Y5Ltx7q5FphmugsgJwZ0YrEgyrH
kk4EQQiqIa0B+2roGivsfXcuFaCLnK3J2oHytDIQtxPDoqfPaO51S3i7SEutO6urx3vyC6Cg9K4E
hcCsZ7anbF/KbD0007AmllQfsKi1PFGwhkdYMejeZWdlhfKtc51D6MA66nyCFSMwq0E3j3rFKMKW
sAsCD1uRlVDkWVJUE/DVUt0pMeaEzRVRGHJz4LJ8DYw5hZok9VhkjhWV2w0xhCrgNghh9BngoZgJ
tMKiUrFI9hVx1EWNLzUZ9cfZ99bo3MuOwtpu6s4IRhymLDrXncZesdO5L02/WFd1cxpa8nnSs0fh
SWVauqhmD3tzA/GxP0sy/m0NzIA323dZD5IKtW6qcWjEXUSx7mRQ4Bi/G026tyZrTdv6ri/Ds4o/
HnbQSkx/xAUFsLyaRnurTd15bVrQi9mIzH1sLjocSpTZIAe20akQyd7JrNM5NBTT0etZatYPYhQH
iAhUZbSmR3KHIFwYB/tgbqqVYzrvNHu9u4N5mbJloJR3DZ/wrBr5hClLx86zXsei2k6pdeXr4Vul
1xfghpZyYN+gGCqmmJYOqz4y0TrxbHUZav9gQl4ZqLxjp3eZCjw8IcaRtjiYBoCm1t0baXXpOMGL
kUz3Ses/+FP/EAgDLlUJehO8lVxFRnks/OEmL7RHkJHb0rTvAwLBXqthaSD5652H2YTRKFnnZba2
Ju0Q0/0D/H5v8fPF9rPD5QkTI8teqA554l0KJYndRpU58L2S5MoxGIgTH2VuZV0SLeAu7cd9H4Rb
I5H43/LyGEzdSUwbU5KK6//6NRr7dpS7Xy/SbuPn8n9unzLFL/iwVvv7D3/TF2kcNpWIB0VANyEH
old+0xdZkQnHxAqMKgIXQCmP3xZrpmJJW6iOWHw9FjoqwPZNX+Qf8exhaosbF2GS1dx/slgTPkrl
94s1AZHAgzMIXpEz5r+f3JzmnOZ6lzN2NAfDWlKuto4Y/a069cic0M7o3L6ZeifbwEe+NPGTsRPp
t7am30DGp9F2Lh6dVL+aezfDmeF9oX1xXE5+cRhSQFhWN4sFKlvFkLQ59PVsYd6vosUk9tSbDk6U
LqxUs+GG2P4mjRLy5MWMgFdlyzlnTtRN4W0/Jede1ONzLnPuc9hPiVqvxN7GHwWMvYokrN1Op4YR
gesnmook8sWLmr2vMqtNaJ1bSEKhJwR/ebWIVL616Wn+DNSqU5PTHl7iTUYYNrHNPd3lSz+0Lz0z
uK0TOiQjFnkqResQp62xqTZ2+RJ6Poy8kLZTlqOxSuCyc4I8Mqy1YN4EKqMbENZNKF/QW5BkY2I+
UHzxVKtcLx/tyKBwGfaYWFOV/XWT/NXPioo9W9SycsneBUHhUCMxPAqyw47U3C0rC39FbmHaNdJ/
bSqyxjOG0VOzbt9pPbpMTKZURtvC4MvIKPdRwSCcyLodnEqVYu4Z2mHlrjak4s/xkpC4V5nnWfBu
zYhBC5WHHlQyemoIBMEG0DU6SolNuyo/7RGkRgYgUU20muWJsWwJW8+o5GB96vpA6SaoK5XJJvke
L7S8fFOrHUKALz7x7Yp4L4Lu61xFd4XKdxsBVuZQYIAlfNMQAbeIgmOpX89EwyuVERdR0G2pSKHd
XaBTLAd3QGKSSCNuAcmvazOH75EmdqHVexGV2j5LOSEflxRImZTMtCzgVCRiPw75yVT78Ik8v97O
mhmd8Ip0tyMz260p87spU1ZDymTZcz/47bwZ0jhb2rICuyfhLdEtwd2U0gCMD2Dd9oXcQ/la9RMl
wIMBwStVZRLOEAVbrSSwPs7pW9b32yrxTiyve+snL1+ZQAuI3+BRGK2XsOSIfVq/TeixWdO1NM5V
9Sl59EcxmCfEtJwVHJn20gR0nGk0VRrBKSnopdDS85xR7jLCTRYS0gvz4dyhe1gFSc5HQBmrfCx3
mj9O9B/mNo3Vo2qNoPFaD53oxNB5/4oud05iBfccNJbSlSOx+YFa0hBPNwFtN76rraRGJY0W+/d5
RxNhYuIfcGPjTkIoXoUOnIMI1lM5Okc3pvoCZmmINjr4a/R8b9V0uJxMxFWcmWEB+dNXzJPq1s/l
2VRbsJer08jld9L41AvVWXXqIhsD9UHz0qW1NhvB0ksY+9lhkB1WfrSWuaFa7dS7TpvoKMFz0c9F
fVM4+WsNzBHgoPk+UIus5TEPAsmmqJlxeIeaU62mEP06l26xoWyhWtmC5Q5OADJgtNWG0MdnQGtP
fT29YN+iCWQ4syW/By1l/YIgjU7NoivB5zzpzOiiwTuDXe5QhhXlqO6MWRsoHv83s0NkcD2DgMc/
yx84hIvXuIk/hnO+/bFv71QPko+r0uWWaxmC9+O/36kuUgbihs+g1yMwojIefwkgKkNON63O4Pnr
NI9/9NfMTv+D17Dn6+gilEWpBrv/RAD59EZlOs9y09FtS80IeYd/nNhRT4lm6qKdh/NjCebNzl6/
ux4Xfw7/vk/lfMrDAA/6eIBPJSWNbfai7jiApxxK+bNKi8jj/8sxfC6Xy2TH/trE952GI0KucOhz
DOqbYK4oVt5zA2zs10ex/E9akToX1je8exm9+gqh/PFigUq3ojSbMA+MxrNvsXe0W8M/caLmqtC9
szFwmutAavoqT11aBJLd7A4ZxhYez+SGoZoxFDFA6OVhe8wSeSvZwzMFgZgRW+l76o386otc4Xco
GMhxqgRtqi0h3oZnRSa0I+2z8EpGXnSWv8wHZ8WSBI737MjtLJ1lHZpnpd08e1Ny4vn0ps96tqeJ
hflf2uj0eTp7zRBraOE3Qwr9wnFxFZQJWKei27GIA+rIkGdpVfWEXyXBnzSFB61sVjJ09okMl9jX
DpRMID319JSmcGtcGRBl8dkeWjMhCgZIPFpP6l5e0XHFqMeiWKzsjwbB82Wlucmxz7vLEbDKROxj
0aXiREflZuHwMsTpRQJ84AstNXLl46C2FZfAY6euV+5pJyWjHMLJTOE4F5BERwO5fGMPwngwok5x
UY2H3huvpqA5ROgjndt161SMzwQgmAaGcEjJE7wkY3Zs5wmXEWDWOJvPQ0BJvEGuxlA7SNN/KSqI
m3azKZBX5qiFFSizbTYMpwKQAINolMI+v9LBvA2G/YXf6M04Tge3bnGJGSGXpd8ZFA7EDSwpI96H
NeAWBnjs0oARWK21KK3sy1ywn5rj8ZwY9HHO7Ct3QqNuuyeMO2sPAl7VUmJfE8PFcO3dFWn62A91
vQazf5fH85mIwmc2uPt0oI4Aa/jY27QgaPqaZak8G5OhOw58kMgizxmE2R69ZSPmEf5TlK+6xF17
4J90h1a1zDjPfO+067hvUJuw6JLl8J3TkuQWLx9YTFZ1E86sJor0qRwbk+3xGOwZV6yGFJ1SiK1L
3vOyT6eCGJRLrWNj50wh4gNFl7c5XBl+tFx658SoCgJWDYFyJrhm6oEETZmyM953nOk8K3rxHmLf
tr1q6+iMEcwU3tQgdn6IpSeBUhnwVfVWyxu2WHUjvuogAQfpvunmeBC9XKU1bAzoDYkwtn0AOLKN
cMERNWYUUcFfTC2x16IQpXZaGFP8Zbb0VaojdXmJtqscY4Mgdzu22QblFcOys/Iq65BMDB4kiICS
tQ2QxNioto18G3t3qQTDoKlXgk2/6Gymn8hV8HbHfmBIJg4FKo7upsBaR+/ow9W2wWGkw7pHceRj
8uOFZ43hNuKnVw2QGhO2Nppub1onXDAkxCnI0pXbamEn1joym5Ogtq5EyuZg+FK9RqtJJlTdemvu
mv1kP2ChPbi9XLj0JyQh01m/iC8snHRtXopFM2ZbPfO2IVRYygwvY0vVW7fIIveVYV9J4a0RxzYa
454k6G3VYn2vwA25q62twa2PPWFkGhXSLQUJFIS47oluacsGEmliz/tooJQirk2wI713a+NnWDAL
OjQ68fWo4ycUxsa20qovTPgRvXOKTtCuGt2Y9pouTuOAvtMWplXkBvcMsHMMdDMYzQ5DuHztWn8d
Ne75XFp7IIXYsIk9W2PypfGzS3/ucir95HOfh7tqSF40a3qhqTilOtO4dBgu03QSnkmiR4SzbX89
xQQdDD0HGYpNsRrLBos2VFDLTU7StrsNw5l6FT14iFt3R9590TfasWfivEii+Lzt2wfXTdYmO8Kl
M5h4BmvwzRVlpI4JEs0OVSFnjMTcAtVthuF6dpR61JPOCfkXyhwuBTNdxWKbqOwuN4g3dGppNtV6
TbeNezckTRn0i7Hs7hlloRRL/3Z20MmEOZ6b1KYu5pzZObZMXJZTg+wt+ictrV5FDsgASRmrdaWt
9d6mJ8Rqt51blkCOempb5qw+tqZWr3SB2o9BGIPuQ6CNtMBrGBUMKjCWEukSOyVzfGBV4t1yOm9d
OFiR9ZnC72K+JZVCzE02xW5gN7dKGEdUY/Eyk0BoIzAI9pg1R4eAvYokjWups03keS5vyVe+dmTk
+NXTate51UM/QWvALytSHgpWaV25oPTWtAXAFJjLE7b81drP3IuQ5MjaM3q2hHX87BNkX2VJvc1t
ODfz6OwsHL7N2H/x7EiQxaCWJBJfJnTnqNVo/TSwNPSgbBmfVhRAEoOh0aZatU4xrphppmu3LXmn
hro4NpW8y3QgKbBecJNACqmKS7cI42NVyDNJp9BGH5sNxmpgCSllmxV04NljcjPJ+vxfBuXq81zX
LKkGncBd8jBE8UNog7j1aiR9k51bxru9nCg4B2vh8uZjYOxCmxP19JsELNLLB8Hk84pFGba+Wxk5
w9jFIkNgdsTlVJwa/p9szz+5mT9Z3anV2wfD18cV0eeVVwVSZ0SQAS8Ci9jBPWxe0xuCq/g35/GD
sezrKvLvFd6ntDMWCFE66jywe56T15zP62viRQfn/NdrvM8C0+fr9Wm1Kkq6FDJ1nOrBokVpWd6n
R/iyevOb8/kc3/5hKflJyUrSIO7LhAPJDRMWymSB/+kXyS3q0SbZ2d761+f1k+/JMzg53bB0lz2F
+HgfQGVq3ZLmG+b/l1Y4LXxIyO55E38rK/vvHoKrljxuyH/eBZ6+vby8fdoC/vln/r0FRFNlBa2b
vqnjMGFj8U1WpY7cEQ5Tdt1n9/V10P33FhDFFMnTgekAzsD6Tlb1/2Dew7/PZkd9OO8/2gL+ZIfm
2RwAyBnvbcbuH++NbjalUUAeXujaKe27QfLY9r+5/X7y8/WwALicKHY9NpofD+GKhg4+i1Fhaman
5lCuwoLQqPQhlOEUymugZVFlrvtQ9L/btP34gMLBwC0vqOrj3BC0v38AFkEfyomytkVlUGwems+T
P19/913/5Bn448nZFpwBA/IOyjiUjY+HcFt61SaPQ8jsxkgefeoMhPk2M44furPZvoJg/usD/viF
qQPiC+eMTL62T8+OoK6pdFYHpFgXlsallBtV6PH/dxB11t+9Odypkgj+HGTE4DeWrAyosYa+/uuj
CHX9P79A6H9k3mBhaIOo9/EwBnGWMhDMc5uTaK+fE/5esppZDAfSVRu2DCsIOXT0bIo77WZ4oWN6
n7wl219/iJ9eT25NFBgmFabz6XrOrUZbesepNrrCu9+Bh1xo7m9+Aj8+gRWSGU0YtIKD5e3TjWiA
a27sUWm8bApGOhMS4wa32yqXvzmbnxyInzMXU7i2Tdj5028tDEXUzMrn2UQY79LZAmgB1HSB6fgc
48hvOCQ/uXa+wXMDWgynxXl9/P7CrG1yPKoQ3EIm7vQeevcJYIbffEFfHxAfbxPYHaaBXwhbuYMr
7uNhgqlIIkY4jP1puIgL6zkRyRkrxZve8Qh59HtDa45aoadkN6hut/P+LGNgssYyKpW6SlqnhhTQ
s+zKTUolIvuK0vZKZc7jpW2MeFRbyCQgydf4+HPymfqGYYziCryW8BQhSGX32JJuxr4XrHzTayym
hP4RUIRD4XWRErDLi5tKZxKd6Me8tlZkc1dEXuDi1dS2k+ljL5tuRCrvNTnScqTtJjj6ht9jTadA
cFlZhbvJAEs4mbcOHHfltkygcwWCT3eNlV/FLRNnS8KW6Je8FW7bwdnkjbMKSvjuo4PGMBkpyjXD
ez9ROcMUHjzydleKGw/bZ5ikt5XLnripUg+KvLmFzbqYYdgtSrc6qZEuKV1MbwVV4rPrrWFYfRkE
0xhzls/WnINpK44xZm1DD7I169Y9FggKZmKqMjRa7FliS9ynSA4+rLe9R7omcInnRZq775GNCrfa
tGWxBmtCc3yebaMsNfCne1wI3LL5lF9X0XRDfeYa6+/rbNIY7livekSMGt7hmOX7wgXLGJHgBXLD
/vTSIeoMeGYRlDHfhoY5CA7vOJ0IbEzSJlWO+HiYzaFdGl25jkKb8I9+kvIioJBDP5Gj8+SmkUMT
ofk0+GazFn771sRjss9bBv2FweYr9p6KxMP0SdatMs1DrkIvqW3dGsoRnNo6gJh0XUb2RWDMp2kx
Hs023DtmuR1mGkgYLuCzSreRSefF6FKXFMAgswKx8Dz6BujA7Irk4AsskWb0bpdckkSW/qapbFag
YP6z8QtgpWWdJLfmwLIi9JS1Y/KYTFZBaq9KXL574cizOk5OI8gNUsvi02gEBB5r0BdDtwDkBSRi
SxNihT3HCpYSuUg0eX/ulyX9MxblmF7FaUVsBJUBHGOJjcfTGSNgQtApVgPZtWVfsP/L2fftfJeQ
q5lhlgGYw3Jcy7/kiQezQCfD6KP4NeQTQiUBOnV1pXtNf5KgDrY2m58evXASQ7CcUBD1iT2P3fC7
RFvs+SYbtMZZUuyI9tgNAbU6So5kgaYtLCVRam6zq9AsJ0Q89q4UejYUaoZC4O719sNQgi1Qkiep
JJLhqKB6HAM0aJ7rwjibUEmxmsqtq4TTYLBXPUpqqSRVhyYAFzjbsVZya0DoCfB7TryqRKf0IywQ
GBYWThC9xzYbw0ZJtxXmfAcHDl94vu0tMqqovJ6SewvRMJKD7lmgBAcB94jfd801C6Sz2q+uDOgS
AMUT9ER/erYtYEhN7c6HArDCZs7LNaeqbZtU3xTQvPF4d8yXknmbWvMJGPz0xB2NXSnjgy3oc2j7
/GgO1TEJy/gwOt0hsUP+qmBBRfFhihk26aVz2en0f9rQku0eMJ2+rPt+3czB65TRREs6fVzmjv2S
e6zFRn78quZ8zgiQt8mhdeS12cmDcDUePP5F7GMfGor7bHKBS3o3jMvR3dp1o/eHgtoKvvlpWPYa
jrBsArmJ9YMCY1B0fL8g9F41KEkEfLBnJT08G3GRGf6tZpavpq3tKAxECyk3OXiI/dxSkkRuZ6Kc
0xiylZe7rwnBi6hqTx00ZcfMkF15XozWXlHtBeAJB/5CFOsDYYaG2E2FoJm6xb6KabCKn8YYT1RL
EHNJ0ewSisyZnhnkjz1G8fO0qSf3DGPN0uJ5tuxdM1kU80Pd5kfW4SdZDUF8sB9d0z8RIft9JX+1
4satrRPY6MsILdCU5YUVOFez7aybmN9LF3r3NLIfGi0/xCPja6O9o3JrJxly9vp7TNo8LDlnMyvH
DcTsGlnHBkIEYmSMZc64mxYkA8xUSGqGIDHaz6jBo2CQMgGsxC62sN3gnJAIVYr9MdOg5hMogY/6
SMYcBTwCiNY5FmFolCrNQSiHDSntQxVxt8zhW8C40km7TdAGpBWiNfLsnrVnvZkriyk5g9iDE7sT
QAy6UPKU7saCFpYlMgy7V42nFJW5Kd6IIEBV4xHbHdzQWI4mkp2uxUgb8IH1vqFazybNlZV77BHn
JDIEf7A908AhQre57Sh3cRFHCHxaS6D0p1nML48WLJhBBTrlGJFHAt98ZcRGu68pCrKpb0mM+gpr
FvDC0T+VRojjUlvHDaHEMLSeSpJdGxzk3qbw0L4bkb/7Q40SXwbkTkLjOR5oy7WkdR36gFhEw4wj
GioIN3W4x9KRMNLwlAESD2VZKmAt41bXJA+ZAGyodUmsjVpZn/wJsN7+KrdNc/nrpc+PAo7Ddh17
tGVbgon/p4WPQL+pIW6wDKdmu7tuGH3/+gBfd0Afl1ZsMLH6sPg18VSLT9uXv+WqoGCqUyghiuFA
uozxMlRoVBEPAcFDc+miXlkDUb5e6Vl++KD1+ubXH0ao0/n4YSzyibpjuygkLJU/7Tqsrqq6xDGI
We3FFjM/nsdl/5xugSUYp9EyXgN8wTCxAFa9TegHXldbWS6z5avc8Lq+6n53cX68/Hwen7252pyo
D/Zx3RlZ85hlBntjUu336SHUd8Fpvr+Y+QiS8ZZYhPfZ5a+vgaEu+A/X4O9j2uozfbfzSsxyKrEE
otWs61veMv1dd1tc+LAa8nVzRSaHt/OvD/njDha2Lot4FS3VBSLRxyMWvsfyIOaI05O8yLGR3JmP
tLMFOQvi39zPPx7KtmxBeNVlP6477qf9AmOgQVKtESz8F36ROgQ6XiGUreytu/7h12f1GVTIHcSW
C7VB54iMy7+mVb+7kG5BIM7sO9y1CyTbW3ntL8RZt2SkdhKq/6ytfXldXmPRkst2ae9/ffiffI/s
z4HkOK4PYfMHEuTcD5B+1Y6PtLZ30x7TS95Lz/4ZUOxFfhX8Zn/5kwvLd+jBDnHJR/DE+PgdMoEJ
NMyx/sI6k6/2odUXwVWxHs8m/Tc3y8/O68ORPn2FOnRzHS+Rz/3ZrMOdRhlZstBu/UtrB8IOVNKw
+82VVPffx18EdyfeBO5NtudQ8D+em+XjvPUL4j7eWXsK2fZm3FH3+t4uq5voz5KEfxS0fyLMfjzW
pweuH02TiHKOBYlGO9qHoruAnXTanIKchs9y8/XU/rv1Um54VQL9z3rp7Zt8ecuy+KNk+u2P/SmZ
en/YSIUGghquFKRTShS+SabuH0rQo6aB3zf3us4X9Jdiav/BhEAJjUpJJfGOWPGXacb+A23HRnw1
IdB6yBX/iWmGhNLHO5LUkMLsUsxl8uEM2/50RxqyhqduANC0RGZudItlRA6Fq4XBkiqKe6vvKjPQ
4COM1zgSMTTORno+aK1zEFrD/wxjsZn4V1Z+QHIyjesLy6e2MobD7OFHJ6ScLqmNhhRlmay7CeRk
M2iVWCMRadD52RRywdYT4CGNAZgEj2akE6Sfj4bhvNrxYG9ys14PTLsXZuDTGPNgBj0BY4pzeirx
pB8N+Fizc/zntBPp+Wncal+EaqoB8IcLf5H09KhU1U5vpj00OtD6DBz9yjtOXUxiILgpteACW9Mj
dGwmnfJkJDpsV/IinrGdNjHxHmDZWHwPvFiPDlPpwm3TDRjii9k37ycrPhvFNi4YQVjxQOtC6ICA
JCVoUX6Mk/YE0RixhvCppchfVYMfYGjdZepB4WmUC8DMB3iMgf1iFdpJXjj72u4enZZsaVdvgmI4
qSExERua4Z63s+psApnp+M1lPfKc0nWmjOaoduEsf/P4NQ1Cfc2MhPZYYUEF7fHcgWjso5tSRu25
Y1rdMjVIqNs4+1VbDg1kE4muhVEBFyiHmglnDy7f0XOqHGfnGigIcVXs/HHCwFOfTADi4XTpeUwq
Db/dzWUbbxLdvaJClL5lMz2Ph9AlbVPGq4nOsW3utNdMbrHVzxbXoSSbM9TOrutjl70wf51us72H
zYSJOLybaoOdatfRmFHK60SKG5Dzj4aM2Ag59sbOKGJ05x39QHtYP1DXChs5idquqTHxNNd4eRNl
H236M/LK/QI4ETEsgg15Fe9tS4PJR+IhB3ivqwyEy+hYqlSEtJrz+mtOgsDErJsAuXDesPFrl9Tw
nnqEKyxIYzphi9pP33MVvtCzHKaKE1MFPB5yAho+QY1ZK05SldyAD3xGTmVZE+lw6TQ1iXjUafJo
ye65JvqB5FCse8IgTQ2oYCQe4tOZGtTDWeClRBhYxTruOiVO4rBCr1W+xLGjfacSJx5ayEgEhSEY
+xsyKQPhFPj840ZUBJsqI3tPsS77Gc3NpFn00n1q3XY/img41VTghZQ8ggUZmNwxQPGoWIyhAjLh
ZB9DSDprmt2ptiJFkw/ewSZV46h4TayCNqlTcRuq8E1PudJhVIGcsKHnWEV0YhXWSVVsB+ELWq9F
VliG4Q3AM+sOtdfb9fglUhX6UWgrp2wpPVOBIBZ1hIzJCHFnrtieUkSn4kO+ChIBHs8RzAgXzSXr
O0neaBiy6yEglK7CSMHgXlPKBZuzJ6jkkVjiCUHZW6stHG2mJY5UU6biTZYKOvWBvC6ROjQ7vBIq
CpWK/J7W7AecXefsEymRJDSVgs3DcYI25EMw0EhWSRJWcVPhPidzVajw1UgKy1FxrCZKnwu7fezZ
vePhyBiU+6d2CuIv8Ma30pIZIiOgX3hZywjbNkCw8ZIdOz+YSNASEQATNCCwOam3xoaxEEEBNsMP
0KR69ooBvx4aRCPiTXgxopbzmtxjl3fXrcRUlDUN3IOZbqzKsdOV6DO22bTHoCmCEx1tHwIareFx
WkIz0VVrlOViz2WQtk26kicFK1BWPGJbGe24KT0n3SJtNAcASyXl2w08jiqst2HfUhcg4yi+mOLm
WquScKkntly7NTFD8b/snUez5ch5bf+LxkIFgIQdaHIMjr/nejdBXFdIeO/y17+FJiU2+4UUwbE0
YJBR1cW6fQzyy/3tvXba/VRW95kIVb54+tztWr1/oNOXpL0Fk9ov3XrbeNV93Dn9sakGjhf7J1Ou
ODp1Xe8HLbuTRbEAF2gSULNURBP1lMIRh2BmGT4aiufZqOTVieVbNMNgSdoKtJpJBjBiE2yYKH+x
47VgKsgU2VzVqZn/qLPRhtUdPtZVevVVgs9invt1XPPP0HlBe/AE9SmrW4jWTojiJLDlx5ilQoxA
UeoTvsPjV9mh2DQ5Ea46PLl5iVbrV89GVJNksIxkq/H0hn8ntfe2F09DlxabapYPTjeOO7rV0g0C
OUYW46dPFepgXTqHonGDNi/sbRVypkV9Uh3tdvoZrLKhj1xzN6OjVYGp11fLrfEzjsXIyaVjD6G+
BH94dpfUNqmBOfvUNcpMKEKw6QuC0VolYB/Qy8i34WEpHy2PWsDeLx5CNYjNIKgjg7W9Nd3uxYlJ
144Al3Up76I2OpQdWlxEm6qSxXcJa0UV1o8kpbEC5nOKRvvVgGqNgTA7O42xZe160TX7y3eSu85t
P7O0pe8PP0jSlbekQNO9KbONnCTi/Ig2rJCbeKfX8Vy9FX50qF0XK3rUXLwYuWaBoHa65FvPcmDD
4gegiezaNcbj6RCHI1WYU3bfOfZJ4SiLc+K3Tt7clYP1uxHOK4VpO/5zrpnkSzkfWz+9YkKn6GQp
kQCNY8jqXhbVXV80P5HBEKKn+U2Ptt+6qASck2x3780C3Au4E7xOc3cwoYat56n7BmBDrSK77AWe
3gZEulemh71TJIjy0liDRgaogdIFefVmYj+QCHdbF9O2RsYuJ4gbfT1u3cLa01LBd6LDXBmFu1r1
ASuWl7bM+eBSttRj3oBuKV9kB742/zYKnHiGfzD9McA/t/O7OQpQd2b46qF7KDXH3toZfUKdDVRL
Zpm1c6uW9KIJkVlzQqKrhaJKumHnkZlX8jncCGQNPq23e8CJJh4qGzy4Dt/GUzxR9PTF1sRODmyg
hKH0g8qyuz7v/IdKUYsiSKmYDh7IOfVQ9Ly03GNpg0UUfyYhD8c0wf1m+q23t/BCbVRTT49pvxWJ
DiQdPllmuD0dIeDhVDKuI2tOt5LUBdgNqmIqz3htG/296NqbapiPtsju/cLd55X4nTlzubYheaxo
LcGsN3IThcZeTJOxZoN1wyeJRzMrisoVHWxXFODGwiTY0MoaRXOyo76hC5QPMmjiKK6kXhzMmiln
qDUQ1eFh9kG/dEtbdrkUM6rw3NsaG6MQrTwK2hg+XhNbt+FAKj0e5jcLshKV4dpjDOhJ5Yr3zpe7
fsj2XVHspVnc+BW3dN0A0pLtvMjd1KZiCh0JU9XtJlE5JbE9WYa04uau29+UTmYAN1qi3Wm0KfuW
fk2r/PTrBXsp7tis7TpD7FOnJIFU3rWcQTeuUb2ns/WmTVQ+y7Lt7lT8bUf3cTKftIFsbFxqwTib
24xxpGwtsa7t9JovbkJ9rG46OZ/0tp63mudrG20cnlyaPhnHeaCQ70BeNgq1bvPsTGbp1atYFYko
fxtT74lx6KHu42NPSWfHsmXj9T4YCx5FWMYmhoru+f9umR6XTB9p7L+/ZZ77r6+Pf75i/v3P/N2V
o/+CRuYJLnMEHj1AEv9pytF/GZYwyWZ4Fi0ELJ3/ccW0frFRN0223TgFFnbEP66YYNYs30V/QfVh
Ac8P9y/kMvjr/vmKiefHQ/HFAEQEBd33r2EDybhgzQPGxYY1/5oWv3olHSrnTZYM3QAROXUgFRrO
lSVd4HemvwtNpwA7P1DaUNvW3dSQ97NgGbDV6jdh54XrqirbtdcW77MY6AUjWbqalR7zMGnq42Qj
8i55sq5y75qssi95abCIa3JmAsDXkuT5uqlG/gcGIWkodSg9+VPTubWJ2uza2u2lL/mH6ec6cfF5
buTQrLkTUxArcm9f2vLeEuERk9R1AtvJXh6bs+6q70Hl97Elnb030w6saekmHFl6oMe+mgsrd6xv
zA76btNPxxjPIYycKF4ZthGIcSBbFr/0IeNr4YiflKYZfN7zh5NOZ6OV7LeregcQJ+Svw/4uYg1g
sLwvhgrYme9/ufzWpoHOX2rt0U66xznur4MGi9jI3ijpXU9y4OJekCDjtrF2c+tdNTgDHMHTM3GY
6KjhogZ52pqtogEqXp51zT0pWnSxNN9kNVK247w5afvsxebHVMM8ApfF2ntCOIvpbKL5VBsDih0b
PFHZmzURQ60N+Fij/tgUxs4sOXlgPl0m3YI+V88F28KKu6D/Crn8vhpsGBSyLVesuG4LZ7rCU413
yTS9N9XEPVlVby7LNiZKfZdmvFBZaqVBI/pnoxUv3qxhYuB0o7CBmi2r86d1ZGJCHxbkdSa7VWwW
FxCugkvGAEZgMO4TUx5F491gZFD7PhN90I2w4cqZ5o6JxWPTQOXqWigYTVb/Ri9sVuHUgeQxK/eS
a+JbtuPJmRuSbnOghTl3QPGR6+1eRf1uou1xGybVlYt0fChTn3qOynn2newVevuPp4xH0pXNFafv
75pbx2625pYhzmMObelJ8cJ2T6AUpkPkHmbJpq9OgVckcX2E+xsGotE3Q16HO6NrxAaQH216U/WR
WPO16IZ2Hxq6tbXh0XkDnKiFzUSsQ+c0Wklr6lBd/DVDxGOvYlzDGIkJ9sXbyvJu7YxdMhPlSjer
Q20yYw3u4ioPW4KipXYs5XBfIW1tbZeqmwQnAoEAcgBiKH3Iz/GN8iqDcEAXQDBEQHGNQ55qt9i9
LkgkGDtmgr1JnHMfSdCs3VXr6s+GdJ/aSQfROSfZvrUp0iDoO6z5EuMraToR4Eg4Kquyg4TWycHA
mGxokRXkw5BudMgZ60ZnAPN8Gp09J9u1vpAzL5lG0nSYpb9pXTs/UNCYrsrK/e6l9qP05pKKFlpv
uoGFvm9mF+CKokUxv7eTFgt/AgakgEPSG4xpK8uIIRsnqfGjAAafgEj7gZtNz1WHAZ5E7KtuhPeq
jfZhUV+rKg+3vqXEzcx0lbt0Lka1Tk2lKzdYJ36D/9+VTvwVlvD+m4pNdtl5QHpJOtZTxBQ5ib3p
wIgdm+4UEbNacXVl7Rpn7H7tz8Iy5y2E2ntq9XgCRPRqpJH4rYfpNxP9xWq5cSmKBdYV4DoK/x5t
v7kmci4DQ6teXc1GV5ksAGnQKSj15p/Llz60qvmb6P2/WxlmGeNxYv73Z/Zt3P71yP7bH/n7kW38
0iFhADj12azo3rKpwvHS/ce/Gfovdkrs6hxn2WXixfzHmS1+cbiDOeUg9Tm3l37f/5SFxS9MTfym
s3jXLEy4/8qZTanUX89sX7fxhzlIzdByOT75/T9tnJzUTepsMLGghEhUEiQfhTT1PgNzhEtNvpRk
5leWVn7VVfTuaIPaRl70QvkS3IFQAyTaUFM+LMU+Vbwv53lXCI3keU+WXEhGa1LAPm4dcazUcNPV
5MM7zlmR15fc055sPX7vRPY5T9Ww6+Rk7j0Ry0Pneq9DzTfN6LjrZ/4xNFIMZIJbQ0ducp1a5I6H
VG6HHlxcPPbPPG2Ok5VFrP+4R1MJG8QMD/ZEITmDu+qba03Am5f7knkTWaREd2iSLM9pU91GNned
3g/bdTgV73WGyORlFpHFhB42sla4XUZqg6KtkQNnzCIFc2j8GVK0WUG/IjAU9wvNW66tUlwcjc72
IaVX28uRZxLnYOdCX4pNvvzWvlrcjg/GoMygMc1Pj0qabJbfflPce4W7niUVXxXn7ibH/bcZOic8
ZEaCII4lYW1QmLOK0b4CmebNxk7gz87UC58l5SgVxbtdgg8il/a7Y2XFvhuHT6lx2/L67qWcUdym
aPapcOjWaau0wKvHBDvNeI/5cu8hSQ4z2jVE+Zqiu5zJS6MgyjFMSlQtt8frBkei1LuPPCvmbTVS
Cgs0ddcvMITKt9ttkqEJT3RWrmptvBvCkm1zpvPYGeVTrmWQl6f+hodrvhU9L0+FcjYZXNwMlbwj
2F6qTttMZfpYxJNHdeaYUWMU/da78B05BG+tNzwRMHtQPmU4tHmerOVfKZH5s5/hpnBserBay3ic
XUlPORrFkr1/ojXn2+6sHgTm/BpmyO6TIFFn+izpTWfrhN5nMo7UGSg6iqYweR089901IOrXBUh+
0k2vtWV/9Zg3V0XX0yBkEuhHqiaaOdX7SaeAocsN6D/9w5hEX7AxnQ0v70MouUinrFHStggBEi6l
Xml6aNh5tCgI8bhX5uxy/ewI+2XQHBsFMaxguolzsbVi78sQ8HkpzYSooRxg+ULQj6RNT3DBf4jL
X1TGG4nlCYe+C7sTqD7VmCs2klwnRbTFs3ZLY9dJZ3NgjnO7BoWS3kw6OmXkD09ODxEzH+pAJtqm
bGqQAxZvPsEtIpl8NGLu9clLo+NWtPo4ov518heWcEM5HiOmXMZvtQzi2jKS1xZvis+UXi/jurYM
7kh1/aacyisMHzhKooN4yzfuKSRPzGjP8I8ExKDiXLveEGsaMb6oOIUTRd8buS48Gwm/bHBK1ctx
lSwHV6TgK/1xlCV4mExON/KIZZDJ+mpy7nWDudGXg5AeOWeL0/NicEZmnJXTcmg6y/FpROl94njz
luK9T2SBj2I5aiNPg+a0HL+mb29HzmOaJhZGreSbCyelMAd9DV6YkoYs+mocZ5dn8e/cNTng9ZQ1
Fme+WpSVZQiol3Ggb8rrzHxAjvK+Y16ol8HBY4Lol1FC6HZ28qkYB2MR8zZ3U0bZj2e+EhVu75gA
Lw646C3M4I+WifdLGk27UvpEcDe6cUBjUmNLNZEuXjr8sFqYBjxZNz2/VrYfhnjl6bGlw4vcrNxG
i7s4RfS3kjlo8O4cs+Su19y1IeDdR7BoK7h4VQpSeK18Cc3WaJJdNs3OVlSh/tD75XTTtUUWmOQm
icjRK0yP1s08DvY3kiPcLSsF5pJBATZD9TPCWJkJBC6k/mIVCf/bk1W1qeHZVQs32Ct1lmARFw3a
dLZtPT5XevaakFMEUZ3sEyHMYOixQZYtFJuijnZYQoet22IN06xkYYTxPlphSkeWiRbX8lmdFi5b
nDGvzzbrg6KrTv08/SZjkeGCBe9JYwWoUUrsBq4XGKZu/b5Yp1DH9IqTDFccgqikHsf0F5ZFts1t
YNVt/jKq6LAoijmtH8O4EE6mJ12pre102wlmHp/8eddUxlNoDN/e2OyNumoOZQ3iZZxBf6bik7f1
nQfhS1i6qFF9vjUih5dRx5RWW9GZ3OU5JD99nM2WQZgaDD5t6R7l7IcKsoVabWwaimhmCrexlKVA
QjHUKEfYQVnmFZZrLQ/8FjSqh0d8ZemS8m16yijNtX4wXk5HP5/6H/Yr4XdrROYmYvhkhE28vW1S
sxZyKaI/kOWWesvplYPPdRZZ/yHYfEEGOGd4ZxvS8JfSdIedh4k9G627xKRDqkJ7jYbivafjleQI
03TkXxrgM8hZDd+U7MxNiLaNydy60n3DX8cnRF+e5Rp3TkmAMx0pHSyosNJRyaFuYRnqefpbdZFC
ZFGXebC2SVgWG9mocVPprbcuugi/aRrEtXHO0uIrafTD4NvXNu73MsFimNACXtjOb6nz0MOmDgrc
QQLN2zzZuBquQGeun0HeUOyW+yhz3a5Q6W0XA2jVMu2OxoYfVzhf6ax/WXGvsTFhJ/B/6hZrcAgN
/+Ok/DH8M8sL7urf/szfRmX/l81XyYQOhiCl4x/8L3kLJhcyFU4alCxsSd5i8PmHg0JgoTDBfJEg
Adf1JweF9QuDhouXCfuWsIRr/yujMvUHi0XiT6YefoHSAQHJldWlBe31r8kf34/SdPKxZebA0DX8
DiSsqZXJO5scbn+2OpD/oIjSQK/s0/LlDOvkuyuq9hQbGVWhLEPsGRhO6mUPourvagd4RVcrlqH9
oO+nHi4XSzvw5GP/YIkSz7LXY+rt/fk1tQDPzQAxC5DuWtaxKZ1wHWoYGkhiouNCtGfVpc/Gbpz3
tV0/OhFcT4YkFnChHRiNYW1dr7szwoTeosUb2kTimhcxNoUOiZ564Me2976SpH9wo+YeL1rPz0U7
alRWmLQQUny/u82tPmjhT6+7sEgQuXjw4pvAFsH2NwonSs3HE1FvhChgZRZIz8ENLFm9ZNF00u34
0Fr+Q6RzgKr5Ysv2bHbhGUdIoIdlUFfsujlHn8ylLss2ZANZPLo2WYgO1pnhttRsTpJGIG05lKdB
cLizJlyzk1kGYfKJhf3SllDOOo9RLSaoxAkOB8I9S4IxXjIfjaQ+WA6LnZkwDVPbTCQ733Pyf5fE
cnxe2jz8bWrOPjfApjv1W2lF933pfeZNRssLEcC4uqNsZZkR3vj0XdIy37q9cY6XNWLl3MPjWEvJ
DcOfWUFJFP/Oo5XtzdWaHz987VhbJWW5sYfq3eOlKw3Ao2j9Q4pDBg2rWA2GPCdzCrCw35WSdrAI
uH9jTykyTg2X0Rr3XZodSxXtSp6SoQbRvo0DHmh7wI3xg+FO076VoVg79cwCqyr6GxcK2dYzlMZr
igXd8ArElK57c0zubIT/WW1141uKhwWTdns0PV6HjCFP41neSXXLl/IzG8Qpy8kHJc7X7NPmpBnh
fl744cnUXgFbAcYoWv5UUbKVKqtXDawXllPKFjVzU7UfoTGu+75Zz/EQOEwsI4ol29VzxNo0GqzT
6EVvQzV8JqjFKNmn0iNVgOEEfltsPAjFV8VLBR22/rmV1a0ay8DWgQUMEmEwXrvR/Nuy5vU42SDT
ZvMYNt2+yqttNBKayiUBzt9KMP1KdBmiI/NNaxZ3pnKfnJFUkt9Vj3FkNizYsQOywavq6Udm7A5H
e9/U6TEqYJ/P2bVOJnEwJ+wmIgE1kWqLAabPrn2dvC3gPJeatrZy1kvfrjDKl46++oqCRhY0W8OS
Oxo09kZrwOFXxqesnHaLBGAC4jC2eehe9GFkuDHyQx/N2so3upW3fPDhtND4RKdRyFotjPkA+9TG
ElH9zsvqSCU14zeH17INXJkGk5ZZH5Gcr60e7aSkxkwmABqKPY6SteiZaiW3iaHcdrkV+JF7pzcR
k1nVJCtzjk+NK8A4E3yJCv9Do28EsOCxHCmY4hrqtD9lFB2lUPB2a/omEdXHCm+Qc2xbd+ONw41O
rwhWG3WycnnL7H3J6QWNqfVYmQnsMEPNp1FYr+TIgrxvoMSzhoSyE/UkyBofMo3xwiT5ZDbuSxbP
b/PoPiBDHEoAogimzrOhYloI5qCDL9dF4SZ362djbk5oj1ciB0FZRJtJnx9jRUw9nMtNZczbxspO
8dC/6tl0nQv6MxwvPmpx/FB4LG1h5e5HV7/AnzxnfsZdw6mf05h6rSSpRCAlA+2obKxx8cZruc01
iBv4Rm4mOpJ5wpP4zCzqLaipavP5oZRRcTEQ5jqfi+XsKMbTnEo5L4J2qLH8rOrP3pTf8XLx8HDz
5r3x6erslwvvGQrxCs79TW6nD1PPzSViReFk8bXxuDGRJNJYnYopOmSzdXSb44SRq6cwPMQVo/Pf
Uctghkh+wfux0Q3tgiy9GnDtxPSJWSMJ1ZmuyZ7oCKATSpR3uBb3SY6brwVx3ylK9gy6mVMFNW+a
aPLSQ1iI08bJwt3kmsdWlCgv5UYSo1CRZ5Dc0N21O1MJPM5pR8BjuNI5ixDgi2dfInU6qfgeNI3t
9dT1lMZmb67C4jLq0YaLFtW8tNbOI6Y5S79PVK/OS/RMeaE6dBQIc0iDJYZFZBvNVVMgvWl9w3ux
yfKZxi3/omo131Pcu87pA0889WJ0hC00FtBmus1oInX8JS8T3xXGEBg5d2HHC6jh2LoUiPhFt9ft
PqX1QG5ZMmG4stYwoTAAoXkrC0O/N23AOQDeoeWQWErOUsd0w8s4mnIt2ekkkbun2+srrOCui7b8
1OboKRJtv65Kozi5Rjbc1aZgtZRghEtGbkptNeEv1CmdzRyFO2AI+pgd/VSgxaj27DsiD2aVB/lI
PjIyCcCYFQ28qTPfzY16jV33CwrzVUMc2OT1/Bm1M6uLyLyNDWs6dEVG46iRYG/KTOw+2kMUUWNb
p+ZVEJpkeWI1+2GBpuc6vjoo6oCH/A2mgZ82ybSNrE2K5GGuM12/1GayLxYYu5yqZ4AhF2KmMKgz
WsZS/KTJKG6w58G2qU80S57Y5H26kN5BxPATJfxt6CHnNCToM8WbBDo8zei3fVnvNbqzAYCagIsj
duj+2V3A8h7NJj6k+QrifN4pg+XdeMUK8OzCpLfxnsAJBGIErT5nS7qaTO0JG8KOpegVaYpPP97D
XVLLaecqnecqn1W0mFyZB6jCfPTBjBq/BbD81Eq8F+qfVy0FwFhD9Iys0AjzKb/yNIIjmcWQbaZD
vyB/U6KbMe5Hd4EBD0X2UC94YKOGrbUAgzPIwf4Yf9H1kqwhi+1LHJYKxrDkoYfP/0RLKeMRS5Dk
MTHeivLFX/jEGhnfshKvI+BizMPvtLo+GVZ+7fFWQDjG6sAYlHRQffw3aQ6vLizkKmvupoWNjDDb
E+91stPwRwRrZI1JJ5IZ3kZ+fRqXQvNugS27EvtTuwCYtUSt6xEic0p6kc9e5fvftWY8jJCb88z8
zrB+Gj2LMILNlxzGM66r9TAYdw3sZxsGtK8g0JQzbPkOq002YXe0Bu+nMEd7FSa0OzqYMmNjttce
Nk2x+N3axbkJ7vQghnmPmMLH2wr0xeNZYPbUlPXkYv40ofxspsUPyrLqORnEm1qcovBomlW3uEcH
bKSGwNFVLs7SYfGYwpt/RM+C4r/4T+nKdFcZllR2a3CzdPdBwO8LdGyr7uJfxT55h/QABps+c1h1
CMe16z8V2F7txf9qLU7YYvHESpsSVDZXC3TT32l0cXJvOekFntLFUWvRB3KTa6R9IWsWEg/aiG9t
5UWFvqXT9NtdqFit4Buex+tmMe7Gfn03WAkdyIuptwzh+jrTchia/VGAfLdxAFeLE9hwL6WPftcp
rwbNU8L41q6sq0j7lpBozekr1DsEBSyUc0tSVxtwaLdYoHvZPLqzopuo0zciLE+GCj+aStuNev+k
m521pL7IpinNCqjC2pR1EkQhUm02a7/hJvB0bELOvCK/aNSKN7p9gX1026alFUBBALtkaIdKD+21
ysZ32Qw/6M7PmRYGZq1jXJ17nYc5owliGONNQfcm/IRVaNfJSsGea/KUh0WUnOEInvqRLImX8OP0
yZs0nBON6EDmO9BMXkuHQa1/FXG1nxO615tsZtuFc33dCJ2HjlwI8Hq4wYxKHLy/jKX7GGnpneMg
xnaESECC0eVj8opE11SlJ7Prbnrm4tUsvN2Y9VdvlMnaJ2Fr6GzKewN2nNnc2HGP/OS73NaG69gX
sO6r30MtMS8U+5Kw4x4kPmFOn/BcDZQm7l2eq1qUrWVjUJ/JanGKNeaMZfHaszZo0XcG03syjPnc
qHRnThkBdov3Ko61c15HJral6k26DcCDHJ6cyRnTNPvMJsXRWyoliK7vwMLvQrbTE56LjQyL52oW
23qCAmzSSNT4NOOkGOfAN3/3dbqbGeiXnwUs2fiIIe+ifPXRjtUX11Z7jbVYg3kuWAuO53Gs76Wl
B9bMljwqnSCZevwA8b0dAWYb6h4vv3nI56bfGdJ4FsRK0xnnp1n/rry830R8kzM73qn2Y3IJVFK0
FuFFlBpzWpfOvJ8cnKNML/2U35tufdEGG3+AXdGklgZTBzPSywcq0oaW53P3gsZ/EQUBK9UlXxOE
w/Wsomd/RkG3Vf+70tSZ7cjOadqZ8042vHXQ74QV7YaqJY0VcvsYDbby+SPYOsjWZjysejVcHa+i
hon8Y1N8M7U3fAmMW8Y57u20jKz0XlAzFFvYDHowgMmJ3uZso9npxaTeLPS0DPS7caGmgj06kV0y
0enyZfrk0YTkLgpwfl76yYiy6xW3C6+G+juYHfXT8UhifUhfHJ8JuhfGDqTyh2ixsKKprYewu+it
9upU/OhTFRLNbfiJGWFBbuekdB3zw5nCvWkUH2HZbUsSfyt78gJ9BlfcK2Nrl+LgpLV7VkMFZHLg
ExQmUGpiS9kkD+ZroicKJEL4YkbRjVXYqNH0atNFNfLoiGf3pqMoby1r1id62N77qtBZNoTJ2gIh
vEKI+Ri69rlRKtxmQn6jwK6MGo6EqgW1mnzH/322essaHMKu3JNpiDbhQ7uoD/Ry/HtaZC2hXX4P
oMB9pnI2H3pUbP8kId3+TX35M6z1L5oMWhFYdResLAEe3///4pf5YNFrrQaqA9AgmafGtbc46hPZ
r8O83/3xl/3v3nBDcrL/R93usYlZWP/8sy/t73/q70tu8esPpAq8JGH9EWX6ryW3+GUj8nm6DkKJ
iyyppH8Idx6rdTRD/6+wKAqTgETBd0JmW3pk/7UdN8r3X3Q703QxLwnzD6AxW3NW8H/ecScz9tqQ
XdwasngRhK1CqfYXab0inRv+FhEP2xbuZb6jxivomjfXTc9D/4J+go0zO9EVcWptdV5u5E1dXOI8
24coIIP5iTlm48VYcxVr5tSbv6rJ3US4Yj2qx42xeByG8WCV7aUt5NqkEcmVZFhKzpQKx4udTR/M
atuonoYlIzITEYC+q8FR7BsMoc3kH7vwtk9+cgcvULdwuZ14umahRW6CeNMWHZ5gFU3flvepOfWh
lepl6ttAGOmGFAjIHu1My2izJZEuz21VpxA6MR37I3z4knCIqZFOxlvnb4YmvqRDu04pJzJhiosZ
Rac3vNU06OyuyeVXQ7rVUoceJOEGUy6CPJz2ajppsjniYeGhMLkzrfXarVSpwCDd5IES7rsYKRum
+P7Dnfqn0eg3udbf+lS7Kf+mnF7McW9L+WGYPKyGd57Z2KPK89gwK1HGt9aYYbdRViJVfvUavkJL
XaeQAIRWZBc6VLZCgfadN5JrjYx/hOxOCYunspSB9LSb1qMFWgEFGe2vkIvl8BF2eyfXDuMwb91Z
3oRejKm6wow/0IWZrEP8dqIiQmaLHScsy1PK2+VW9629ofxvwypfaiuo4/FMXeRJc59dae1055pX
xdEZA7/ZWzpNWLnD//u4hXyPJWqDW084DaiFdk/+wTTH3TA/dBwa0IE2FdpL69IL61CmDsNC+/Hs
e918jNjzmchJs9NxZjsvc+c9WyyRRDVuafGmnYD8i3XotW+hzF2iSGf4rOAhKzR343T2q9uuuWN+
yf10FU/5quSSOT241SNu69LbdQP9pYuseDM6F8rESRn07FGaao3viYYBxXawhDdpHiKKsLLoBClu
V3bFeUigvg9OIMWRraOS+ARYUnUa6zC6LjZDVHz37W6u2RPad12VPMGdhjhPpqipup+8exMRFr3Q
wfDmVDTlus60NqcgE2WQtvvEQTKkcFfrxo1bvctMHMqCnlejpNJi5kap7TRUxqLeWu53xN2zBd3y
pRV7zwsgiMbafa3u0/iMWb22vniLCkwVpRs4I47JYUVYRw8fhXqFBxrpnwAvs/TA1NxxbF8G5yXu
n6xMBSprN0bTnOxwTV843Gc+y+jQ74BvhvK2co8eFgGabenUhhRH7mmjDxsiGshPPEmsrWMFo0dY
qGU43lr5q6kFxkSqSx/WuRr3nn0azFMTHrUx54vCpx3lMb/N0bSci8xuCzEHbaNfOiuBs/tYT/km
TOWzB+I671GM+ddx15HnEY0sKY/tg7mR216LPhTNWljYjqnV7xxBtUhHxEUeWZyu++IuMvGD0nXV
uXZQdNahFu0hzMJT2xLecD+HgvUCdALiy5uWm1zOmRoqN/DjOUgqsmXcIQpwr/a90A5Nuk8Gonve
jmqFzYDk1jfjShbpWrCvt8J7z9pNjAzYTMhawFTSD1V63/NcdPSN5h/GDkG0jiAIp1iIxr1IQvQx
dzvrZCHELW0UK0d1q1zBBbOQaQbUGzYGAX12OAc3RtquehIPlXfM1VlX7c421I2uxrWuvFtDk5+q
3M26eevSmJbG5YSYmr6TA1sngtymYaX3yJxqrSr/R5bVJnOpJXNXpf9aEs6KeJpIKhaSbJ21H6ON
FBsBdeWlab+tVKK6UV/XG/vavatoYU1yOj+4Ui3Fc6Pc5sUBjdWLr51/7fT2XIXmWwF+Y4if8uw1
z55CE8RxaPzMpb/IQXCVY8Kx1E/kenXp8K6Yoj4ZvfHTzXxoTLS/VeaP11zMv6v6DyvJtMbTHcz0
G2WgJ+R3r99E+lUPnY0paA/2zdeYj18+3YW5Br66YIqfd1R7hu5dkuBtoioex1BS7fNGAGQmR3Lx
h8BPuSo2XQQX595zn+L4kHbHzHzOnP/H3nn0xo60WfqvNHozKxaCngS6Z5HeKDOV8tKGkKV3EfS/
fh7er77pqmr0zNR6GiigcI3MVTIjXnPOc17M8loxCBhvncyFS9U6J1/VOyvuoLzwulh3Q/tuW/Zj
bnfQm3GCafrR90gIxthYwcRRytjWWnq0moNK1wFTv9HmjXLvjxt6sGreRsdLOkN3zl6uPzMEIpg6
OXaXVgOxfRL8K94M861vSS1pTyEPbLXh5tUJtpn2efWWxITM/DgOCvIYi0kK75ks6TYr9IVFAiD6
mSeTAJnQu8bhgNT31puwebEeRtjGNaBHD0F8H9dMUMJqxmgv5XRpGQc2pbGxtXihaUgjRpvv012j
gt56He9eBvfOph7ce1bGu6zI0fI6uzpIjlnEPturd2EUbw1jRBTMMiT7jFAQqVnyvg6sd97CQj1P
zX3L02OyILnxg71Ju5eke7oP2OttvNEy5gHpo+VgVvG7nSBpbNyFtvzJBpg3B4Y7eIlspMUMGhhU
8wIVusB1QhCOzgA/4bRT9sZU1sUrGyp7deVJ2rM4SQm3I4mFkbJbH4REPlSh69jVxgEkETNPIMOJ
838jMcyl1h9WqBD+KNc9A24LRRk29L+QGEgZcJpaYibU5DpJ6yM5SPRhOXL3G5jFu9H/GfP63Cm+
weEfncL/58W7D2zgDx3T6r15/5c5NKsZz+/597//6wNMraL8S+3+jw/6R+3u4RyhZMbMNmMKbbSr
/6zdnd9mzitJHxaed1c4fzSV2L8Ri4oVBbuJoWM6YVX/T4Gq9RvMUmwq84bcR936twSq9AJ/fmLo
Dejv5g6PjmCODvnLE9OEYc2aFgux6JiET6Gd7Ea97pCFs3wKw+HN9XrWoLnOCLk0QaBJVW3JSWaO
1/afAtr/Iq0FofQmSkZyqtXCZIezyGunheTHoQD0BbdWPYExCA2yk220Y/Qyt21PqBCadJzEo+vs
U2lHZxm4TBRrBlvzxsJtQH/qwftgVodE1NEhljYXluWku4AYuY1jBJchJe3LSWnv3exNz0g/Ntr9
MHWLvg/uyprkJzXn5zXBwEojDa6qzTZ17dzVJrucxHhz7GFvhbaNCds6pILNka6bbFAKewNE/iTC
2auu34aFeyBKi/mI8655IfyFZoUD9Di6UN1qu19Yytnq5UgR326TJLkdmVs6Yf9Wki+PJ6ffOTHe
rzA6BEZFfequLWM6RUF6Z/WM2jKlvzs5DhYrik+F6WQM+tRLKTHjaOZ9HMcXR3ro8HxSrxuW5ImG
WcAmFiLftIjysiKidk4PjqZ2cU65BcYuYlDUhdreLxCY2vYNL/SySa2Dzl1bgJqvG9CO5EQYLNtz
wjgWvek8kr17MHGRJsm015v6aiWcfnHcbkoSqFWrk2OtBfD16szkk7EmILV6K1kmgBW/DkwHFn2g
XomQ39up/MTE/lqbTHz1pj1LmyuZVQPRgHV2Sqb0BvDQcxRlh2jmn5bsaAGl7ZVhPxcMCLm9mWeV
k3zpY+OkgSTUeyKfeVDqPqOcH8RPaDEeJcbKiQTWn6LfCjGnUJC+nsHiW2SlfvC67OCGFMa66L+c
uDt3ZX1L+HlMsmbI9JPhCZVLxQw1qXg8kYg02YunUz67enNIDXX1wnHPwPoa+qhJK8/tyVL3imWW
kyw7FSRRO8B+QR8kT6qrVrJiniYSIVZT42Q3uVvdhWP/HRXhp4mzV01ddMXjfx30VuFUt8lNpTyh
oic0ZTKgAAxasw+jZN5Vz2q41HXvksCgwJLGrdcqRsMaGjH9rRWGXCFURAoiT3FQn9jlPTiVIn97
LM+4L1DCpPJLFuinlRPI9eiXH1lk+SsdYVZOZs7CJlBxhV76PirqczRz/KdCvupJ90jv/NFVxhXh
7WszMJbVKiLsg2zYtgGhv4hL9yIbL9I1SBzLAGa0FqR+m4VoPDGnLcA/KrCKHkafRqnNwH4cRgL2
kmbb2OLAusFaNH2zipBdLuJGj49BOrw3Bkv7UAzmxozKZ5LmEzbnWG29fqRIl60wD1ERBXstJSeP
zPWcdVuwqkfy5EUX3vDJvBu2qBu7E9nCN1CpBmys4nI3NTmKs+koEWl0ZXurZyhqs9b/cUz3fuyQ
XFSsV/zR39Ue4S5O0z+HQ3vsqpFXN8Owxgd+JWN/45bMchuTGTNS17tGFHAR/fCKwPkoMhClVQ5H
HZ3vbTvE354TYzFR1FZBwvPpoPksPZ9XQ6LEiyts84K2EECAvg7LkFOSuW6c3teaea6mGlfsgOPX
q1nulnPXGRgKD/hMRcZgPhrJARlTuqkE4ksvKIMV0Xa7Uu9vu1pd6g6XU84Ml6yOT5vqREvdZ6m0
ahG2uKJjI3wgTIK3SRpB7KhD2oUuvnGzbh/76boo8wMT4wspwFS+g+Uf60be12a37J3kOzbah041
82qcvYQhj52Pfl6vy3tjwEDY6traJ3ceodHJk6LA2JsmK3vqvx3h7M04OTcTeE9Va1sztJehLuqF
mfd3rfTQ3iOsSrGIB+QOaoZ86nDDjkFyQJd2P+CSTcbk1f9lm63wz7r5TT8baoOGhLVpNtlqirMN
hspj6NNgkQw0gpIcjzreXNRTISzc/FIpbLv57N/VzXWCnzcZyLiIcPhm+lXEX/Fs+w1HDMD8C189
vXprZmuwhUc4wSuMlJqut9gOkX4N8BJnSn5ULeZiOduMLR9x9mw8VjiQ3a7Bigx9tpi69JjONuXJ
ny3sZPHhX0b9uq3wMwf4mrHTnVt8zh1+5w7fM5RRRA3QIGjGARGarMu07rUt2QgrXNOgGEoCVsJN
yRZm0WGs7ogbUanDsNnX+Sp4rztM2DAWLvrsys4yr9j3GLXH2bHdzN5tTRuSbaejKZl93dB5Q37f
a5YOmTTe7P5m8cTwCEejwhie9umVZTzyZBbFszsAVwY2coqdXeYUdzUDDxcdlMRuXqKdIIoFER9W
+BNpVWvp8v6N+zhZirB+EDVaW89ejaWJjSX8TGdHfUs3gohnKWrAdnbf/PRTMP/TAv8exTCg1XqN
f3Xla+7QrBJt0Da5JfVNSbLWSbT1eZh58ZnFksqL6W4NQzuWQfLoIJTjhOh+pgx4R8BBTS2DqkW7
xxAPR9NJjgzz5UrGlywNdzoOeCLYVk41B+Kls+smrI5gTLceUe15IzBEUnof40byLGZHOpcDD/km
ADO5tFrrwYvVd2LPFJ264IDPMzyw+qhfJi4S4LP2Cm0E56KbDNgAskOVAy+Iizn93EPK3rQ+UAPi
CWE0xANYCCgnyhivPdum5ZBEb2OLILGy/U+pjQke2OA5kySyDArIR5PJcIP/5AlFibrYdtmSKck+
nk4q3wgBUy9u8vg+zyt/rbsyw1dKHdZyHA+l4/MGZmxoDVgT2gHug/MRqF5DtKWarc7KpyJox0uI
hxd5tUu1Qm2BIT9bg7ZrwqE44A9EFhUlj1KqHyWGh14CngglahHkih5I4+TVtfQDSmUOSFNkTCvb
l0xRmJkdF/80WM+JH/FQKO5z5m6AcfTBvhgDP0pvdO4rZIm8lQAEG/pX5yTWIhC92BKhae99gx8G
qCwDRJJxm6TAR6w+fmxa86zr4sQy5tC0Yj3Ni7ikZXQM/OXRNqsjwlYEmcXKkuqU6CyTIJrfqkIf
oDRD8TZ71GquXb0PXXXuO+78wHvuqhYmeEfbmmM1WWSF+2jUTAPz8DtCD8KQ13kokDaDNGH4a3Gi
Lzo4T+u4TSA6s0OE8xxG6wK5+M04dhfYs49aXX3LSd0WPsqAfIq5Tx2wAhh2tWIsMI40a6Y6Nf6E
6cXWpntdAvBxxAn809FJVIudCNdqj+PAMIYT4qm174RnfTIeTA9SpyJUc5PU5Qf3tprleyV5rv4X
dS41X8fRO6g3IVoFsjl+Giy2wIlGmJOeeqsi1SMgEw2FS/zGwKpcdGZx6rMZeqBQfCqf9CBS9exh
vBilB3bLvbdzcR+RSLvo096FMVJ+NhV4ZX1g5dWpJNkbQZ/tnUFbJ4X6MTuwhKQMahsO72PqNicu
UVJ1snNLbBhW/RKfLO9tIuOYVItoW1nG3eSg7RG9zxTMk8W6oH1atKN7FwfVCaLY2TK4EYRVznan
x14Ou8E2uVBr79KMeIOCBsIYJhttZY4xE4TSerEr8e24o9gRCP8pCyA99hiuq8iK2HbH69EZgOAy
LF+Y0YQjScgfe94xDhRax6z1Hs3W/ewgsS39qcyX5WTCEBoLMMfmtqxSMqbINYOiG/7gOKyR73O1
i6hKV46oojW2QWajlgPNijB1ZNbM+DvjeTQ0rKuWTA59EYSnGL/tqkLakA4luWIh2qKpi6HA4vDv
zfQFcSMnkUa0GLJ7kjv6CCmXeTZ97K6ycWAjO1u/1gDYRCONQwg6xYeyEUQMLfLap9vCzssWlteF
L7zEH69Rko4pWt/xuWKyI1rMeRrqSbMd3xn4vfSW9jXWzRPIaCw46m5yVbXnzJltU2DkSkOcE0k9
HPTDdkpcfWP3+tqv0XIbJcM7ixQozyHyFbub6TLVrVEn7Qr8PmvX0fxD4uOKyvLNIEuEI6b1NCXi
zm7KO82iPM1QOOO0nlFNK3YvvJZR9pIBPl/Rz27bypDA0qz3vjMhlCUNTj4Hi4U2vZoqJGEOcSO2
e+oVMzgVEaWzn/LcW0W76tq02ZvD+E0j+TrEuLICL+zWtIfFJpThT617YBfs4cspMAOOdr8jVu8z
se3npCUiwIcVsygCuY0sijW/jLx7s23DA+NdZx3xrKzILy7w22Pn9uv6Bq4mCLIAinZl3aRZ+oo5
tWZh5Mx/zLvPRvy9aOKoWbWICSurXXRejlQ1u8epSfxG7PxQU6MOopBdZ477HODLiW37NYnDB2LT
cdC09jnzvKtGjuwizXn+LF3LyVsrjrpdbiisIQP2Dsu5pJKr/17oeh4MDtbk/7VleRPL72L6y0L3
94/6faGr/+bapiDm5BevEmDkP4dCuJZJfeVi0nVeNn3GIf9zoQtoBFQlBEfDMfU5Qv0/ZkLmb6iE
LMe3DB02NBDKv+PE4Ob960wINi4DIR9kCUNE4lP/vND1PdlDu3TAG3goMG2U1hBCuJaydll76qAN
HuNNk/sDyz9K+q7cqQGiUh7LtRNy2Tnec4IP0DJxmVUyItkE7rvXEPRInX4F88cEO47Esm+rxwGm
B05o5IZ9pK26oXsaGLtiSHFQ14G8SBOE6bpe77iPwwX614JB9YwsD84WNPddMxWPrjOu1ZhdcV4w
iCokRgjDXuvZ+Cyr6tL3/msheqCJ4bgFs3iyCWcIFC4vu42wL7azRaB6C2WNsUFOJHOY3z7cC50x
eFAiFyN819ql0nuQCQqwsaFpTbt5WK3S1egiU0l1e+XbVbOUdr3SEp0lxeCtXH9ieSzTdmm72UPU
ad9WBSQDeD2xCcA1HGk0GwQwZ9N20b4VLppu+tfe7n7GvljVcLrqPjqNLBRRzK31Sm0RFcPQM+bh
uPwJ/fKoEnIsiK9DCBN0y9Gd3r12vOtV+0xw5ItJYmcuEf0VXXnwbOc7Mpyta/aPA1N1y47JnvVo
DjDrjjmSUxQ/3NM5KaOBuJFjeB/KFMQZm/U6jl4GqrkupJ/Rrf7i91G+E75A00OtjYnmOXXzuyRS
t21dJndNLs+eGE+J23HfyvicCZfpYKFvauQwiEsxYyd2ZaCGhFYnyV3NaR4TnAsa/nCEYoJAKLBt
reT4pZDTSvtJuvGpQwRG1xN8p03s3qWCIZ4bWCinq+AqWYD0ZbRiQ2CsoriLt53CWuowUpR5/94l
qIsrg/SOOXFKGYyltIZL1PT82yFHWANu/sUSbXLrIdFflF679gpzlbolyAhzBVF6zfBvSVe/dHF7
ApMYcHo08VkIgifDKFinnXVN9XAfBaLYoGxP1vBA8Nu04pExCHI8wRrYLstNNJrviBdvLHO4KFbt
JC3H9lKrtWpZpDA5hffUOsnjYIN1kUWPQhOzBJdKcqdp9UPmGcg1u+F7sLO1ETGN9Ug872sb80qj
P6Rl8lTp9aMESBrRsfl9pq+ttH3X3eBVh6XWavm9psyrZVcXhfNrYcucNAapXgabpiWF+Gm31p0W
yAo/pP2TuMN94qaHkvkMwtDx4uF6hCpZU1E5sAJGfztFyE/NDmM0PqulUQSfyCzPk1vcDL2Et+lM
53hqL7Lk9RhJ4tAKhpfIIi/0WCUENUWS+TxDlu2A775OLy4pLCqlyqMRXxPGYK0Km5FjoGN1TNw+
ZuzrPoxRsg36auO2LrzAsD7jPuDFGXV3CdyBetlPBva3ur9qevbbY8jCLsQbzxu3cbdOml8MmVKN
NCNbmhkWRCasntAQ+KF6mDQv2HbgvbKKLSijDcJ4cdmv9QE7MsEDm0H5SLHnrzWBrnP9cFeqmZXm
+0CAWBZ7cdxcCjrwNOQVRhD65ZfaSZct0JeaGtDDw2INw11n6M9KkEDK51kMvaVgqAla+5omyK/j
O8TnsMhquGytFe3iEFtVplurZkxpGLM73OrnbC50BskAms3QkuJ74ZbWR8/hsSS78N1Sc3kRtCfc
reJgWPSCCV+hGaJs7aj+uY/9Cy1tsxIwLJa6cq81z26trNtS+BcDRF4aqk02UTcVlk1bKc5jAZA4
sxC6ZEpb51YilpnFOtdDh6FFTGC9hHHX4MR7w3IdIMD2h2HS9WZ6fJOFDTtzcmP20msuLfanUBhw
ZQPzOBpMkIVAXmgnuYeD1f7MnPrbMzAeoz9fJgFrN6v08F5VeMAyi6TXiE0EwAccGsx4l3rMtaG6
G7PEkqpG+025UNp8KFZMiirdufooNzl9+JFOA4wEgDScrVvsWYg8gCWRtVvcK5vgpNDiTJiqWl8B
94AXweA68I13Y3ZRhZCcoFcMDLYZ3qckDSV+Gu8GLa7Qq2Lan7TO5Wrwf2ykxkTbUNqVkbmIdOuA
NJX5eu55+1jjt7gJrpmMXIaD5arW2phxWMiePkVSFM8iXBzgtOmWWFcDJGils7vTpXefOE2Fksm6
QpZYm236lKOcQmqL1S0L19iqrWUlyBb1m5sMpr4fpD20Oa4uLVGvlcxHsJYAERLfeiti9ZmFyYPR
ZhUDsxIJg54iDe2OJbdxoFiYAtL4qBzzFNZ9sM3mmWWdhOfcYj2sJVfNyXfA2ZD9whZcV1Czwhqh
U+EyVTWqGy0qiUlun1uteHOy4rGLkRW041PkN18ZzE4ZAPWyqnCH+QDdZP0SRWFGhhSMhcB4Qli2
V1rKYDvHMRg51ymjIWMIykbqyOBl7wvsRV1xElb64RbNbSPGAzCnC2cAGcyJc+trcbm1pjHbKIcc
N5EGD0VQ0hZo2VcnehxIYybXltY9hjloKNxJKJw0rBN6FFfrMuZBGRP/exyMeid741FzGXA3DPe8
3jrbE9lmWQWBhJ59aEbESKMHirdF+kZmzvwW8BCvQRdgDlvOwEiUNSXiW3wRgwC1G3I0tS4ioqJA
41O71tpHvJE404sX+ZAiarb44gME1yLtB5jCob/1EkE7xmB+qUZIl4XH9qaZegQtKdG0eKD2bkK+
lueAARfYCOy24RqMfymxF740OwJqA/pVYJ1eR3kSVflPb+BtUE2p1pForZUXpQhayk5fiCfX4kSZ
6GdWLRS0ZRmO8cFxLXkc3PxS+ExEY5Ve4vHcSFLYUvs+GE2Au+G1GMa9wA1OSIqxKdxilaIyg39V
ngYgv+uGnQ90zgB6lO+P7AQh9Kr8OSqj+yEZnG+DKGO8ddCalP8UlFMPUlkl4zJgl3c0ZkWhB5ou
ALm0zJh6ED4+0zNMOjZzJmrUM1tDB7LhzrSNAezGCH7DSq1FX0o0hNoqF3Jjz5yOPhsf+5ncAU8o
PeszzWNi3Z/o3rEF81FilsJQHa4mhZY4AAVC+ewuPKvgfmrwZE0nNBTfdarGx2DmiDR4OZbFL7aI
tHYmsJEI6Mhk2c/1TCGJK44A5tTMeGdGCappSgq5QAVEclXKSNH+TmaqCT5U2CJRck0Anjgz+aS0
4s/Gbu9tmznGCBzFySo+PzBPN2dkCM+tR6M8k82BqiRc6XKmrGgGrLsW8Io+RC/jTGIpUuRYgME+
5GSvQUhQAM7YlpnfkiU9WNqxxcYffg0gXhRmIWyuOBMl+BfIg4xC2uzoaSmcF/Rt5syJ6WPz2AWw
rDGp3BeCEXxKfT0Bl2FL8hPMtJnEqQEyA6BpmmBlDCGZ9NFb/4tQEyav3G7lQsz0GkLNz9nMswkA
2yQz4SZpMlKxg3a2Vs++WHLby5mI08xsHK3yjW0JLiebuTl86Xc8FxxhGZgk+is4DQ5NcOSwYTPN
ql5TQY9Yj6JzCJZHTv0djwe2oZnY89+9r+eanqAb/K9737vvMIzLfykIc/gf6zzO/hOR4B+f4Pc2
WPw2cyxnJMHc8nr/G0hAFwy/nP4QbYRhWGiU/9gG+6gY5sbZIX3nT7xNOmTDthx3TtX0KCycv9MG
W7+kD38Q0yCNAA1Gb6dD8CQiQvxFGjFE8K6pUkEvIrSHAsNsW2FTpW2gUfwFNfSzV5OB/6LQdEjU
Wd8t9MTFc9tfMwbG4GtYeVvo6PKEtXp9cgoWVLrMslUMlBcHWQU9M30BaQLbV9tUfXhKe3UjdY93
Z0VQOZNOgMveSzmwRSvKfmU1DFD7caVYAwKrjKH0tZjZS0pfWHwNwgz3S+AiW5pZ/o1w+UmDufss
vO47Ake/zLSOTF2McGrC5OPH4Zntzs7K2Vvlg2kt6vyJgumL9eRj0BpYVEk2Nyd930lMyX5HyCFn
AANAf9oKLUUhofaTG/+AK/voRo0tfmyee5GwpUwytH5xN+MFbTa6afGemXCcurIYr/AnGHF1wP5Z
qhvn0eC86Dvfea5YhUhsRrehrnadULDH3GY4OV33Dv0NnxFgTHjL/o0WlmSb+ebZN4N46U3sGCAl
fmJ7v50hUybrvkWVtMemSc6OFn2FvbOFTrUyilLf+Y5CMVkbm2ASDf2CpuGXZ20ESOwta1sGHlb8
o2q1zhrIVKgVV8wp2DZL8e7rfLmp0qfHfooRsLJEWY147o2aLOGmjB6rGuTnUsruMgUQ3vheNxMx
jeuiCbZAroiGp05fdw5NRGNZe4D35CjC3+7RT+KH3HsgtReAwYgRs4sPxu9nFAEF5YB5ZKyrU1iM
1UnLuXmYbT8FWnuYaM2kgNHSteeCFhka6s4Y226Bg5jPWRlXwU4J9j9qVKG9ZvOWloHDrM5nO+Mo
A4jGdMXb8+1I6Pu61XxC1zHvmzgny6qz77hikL/W4VV0U7u2uqrbydZ+9CYD2KcGiD1bGQbek6C7
bR35Ce/9krped4jscC8kt/+Q2bemHRO45BKl0dn2AXTSQ06cFIJfmEha/DwOTo7eM8a5pGfxwWV/
sLODUuzcIWUM7fnqkFbGZzJ0CB5yUlEEGOVl0YPwKiKMX6ECKR9nU7vFspeuhmYAOk0IKfmjoCgw
OjWkmlDpN191Ul+Zoy1tNZfpprN34l5bkWbrryeGP1CxvFsZuo85duFF1iU/NgwLoPPdwlXegaAg
OljIzoMfbDzVH4IMCQhUezwM06qIc0yRTU9QQrf2JvHR1vGhMfFczex/ozs1engrqhwXU89fisZb
iUDE0rvnqbNfXCZaXLV7bIbfnajOlqdZS9MtyPS01cFxEInLukWzn2vrKb3vhoJ0l/GplvUmNfvn
UaGvRxTw0QLjXQ49on62WIw1LBBAuXJxJzO+wHDkboO8BkXoUn/EIk6QmqRIV9XkbAJkM8nIYiNq
Enp+1gCk54gFSxNYuYH+lPnpqa91nw46Z8ZSueTi8YPQaitZZUEzi6+mY1z5i1YgrVatQ84wJHin
sR4MvSYMVe78ETV7H7BdKXNisA304yGJpb0yNlkwPHUtDgejZZQWoHs/BJR7elYzrpPGPScNi3DH
CledoNCcup2RMsIvO7XxWnHoE00tdWnP0Yqg7zubdEk7Lx884ADUhsLddHjK24bjuqaGYfv47HcV
HLSaXjbO0ZRnphNxaHv3mUUlI1MHTj6LbICBt1Mp3lsGr4sER3ZldIRNBBsGst4aigrlD3T7HCQB
L6x7sCRiF99DoNJnmCSaKtuluMDNND8OHHorMzRv0AzsOMl6Qj0K+27QCgpc/ZSGDXKrVq6HGmWS
oY8r0xk+ZtUIl+gnOmC0t+Xw1tAd0OYzkTU99FdOPm17s4qWWehEK1Hkz3ohknNVOM2um12ZhnuT
Z5W7R4K1rKa8QQZqv0Ue5sph5uRWMzEXL+cPOHV5cYHp1nmFZrt8iSrnqcwi3qMzd9cHwNvPJN4R
JG8m1A5kyXsAqhfu4QbNIMjn/php5lc2M339gab971dUp/hTlqr8af5tFqZ+lhUBzGHU/OJq/8ev
Hsqc//76V/70Eep//vrj8LucNZ1/+gWnMfrOa/stx7tvBIH/+Oy//83/1z/8XSX6MFaoRN+/csJi
Y9VI6nPgSt+/vsL+69//dWY0QUP4P5VUt9/qXZbao/z4T0rT3z/292oKdCnmK6IJqY6ogEyWFL+j
UI3fSL5zEKEK/kcHwp/8c6uAtQzt6YwuF6ZAM/wHpSlbBR1QGu9xaqlf6Ke/gS+353/UH7XJBgsN
TGccGBRnMNb9v5RTbgUMOLUT5IMGS9Qh1yAbp8DEpNPc+y3leu7ACNXqIcKykpBXyjAXuaG6k2KO
dHYeXNnvqyLImDVO9KE6xDKA4VsBZceWw4aG+NiqZiWHEj2mmRwTw38iuCrjBgKe1sNtJto427TY
yLqZkojTs1n1VTStm25KVlXQ/EwV7/FyCl4qtAlt4HPJzAgez2q+wlpPtqlnv5MJ3x9ERwfmihS6
AVjIjfw1ERSPoY3CNUxuK8DgxVS/8ibkAsTUt5AuBKIgCLeuD+HBwd6gNlSdOz/QsNcyyTW3hSCb
2N5IvCpY1tGYFoijTL9fGql6m/zwI0fgZY/yowjQ7ST2fdlxR4/V9IQV5qw67+CwcBDNximR8kpN
t25zlYJANLR1EffBSrjtPZGrq1Gv/JUWi8fRqkkqtu70AFmIaSNhs1A1wD2/7bt6pgvp58HuAbuW
E3J/cDsbjO8/bl6QZd7TOAe9gzsa7fNmzBPWPBbuk9ok9rvLH3UD30naHhTkHYMeeKnafidV/NwI
eAPTLH600N11TrF1gym9dj5R6+RRgfdp0B9HHgviSjTkXPdwNBGqFYbRrWJttta3w/hg458u1Vwu
dT3GJIhKXv7q4DdIMWZnU3Coe3l29OqE2JInBnCFR53VVFdzxkeC4la58yCYmo9tsut1m9FPWXiq
3ekoL4ssQB7LLDAjQYYfIltlqtWkX5PAxWvkbHpcBobsD8oAnlEE68QzgdAXUfuDA7wiZihkj2GQ
cbwiXmdfhi2nr2JQVMpTn9PWA0K4jLB66ja/Shuhsanvi5IBcjeMa3Bbw8IcKKwmm4ynco+IZdsZ
SbO23Vl9mHpfpE4wDqE9HwfIQ8yiky56SFlU8FM6RW0yUvEVKz0kbMZtmFX04hkVsLtUln2uf9UA
5jeiRXyLdr12renFQG85ZHG4DNzwtcnc/gaMiIuQaVLrYYCdK6wb5TpHrVJqJmF/9Ap86GR+WQ1Q
qEqtgYTtvFwnPQ3tXdC8yWFGiBcYUkYklmH3zjGko6kwvQ2Tms8cMsqiRmlalwwRrDLCdcZ7N+r3
YeodTGO8IaztzVTFcpzhXPGEE5MNe0o9EHZMT7rPMOigBoCLcQmWEh6tfq6CU8O0QnnyPoyqlW5q
yBdImCYzpKyDZWaEx7D+sCEmIa9kKjrGZxQ9eFYRCy6Y13Rs2FED2SYbBalZxy7P1hmv/JS593FK
CHjq34Rp/GqDxcXTaG8i5pW4bMTFg2W0g2t1wW1BXVXV48YsnHVFNCZAhe5er6c1kSYoViiocq9A
TTkPmJ222AOYXFrVTHWCRkKI010J+2dwnG/PkeB2g27r0750SbIRA7iCSD9lbXhXNggNZK69KPRR
SVqBGiCDYmlW2VXURbasagsVeWhvY7cmrrct8a+VY72Slvhui/qUt/45j417VdhnGsELQegFlizI
ZNHQIEQOI4wuobmyNUmay9DfKM/am1q3iyuaK94o2Y5omw2WKeSTZXVwM3GcBie9mXCp+WVGM4kW
a6cMVztGk8KviDEFJsHE/qWeOdPDLvYkWD0m5Zwns+Y/IRcdC6wzFz/saBaF397BRrpHAbJSM2Wo
p8vG6POc6ya5Pnbkb3OT86KJ0qtvtd+t3Ze7wu8ehrrRwRUgqQs8uEW8tkUU3aTFV2cnas3Cu0Xs
KE5Rl2qssMe3jKA3HrMC6DXB9px5DOlcvWNC7HPPKHaloP8oxXcCR+5mEu5N1vkdT0jUww2t41U4
lNiTY56fSbdQyqewMs0Jw3yC6j+Q7c4faNMQdQAGMLE8Nr755Ja87obtUc36Fytl8ZEUZ0/PDuy1
VqbNYp0UPmCl2XCHx+HS9Olt1DM1Hm0zpNC2mlVehYKNlsVaTzlUH9uqbhFAYhorborgxJbtpxl7
ZJTY2LS+qtZ9jAp2QAE5cvzRGhS7QJA9FjGYjmDH1YcK8p3uhDXf14878kAwcKNxAFFL22EUMEiY
dttu/+GCzwbFVWrzlNf4X+Sdx3LtRpqtX6ihSCSQMNPtHb3nBEHykEh4b5++P6hKFVJFd8fV4A76
3pkUEuPsswlk/matb3lo5wGZOPgDrKh8MDANB2LapYP5bJWSKxbPq106R1QFR3uA340ifGLzR+bD
MVFIT6Yu27MKRqc21QCtE7yy1laWxi4Uxkg3QfMcZtcI349Wk70XPTdF7LDjLtix4bBam4k8of7D
hTYy1O6z/tOtTXafbf2qESHstMMZao8WLkesjv2IQSXHVhAE+S+/yhYOGwcuIQSEcYVgfeMoro+O
RATIp2tWtWf4K0+Nb5w/tz06qyuWtixxKuNlzpqbIGa+7mcoJTxHP7K82EF2JEjRRZZTZaY4qtJD
bl/15Dzl2I1Bdx/oHJh2dNdDhm+tjYorqtBDqxvYFXn05ISFdzCqxSg+dFeGo4MliG1izl17e3Sc
uN0dxqs97J9t3g8YY9oIY4nx2uXqXIlRrCuRnupGvxrYRv+jDfB3TA4NLYK0R+SAl6Tyr2w24uu5
elFm+jGNVogrIN5z//IJ1HPklOwUijFex6J97NmYLyEPfBIUR+btn6rZ/wIxYf673OTfC0NK0D/z
A7ABh3lJ3vQq5KGxKQ4oAOgxu+X3ZeLY9cdDKJ2135EroQeEpX718fc/AiUwhe4CM/XBoP71IyDt
nBvdS5T5hfnupuZ5UvK5LANYjsMWbBcvRHJD6ZmteBARRzfZz++f4G+55/7f622gWLi0O//9uPix
/u6j5t/9c//4qX92NfI3x1OWAkDC3bhMhP/V1ZjEK1nS9JFE/p4IzJ/0R1fj/MaFD13Ow9nmun/p
aoBfWIKZMzncvjLpmP7OkNhZnHh/7mqElI5kqc/MiLJvGVn/9cnRczznY2IB6a8XxkXqEabD5LSW
qLPN8VdeM8UUxvBa2O2lTDg6svRmORh1aFOjq2EdGBi4wVS9N218I/zusTa7Dmd+fY9MbzU1/l5B
i2jxN3hG/z1wQDJn3kXKPPMHH+2I5JEOwfDZZSjhdCxwWjf6YqbykQfNvpU9IsHMwSdrvjOX7rAk
Vzuz0lcZvdrKourjvWLrZxjyITMg0npSnkRpXvIEl7nblg9d0H2V2niZ9HhSWX3k/IGfbzUXLRih
2VXdsn8vLiJxoq2T9aAT5mpXQOLbBpUinKmVCD6jt0RaH3WIwyDV47N2/V0oSUq05W7ItLUJ0RVn
TfeYWhyaxFhJHOBTs5oSoAtWhFYSJ/uavIhvZkNvTuefDPL6LK0ObTzfui1QyAraK1pzqFC1exs6
02eeu6D4p+o1sJDjCsNT6J6j7OCU5aICeAkbA6JIjgVr0ieBGk054GF1qD4Qj+2JMHjO+d60HR9S
Y7413YmSfGCwzrYojYptWWCkBvDzi2TlBOmS3OJOfMUFAr7XorcjTeIkMfTz08OmtuR1i1wGOsJ8
n6PvGUs8DH7d7lqyCNeLYohNaKhYJHgfKh9+yWp+UYIOqBnqBxb1ixZE16vKTrAtpAkI1dY/ZL0D
imI60n99En3E9Al/hRycZx0VZGOwQmZSjOYlRkOTDyh5OwgYfVb/FBHm/0pCBuxxK2yCZtGmuzcL
o5DsjzHaNrhkQNVy9io3oATBQOcNMOz1uVRYpAyX+TjLuwyYInVgCDpvZWQIiObuzWUGVTnxUZjD
zmEXGkYNu+rmUln8z9SxIWMnsqp2GfalIZmO+K7vGagTYsU1FuZ3tmU8OPAHrNDeBuDGmSN8JNV0
36joIyvgudR2ti3pB9EjPEfoAiUOJ4RsXNuJ1zNWVd6PYcUnlP0UphgjBUFpK1sljyJBGKDaz27S
Xx6WU/gsEHN7xI1BxJbc9HZT0z622tihH/9SKj9NdYJiiwSsSL6NXfzuefOtN05ftnCvLQSFdl+d
7fLTtqZvtJzdyhiWobGFrtqMWfs06IvYT1ZL+YkuUTcfIe9pHhcXrawnP5se4sL8bvrgHhnXNUp6
XoHiPfWsZ02hlNsAL63krNETdMtLx0IfE47nb4cmeRwW/inqirXyo0NlNFt6KpYqXXPljuAIYXkl
OzdA0o0LziArDvGwRSzkSg8uLxjpTnROQNuq8B2ezGaqrTt+WSBYYxRYRWRMmHKLa0OOAJOTcsKe
KTbRhBMwK05Dkp18p7rSNfiKYqkxFzplYjN0Hp5jH5eNiNhUWCYmVdVjpEpArGL0PFoYB1wXhRgG
Pzpg3K8bsYxSK08TLp26J6PDGVhY4M840Iw1Eipr1dXN3jXVqfWah0DM7xN6aGJXrwsnvppDcYkS
sz3aMeVQmbPPt6ZUHmLoGKnuXoour8nCUBfDAhlpxFjX3HgzBiwGJnN67yf7Kys1EFAtdt4ACKgo
LjTIZMaO5btfWY+16/xEuFfXAMd2wVB/Nl51V7AzCWfjMCWGD6cv/A4CGAwD0Nd1Zihqen+GBF77
+84Z5rXV9kxtBZBp0ddwyuFXY8n+jDBGdQVws9q+OApL2Bh8RASQbrzG0pdqzC91ZFVHsF4Ee3bF
y+Skb5MF9GKIAWT3FnzjSb+VY/KUZvrFHVpKV09Na6lVfehz+y1Btgf/m2joOvipvfwt8JSAKxFu
lWBFkfvuT2ZUwFHgSa+cPoKXN3WXeWwbskh4R3GRkScBLqdLUyh4c3AAWK6vyqJN1/XQwBVpR1Qt
Jc2Iu2gjqnzJhGYThe8HJIQBrTfMkuvcoutrVH+H0D2gWC3EbrSQO+UmfpBWwkqZzAXn7TQ1UaL9
dyOzA99Num1iEjG8xDjIOH0LanDqAE1cehb3da6ZrY81AFx3sImFjvp7J/EfXbwzJwtjpWryM/fP
eYyJK1noJIMnUDl6V7adbiw8OGRvUAt3r7JirRdlx6S86dNrz33Lsnbjd+9h7z34hcH4hPNwiG8Q
ND/ZJUoKBPUlCjnBgAtQHJHSIblrDth5GF012KlsMxrymhCRo1HkqHUMdY7Y9/loc72+PUFOJaB3
2YnyblSJQhs7MBmM+XtVS9xeHwTYFaSu3yooMhsZegdskx8AgNidwLgFF40/NRkA9KrwF9PSo1m6
KB+S4aK5nhyGWDsCGk2CbzEyoLnaQxJnmDpc5QHWOCJy0z65ykqPORjAm0JuHdV1R4gSTCIklMSw
mk4Jq2mVVilGUGJDVHD2Ih5PlqaHDK7H7znhY0NXS4Sd6qp1008bP/f23IcbQzhvIRS/rU1qna09
/vJWjyTEuqtN446D+pSjMGQ2Hl64OQ8CLrM0wnWRivfW7G8Cgb2YXodhCaoYFW8iZF9Dm69qZ74H
zsR9Yd0j19uVNe2hPXiPVQuZtRyYdgUWX77d8Lxb4FjXJEDCD4tpZgwNf5e70fL1IRfRTeA726xJ
sQnnx9xiVoF9fDPghVu4hE2AedPsL0U4P9n+dGIAfG9GULeDCbRt4uLIoikG83CWHtq9OrW5VGkf
zfIoxh5rTOBxxtvbTCNUWcwaCsd1xDijT4ujx9iDwB44huYOOc3B6/NdDnZsNOK9OTVfaH62zvzR
xmwSpHEiq+onKdInM2WFJgR5A0Vx1QBXBTPbP+VMcLGPrvISVHngMZyNL9SdxxkZrRnyMFoqu3G0
fVU5Ccif9iqYcmcncvlVSYYWaXUuDfc61+HJHmuGHL13kQanchsOt0PCrCKXa6GrW4NMnT0J1RSG
mnKUovr97zc+//W65i/7nf13sQA3mv8lOx2LFuN/6nvui4wW9S9roH/8yL9WOZA9bIB+vgtVT9ho
bv65yqHpsdgX8MJZAgoIS5Q/eh75Gz8jEN3jW5fCXeQqfzBDzN/Y/NjCN03PUb8nf/yNTQ5elH+H
hpj0W8BCFJsc5Yrf5Tl/7tgbTwu0nnB+iXI/ma3LolilV77FANN1sMVD4/VwQLXTobB88odQ4nVa
MtwO8DInZfysO7Yh/eRdF0n4jJ/0JyyaLxcT1npOho/GDrgZK6IDIPnpIpVgIWR3VqTNMzbldklc
G+FGdG+GI1owDyUk3ALQcd0B9LLzVKbTnTKqYzchOBgHEF5ZkH6ClXjmC8Jv739bAuwFFr5gxdrs
YOTmITIDXOL6rm2naUUS2c1ojHdaV5CQBnEOlmQF5HVH5qun2ZrURgTEz6bI7vggaI3t2jgnAGnX
JKbg4+jaB3ckqLYKGuIrEMPq0d3jyQsRlXTGqtdMgYWgiDBwkaOP1M2eI/3CPsxESZrf1xJxfm/W
66qwCdfwsVdXW88JT30qHlOQ0P0s5KpM3LfQj2/6UW0rnN+R+dLP++nBXbTk/ZwI7hcW/8z+cJSJ
El0ExvqQubvDaNqP+4Pvuuc6cnbRbCZbDLiHwiBZYkKrvWpHBNeIrSzifZBSk226rXP1VvXF29zI
B2lSo6cL84Wt3rY2x+fMbRCIZ3S0WU6QUYcUGRUwft/ZIVwF4aSpQ4ZsYeDcxA34FJHDDyHNAaht
0L3Nvfs1u5aPbxKxbJBD9hVttMXb/zpN3ls6GF91qK7M3mFERmdoagDTTTwXW5lTIQnriI/9grTQ
oiQF4JrPw4vXBs569GucqiZpX0ZAzzVa/jXlO+NmgxgHEIyI5XNv6yXxg5WlycEZ81ejaD/CmIi0
qFQvdA/vVjbu8yQ8dZgdSEqLvk0U/ky9u3An6cbWceY8iTY7D139UBNu5iDN3LjpnBLAnF94SALS
Y6H+NxkIOgtfv9D1JQnNN8kKZuWXszoOtUIFA+u57yzr1BfezVRQVmstrI3T2M8BEpVjb3j12RgB
Iss52DuSKjB2cEU7cVZwK4G0pHTDf4yyg2CoT+y4cuHcTtvMatKVxAVjzNAaMsIrcgc3ezqm1V67
4zUy5ezRm6tuE5PzBmgd+/NiFCYrRl7Kgt0szPV1CShnm6safzqJAU1NR61i0idjps+9lhfQM8gz
l6SVrMG6iP/qtVtaoByn78qo8gYzSq22rUtE4tB390bfXvucJO9p7UOkyHzI8cnN4JvoV6zqNYxA
5bmzzbLQmW8KSSz9kGgkZPACEzAhkbtYkIBaCD4uuYFEv7GLGDPzgdjnex02x6kk+QeuTzuqB6ZL
lEJovWwX5VHUVXonvGkT4IDj8WECkgTTfrQtwntH9ig9kHs1U71YnfEqzfwICgKzPpEpgHkPVo4m
q0imTYRarpj9T+SuL0nMjAIqyIlMxQ0UefpBR5wdXpJ1octf9oxMu6iTfR7lLzqt+nWT2p9ls1yt
XvEtEQBONc4IGIAO3ox1X2dIgUnraJMzoqmVaJuzlao32TNzb4wOQjOerQFTOnY8FGZ5VOyMxR6i
S2oft2rFCWt3tavx0yHR4a0CYkGO7uzLTWew5+mL+s7z4x+c1HdGBcMyZNB5S9G57fuEPU9YnQiy
xwCutHuMGsZBcz15WxS574kglQSs806XUL59ZzjHnf70UrZ2WJlIU5wwscoSw55ROOe4DMyr3hfg
pYL8zRwKsR96o9qkRXXky5aHcQjXVYpC15npqITxsVyLcIeUXvn4iPkNj/3GJM96bbAI1ZJMhpyY
AEY6IK99z0QmUAKnp/t6LEN159fpD9N38KNAgUw3MXd4p9ZJ1Yd7kcK+0Jw6G5OGf9OgTH8NCyvZ
1p3GcStrAYnTuallfM8e6ykDF5D6GkmSR+hzaCyp4mxv2GO6hnWaW4I07X5rdvqlb7EpNpb5NtjW
LyuM8N3mPUlCJK6NDmEf7MfhRRq3fQ7gu7OoR0ld491FzzWPmzDSN7ZhHwG4PoYGooCIviZkb9pP
8S/HGlGgOUjQWzZTHWlPTsiP9vveNs6ZndrEgbN8FAlpJLotcJbPd8or4hUjUMI1oLfwgLsfVsf+
mynKJTHNYj8rYNQ+241tWhqQ03VJdz1te5a6zhCcFG6dVZ91h9JvrgIJmUpJ3sZYz906cafdTLjh
omUEkgru3YkgqZokB3Cet6giiRoonLuicnucju3Z0USI1OWwdwftotWb4fqL8CeP/H3qOECvRfnL
GSVor4Igw9JP8M6UE8F0zAH4rSPebn8hO3uuJ7nOlzcihA2i8HxDZmlWABX8dTvjaMKuzrTQn7dl
mB2beAlnyT3cbCYi/TqC+d1DdWv8EJ6R2NdtY16THXxxqtK4CHaZtBntsQl4SxOnvM/jydlwtx2y
EoKXEOWnx+cAi2If6zS/q6z2JbHTGIdoCYo3GG7Teeg2DAM1USsa00DhfKedaFberJmuperBxUXV
GuOPbUTnwmmcbSDFLmFetzaybhf1AicKkla7SPN1EZFPHjCmMW0qBa3rcatiACKcgndx796jpt64
HnCOZCHfhizA67k90IKQY0IJQZbjjE0XN/hQ43sdoS2Odf4wpsZTaIc3wlEPdTzde9Z8xHS/TdMM
qAn9be0FT7nZfVQDBMfcwLUXkK97nWYoimd4jpis5FWUVE8QrT74hp5aMX8bWdhvyiL4ADMTbVIV
7GofV34YTVdUhu+iqU+e47QbK87u/LION1NW/sRt8MBE7IU51qHLvZjD8Bar7NkkqSXy0nsvnQ4C
2ssSZnSbMqNJI4ud98TgxrkQwXUB5kPHUr42hMeDyFTHZvROHV8/S+9x29q4OSY3oU313jqAk4x2
rpK5wCUA4N/lvUBsymnddLTNLOLWLgNtv57RGMWbuhRXVSc/Bt9/Yt6JmUC2KBASRJsx3BBikn6m
yn934+7o+d112gzbUg2bgTcyNVbRhFTRg/fsuPj8G2bXBTKjYLBQtyTiOJrGvo6oOKz8aTCr69jJ
bqiyn4Mx2rcTsyLWHTzl7ZsMqqOU4SczOCwrrQG81iK0EeQxbqdLqcp7pxY/jTb2YWK/OJhQepLb
jcyydsM4Rru8tr9y5j6ijp9I7fwZzfF9jgL/JAGM7pwoLB/IlLIhRfI2tZN/TCvgrbgjkm2kuLAr
NrYbey4GvIionvu8f++n4pMT0Nwwwz8Zfh4fC4NVqky9aY24N1l3bYPcSU3uYSjaF9PoKzBxwWU0
UKvXIrsUnUOBBCzMVHBUYGnojfZjmy4WW7c98l25VExbdxjKrVHo8+ST1AopZ5QlGhGBlMs0OWVs
q3mZAsJdC34vo9LzLh5UtY6h6GzkRCiKS5RrQjTMzumS2zhSIdtY83qwq2hVFfltxm4Y1EWw84v4
YhfmhwKQsHdJ+xjjAq100z7xeB1Hh9we2QmYvKO5DwcAMmZIGpVBjz173rBLZUyKNGQIMGjk+YwV
Qcbpsc9abz22VbKxLSW5pRC6V06tTj4Ac1TeNrHzRWhd5QRv83I4uySy/UM0Rx9mJABZWEscTsmC
GQz5fsjJ1ytoeUaiwkrN2AoroFYs1Yt6lxCAhT31apiCB3Qu25EEWi8Mj4idd048nN0M0h6ew7kz
Dn7PV5/0V3XDbL6Oj3yETVybB+UHh86qrg1sbr5iWeP02UWVxPo5c3wVGc5hlP26misyRIdDKWlD
wKCyr8JCBfzUiPaF+RYP/muUvZnZuFbwfOqqwFrDwBdXgk8EDad1EATE2wFuA+q1j8boayCddT2S
CTREUb+xfHdXTMOjnqmVA13sLIo0tE7rEd12w0QrZjzmt0jGAkXeC+bGRVIQNmtwG4wwSX5iZ9Zj
emwdd/EKA4niCRJIt6Xcqgb/cDttGdZt0BhyqjM2Z02Ro2jALUzhz263F7e8NheyHXYKJoqQ7WEI
ATEyjjn1kpwznRVgAYJHwEgVREVg3BM55ejgYE82CI3yyLznCyVFb3bBfQ3rlsiGgpQh1vvunonY
mjv5raVtXvF7pCOLaOlI1XsZ8YBskmFGgW6k3s4Nx7cuBiNTNl18DiVnHnZF85bo+OSW87w8cxP3
QLibUzyRlhij6iPUq2g2bYbqKkXfgdkmfKxD3oT16E3xxyBGqpspxUSH2CB2rgTJLQiAVtVYP9qg
9lZelsP00ZBb2iusAMHkM0JjoTZ6pLciKXFyHwEl6bHc0nFaPVqjDU9x0WZk7r7UWIPHqn5I6v6l
rOR2MHHDG815KALiQPR50Wzz3K0mQh5bj9UNJxnKTnSZzJ+HT9PD9Na9GHO+HsZl1RTs89C7NiEh
Gc2Cz4/7+a7jv3hIkcEBrJFnrBqjmT8GSpdlGdejuhm3ZAER/lla+Rxt/NK2I4TxY6Cv/camazRt
P9i4tfcpynaEqhckNnBhZPzmTImRvuUMo+H5eUS/pD9YTZjUkm5sqgxtPzs43wXUk/Cuyr0l2Jcx
tGDfGI/HMgBA0Y+biolCxHlFOUlqm7WlMNjULsA3i7JsmHBE4gJ2iagfwv4sfAMDMCn0T1Zms4xD
hYXyHrChF0x6/x9xyYoDxRuTjkrDs9IuKV8aN49vHL1QXQtvXo89KHvu6f8fx3F/Hq3hLvufEb5X
H/WX/gut5Z8/8q9ZnG9akokb1SDVlsNg7y+yat+3FwkAmgKCMf4YxiGrdtCR4FyXDPF8iTbhj2Hc
74IGfG8IFEzQvpb3twQIYoGx/NmlZiJY4U8Xtr0M4lCw/FWAkLlTQ3YWw3tz4qwbq5iFrCeGa3wH
2S4JUuIuc/8ql6SC2VSNTWq96Jnma4pvqV/LHVW+sW+NvjwFAoFvlpucuKMC7wQ9Ys4shtRBCnUv
7H4I5Rs2scd5kWtqJqfvFE5hDigXAc015v3rmWkP/7Y0H8xcqJmKbgVxyd95Hj86W3m/wknPpTkb
RL/y9uYFlmK3Nd5YUxKH6JYV50yEwib05G1BlCvEEMInbDmyw+95DdDo3g1VfKOq8arSaXjoQCLi
5O81Cmhs4UWumnuTjA+5ylr/q+wapn9qioBPzrBd8nziquvZRVtIELFMFKwehvE2TKsKmij/+4uo
JB6RdMgY9RfZDIDdjuFBBnFE6PuUIW5z8TLSmvlDST6TdUuzcjLS7D5oEVTlLfnoOfKlesqPNK7h
lTeGY3xIkA1eg2Cyn0orIErN69N3PzRTVgTAC5wedXAp+CfgXR9jP71y6nLjhWBTSsF/kxlQOZoC
62x7lFzO0MP4kqG/UlZC+EPCP5UL1ilT/AJsWeP4lnN55oo6uQ7hdrEd7wkpRf08YHWbPO8SujU7
P1OcAEq9G8KAkYrBUAC9/eUFLTOWefTmQxTDj+zg/+2LzpfvFs4Dd5uHBSQcbEMI9XLvURdAeG7R
OtuI8LPZrahC/ccG//8iEH5SiM8A+8xnZiJUnnMxohvJAAZmsd6Q17zQR0rR+Xiujfkq8qzvuScr
Uy3Hf4CYGYPuqmwCuEMG2IOZBXd2GlqaLVCaL15g3wclCJ9WOC5+6jLCh6mYuVHJAB/Bij9zJTuz
6rYYNaeTTcrXMXSyr6nzjFOieSDZuXU7C5ZdqPs7g+95G2n7PU3sb8eJd46AOYHy5slR/MMQtONq
WOCOU6nQSUTzD6Oum84y2dAiDW9MHudoIekPAW0YOaoiQ/dI07kalvu18iw+pePF26ZIH0PXPsu4
OMtqCpkgewSoe0BuiuFZq/i6r0mNZqz7TlrZY5NRnyn7VWQND1kCAFTm5TKFTou7IlHlVdaXz36j
f6GepUX3E3GoMk3SdRNhKUqXi7hx/bUdT95VaGfm1isa9Ra4i7KRDJ7DGMEOsGQIIhdZOwI3Y7qv
JOlchs0qKpfsPhsjPoYNQMay4f2E/rtCxEKARSs+CHAB+T0VwQ7ZLByLgk3UFBn23nKQSRTFzC/D
6r6zEGt6Cvuf8RSSctGp+jrLSG50/KlkBAPHLyqxKKDeWuiRN2joQRUpdKvo6OO8+7Qr7xXjC4Bv
KW+TuTxGFUFUaY2K1rKb8tpq/QERjV09MN9DD45elYV6GK2dMn8uED0WHuieXJlEC3p41rdD6edr
GWXVDmXrByVDQnYfAWqONgSAjlqhex9eOje4tXnEQSHBYvRLnuuuJpoa92I+jk9+ASSyE3C6Wf5n
+Tlr+eLbsYdxZPPxEsOU666hkG+bWm06Oz9P45Q9TFENeYbMw51tM04efO87TL0rJ2aG7Uue5hbK
3geqjCVqqEsvVP4IZTEodOA7KaW7eAEe1/kpbMIXztforBP1PtFmowOjFRz9HlVtNe6J6n11M7RL
vscjYxf4c1WW3A/m9KQL1gYV0iRsG0W91QiklxUKc+UkRTlDYEeDcXQ2zHTrIUNbDSPK9XDOCDyc
VHTNHua+CxoItjM7SBQJOXkiGBjS0Ce+xsaBYNRLzVfoAqq8NW0rELvVGL9ZbRU8+rOAZdG+toEC
pRmNUIzYDcEBtL8TuwW9ofr03vJL2o+Yk1+a7R1OhWpfdVNzJT32NPOA9aRyxmnlVJgVHJjIKzPq
H5pl/DWLYdd27bG1EvM5sia91XDuTqGfTm89tdZ1HOI3NmdHnuEpQKNF+nbroBbJpdjTvL8ZBUPa
UvkH0Y0f3VQcRo687TgV3noqAwCAvNWwNdgMN8YhHJ0rMmqfVMy71tntZx+ThtMK+7sSOePrPNmq
krxEaVdHZ2BP3fitcztLDiBmwDezn1+BYzuM9UDRjuF0naEZX5RIwVbXmD6sFmhk01sItb3ghuqf
R8xmdpyZqMsz/szC86KjSdbxDjzmVgcsW0REeDB2G7RcjElQG5LIMYaE9RkNKc6Gjl1W9xV/myJ/
roVTrhmetZvZARgDiklvYjT7ZwBEwKkm/8tq8/k2EMUlERQVKRBi2mE5wLzMfxHWSnxwE4Ctrsw9
3zN/WlZeBmaOgNj5AIqBCpwN/raq6MNjyPBvBQr7ywVvTOJGTRMwMSHNYE7M/J/O8goxeIayFmac
XT6pfsnshjuk0c0+r8IA2k4dH6I8d47gIZrrvIqjU2aqR3eRHoZW/0pf058Aw5LEVA7wHmf0TaaZ
9zxlSbirMNpgO40wiacz1T5vao30Yhx3gea2r6Ul77qF9Z2KYCILtcTWnSXtShj+L2BW12SXo87p
D2Ef3YQISlCV9/olmoFzGnFx60xKHDVm4g4RDjOAZq8jEK/WkBLXZ99Dgtm0Go+ZgzGJPh/Qo84+
i6TFKyXRwcsI2ChqRWczTNibkm58sl3/ShXtp9vXV1OcPIiONkI1vHJ1hW5IVGm8jowC04pRDztE
Gw5HSvvqG1yJotB6Q7QVE2/+2ss2EPIjs470YJrZG2UUYxSYXLzUIrgpI86eRnfefmbAVAjTONuz
+MhsoncdIxz3ITB0Jl5yI8FOo6ijU5+TjvBanzlrL5BghPEZwcqXYegbkacgmSI7QCkSooSKo/bo
BgCmK0zVG5w6Fc4FmEOiNJ5xs5IRVsmQdfL0IzLxU7UUm0yo8z3tj7waGKwxBuC4VgCvMPYRfhXk
UL9kABksqZLo1PvNsKv5iOt4ttL9qDgLoN/01xSZ4aGP8OwID++EZ730FvS5/yvt0/+Z0vt/l+YB
cbaFTuC/13qvu/z735Te//yZfzRa3m80WSbUSQvhg+2SjfJHo+X8hgLcMlFEwKNjge79qdGy+W+Y
UwGTSLgR/Ic/2iz7NwG+Etyab1vIx/9em+ULGra/tFnoyRfmiGcrj0/A6uSvbVbou4aUEUkfVeA9
mIziSbv2CWdLL+ylGQPl9TvzI4P5iksiWOGeCUQeNo5fn4RoX9I2uvei6qLT4mAaEetBdRa98zRX
brSLXck75RzNgeTpFACF7YcvSDKvS58TT43yNqdyBg1enOuBANLQSz/CbJFmqtnbtcSqbKMll6tG
hyACfevjTdQsBbjbivsI81liM4bKUtKAsZ2XZg1CN2Cn0eiR6WX2CXUMTZw3kiHSpZtSgzrr6gjQ
SD5ch6RR7wvCJqIOsETjc+lONQmy+MDRfAbtHuYg6WSBprCb1X1rF1juJoywJuClOICHAOPQmT7A
SX4bQXKkGdnE3bwrbUXfFOwmgwxoJ/ZfdLzU/HN4RoOFYjArZvDzLM2o3EnnwwJ6jbjKPDWmusWs
ES/yBUCVRg3MjjiwGpC1rljU5S33YR1oKHlO8aACmhFVDuwRFRPannQ5EVoYk3CZ29Wzid0IY498
QVT5lEzWQzrxdx9dvnVzmiN6uOhbMlyHXAZaCHzE3vDYuc4ltfg8dtdup49NK+87aT6PVfIlW/+j
MVCjtB1nZVPPl8Gwv+KZtq4xRbSrAuvCEA6rF0AUDuHoNuFpqb1+kT5DZwAFgn5dWcR1tMFnMmnr
LPnVNKlB7iv+rRRyCSt+tSwZ/GxTSumv+zK7DSZWDajBWdClQ71Boj5sMFrjP5tB7095+ojGgbzC
8eC6n8XvWAzugNp8aFV9FxkKMJ1C7dCaB0EIT4UScIuh+kD9m6yyEWNZXg0oc2puGCvxXgPPq25J
RkxXMxO5TVXrck3q9S7yQZZE05FINM5deYdw7av1SfQemHg3LJFZ6LDscspzXtZv8cy2vqr8g9UN
eP4pTGcoqeRF7DrdzyeR9NilYlTU/niccQkfq8h75bo7ZFavVlLpG+kxFw8w6rBIxjk63+FB2Fn1
+Miy5Us01vOsw2q38F+wBG+Koj94mDv7wVhbdnIsSVh3WeZJ9RUZ1mtVYwWwO3SPIaT7lfYhcoWq
PfeJiRySSUhsbdw2+2SX/Von/s4xu29/pm4WADoDlw7NiclHUONNaMlnkqjJLdeIYcI48zcpZYVp
qFvtWSfZsmYxC/mrMyoGj1l8J0m0OQWdQjMpyesKue3iweaA+U/yzmO7biTd0q/Sq8eNXHABM+jJ
8Ybm8NBI5ARLpMRAwAa8efr+kJm3r1KVdWvVoAfdPcgalCSSBwQCv9n7200FlyG76HE4zOHw0XZM
CeeOZG8HV3mYW2/C6KqNqTqKsIX24kTWIY/wHaaOt6+m4L4xxE4ZdrF2fajVOC1u1VDtKu3dTX04
IKJhENoH44uBNvyAgTi075nI+yTYkUvYfbLFvRK3ErGTajYGXysvuq1KIW5nxsZXDJrm4o5kh+eh
618dEkfRQ7BMLUPNs1+iXknqJxnNBLLqAU7dUO9h5L8HqfYfgRLD2sAKP8BIL7xgYFYUbXv0DXUx
vgrHiPZh26JqKt9xM3zx++nNQ2na5sDq6+zNjupTkXWHocD2YcnnJhtfeJgvE+uqYES+Prf0rq6B
RC2KPz3wQ6ziz7hhaG+JmekN9Akzt8fWFn66i+fgs0yiczgGgOG9dWl3X0tHfMouuAFpuqGRfm1T
cW5EFGIMPYipP3bMky/dNGMlVcl3o3W/GyqZWYVHYq2QJGFUJ5LCxmOTKlB+3U7jc3Sb+Kkxw3YT
zPrZ1v1bMshokybj1RWgAbWtX8ZQn9IlsW1gHGADal6ZTHQEC7qNqvL3NHRrlEwQ37Ku/N4sQT+t
e2uSQTi5B18TABSSBFTZza1JMtA0mWB1kPQH2fymyA4KyRDKavvSe4QmiNT3r8USNBTHRA5BQziy
7qLTzvJorZdgorHGyhTChl0NpBYFZRo/2OQY8cO8x+Qa2W5xNcD53wRsyTbNEn7UTHTcpCH5SyyS
oXDradatIHJYktGiDZt4CVJSJCql03BsLGg8JC2FS+TS1GZfKYAPhY3DLllimVi0rYQlCSxKabU7
spsEGU4CbmQgkXA1sjjlpDwxtKM/WoKfLBKg0Pvt/SUSCpcBxtwQAQx1ZKyGFeKjo0mKVK2TLYL3
W5x8X6HJWYwkCZxqbcReJFANtrWRrPhXcAAYidpfnFDdcLlwXQPNq8QSYzU3d3oJtmqq4ZWBx0fp
ZEeICa8TOzJmef1DQybW4JZ7TGH4kyvYtUOG8SIoiSHTZGl5ARnCCQ+F2VYPhTkeayYAJB+ehs59
zi0P/S7rBNxAO4X9o8SrDhwMTLZ7asjxKsnzWoyp8xAeJTlfenSJyEwBPNUHVjsnERh7e8ByQj5Y
MXjMmqL1uASHpSSIqczfxSSKRYH9qEkYI+jzK2LShVErbyeNRz0ljYyZDW8E8slkNN52M3JBcstY
fR1hg61D8swkcuW1Gto3IlARfcUXMFH7MR+3MhF71uGryi6zdS67s4MmhBbl5JOd5gn4zQKQEplq
M9lqnDKMowhba1Pf2SS4B/reOwmJ3klB+7BIaNMOEOfcvQId5G9FDzEOpDUnMJeEAeDObYLrRN5b
V7YokgiUrpO3CnImZFabCxDdAzUacRvN6SGuBb+7Jo9PbVmf2C+/I1fhhbSEzTUm9xOo6DRlkMwC
2zt22md81qGxszxxISLP26YkeOwnzb4mXGzrteO8dGbWEYDpM5NtLIa1wSKJNIOO4d8wwbcGp5Wk
ORe3zPReLQF6udNy1gagtdFDvvFSBaRs87LDq58cAlc6ZBrIfVItw638S5pWex/bESHT3naoDHwm
qBsR522rmgThKTOgNPcT93A7vrNb7ncQ/ttV2oU/zAAOtWUi7egGf2WXWMyrgCzuRtffkx75QL9o
L3vufyDX1WY0XZ7JCVZGFCEUZ75AzX0f19UTLTg1bZKO62QcKkyBahvkkbtKioUQVSU5jgvjRxCx
Y9Po3glqgb8rN4Rz/Agm0eDjGV5D0e/KpaVOCPGVyBoBwDFdolq+mYO2XZdj+5Va8JbdHMMtSXaa
nt5EiGNJmcNHrJ1jDCFFYbPgNwyROXd5kqQKcOZm8aPSuV5r4ngsyGWBRUUUp8dgGO+Qaw0HCofv
Xl3nty2TLuw/NstnHR7KzDC2vmO2xz6uGUBFSHfK0L2dG8I6pqk6tno6ZKFgyDc13nqSTYz5Pikp
w8ILbEB+NO7cNVUwgxDD+YLlY1eOrGE9/zGLsJYkMKLgcn/i7oPxHadvZjV95aC/rdr5rXMABURa
f1Gt+U7JuRtYSGzUbN565XSXEYJcZM2W7BneOA40YC/wr6Hd7Alueg+k4zFMzM7CSqp17zhAQhII
y2TKqPKzt2JmcdJ8HHT3GgI2Azv8QS7Sk9O08QZz/ImpTLhr4+EQDf33cpJU/14Ck0FpyA4NmGx0
cPve6B9w9y6HqvXUtfKchtltisRuzpNxG3ZzvUpmOz8VC4Mlz7oni7JJK8gMXuxZh9mlvprG+TkM
G5Y+VaPWwgQmUEesWB0jvDMyC6lFMBVoRRjfJOqIGgDO8wxFoKncG7Om+LI9a0170/v1ne9CAIlD
YwdE8ZCgPQ06UhsFGs4ROY2S42fjBE9hAGwVft6GiTQtTgqv0bXhB1VOYq21co/cbFx3LJjKa2+G
iBaIYBjoMtxZ26FtP6Ym2Bl0hqtGzztK/phrw5s8TpprVODuguZ9sRLG4KiXXirmrJzU063qLWAB
iOeMAFJ7mUv44AEhRYXe5KGPwruYFwsvL9iAvBZy7YgvEemDMTGdJ7qJbRBvRc7cj9BT3Pb9i5mn
76ITNlPx9s1XAMt4x86nPnWhbJtADkA3MbzE8bknIInlFJCw3hpeSsFJbs0VahijfgrN6VshWbMY
Ad7kmHsS+c6NgDsGf/7TaepvuhvHTT0XV4R21i6d6CHGokPg0GfjLhyKC7JCDogacZldPvaRtXbm
8ZsoyWdRZDAnWFzXgOu928Dtb1Pcz/SZ2SZEGms1BiIwOcASsXPOXclMUKjy7EWoBcKZqMqUfVPX
9k9zYBM1IUFQc1MlqH/oJ0A4gikJyYyLu/t8HO77LrpJ2dnzNfRtlnnLK6XZ/h+Z3vzfNZfxQfIy
Fvnnc5mL+vZBXsmvfpQ//tmfO3DzN9N3MZfgtmcwg9H9P0Yz4W8WAltzsZ2wZw+E+Gk0I37DzWhh
Svk9kwTQ2c/DGf6mEL4tzPB3tti/swP/xYJvmwDHhWeGIegzlx34L6MZ6jLZFp7EduHnlxhqZOkj
zvjpklz+2Kf/t6LLLyW7pOZ//nexpPH+MgBavovrMqRy4MIu/p6fPS92oTIzaVIUxzWBgoGpq8Wr
QLodCMXI1xfef+xV6PA2FScV8pns1SfyknfiiIsPJbquacbRPYeHiGE707J4BvVZQ8o0zKcymKdb
5pzkaBTzJizlY4EAEAmuw7wnVN/J5jmnDity5aCACu3okkLm4BPLR/IWxk3DZnnFx7x4qbrQC69j
RI8yY3IfWa9Mn1YKL3Xr2d4mzMDXysnbGw655H0Fq7St5bVlELPVSXnl9YM7QFMsLCQjJiyv1vKD
Z0m/J80IxVUwTNvGHdM9vciZ4bg8dvPMjBeF41r7mkxwz79zlzTvIVxem3V1MoLOw06W4JMxxTnI
5WeSqkc/8wE11ga9TOFaxEnoJ2cAwpOWE8rp6YEzlxaDbZXHlm/lseMwpvFQw4rHBEmYTNTCl9VJ
tRc1fZYPsGlfFkicokh/gTRHpnyMM6keJrkxaaCgcC1ffGjupokUR3IFRe//MMHNimF6qzsxbiM5
7OuqvowNpZzrG88RVneZJXAUxFMrsodcV09Ua7dd75O91r7XTfrdmUmdpHurp/TVE85NOxIItpST
KfErDQyK3TQ0gLYq64j0+qQsJvNzpYnhy16TWr1UGb8uNzfSPe/411gU/k5nATNw0sB6j+PRzn8E
ibQRXqX5BtXpV1BJ78qiOkmDajgmfnxyZ+/k8P479xOk3SIegHVH89ay0hjLSy7W/BwM55ySNQTv
Npuy71ma9GvzwK1b6AbCXo14lWzWBCEm3hplOu2pDhFYR6Vr7ac5WpJ2569RG+z7KWJOhYJrjQ82
3w0yRh6HMWQ1migU44n3zOwD0NW+8STYjRCXaX/KOoR8ZfTYw1iFWKBnPGwb9aLNLlnHJvjYDb9L
N7Mg46YaI6LZDUfA7XKLJQoBkXXoN3vePteYpebOHrOPkl/3yijcZ7vhz7mMvEhjduupB3BP24rn
a+zDfTSL/OoadblfqGtm6V6rpIu2TjO0ZCp7X6mh8aeVwQ/0qjiEfHKpp0HBiJXECTGRjs9F7nwS
0ACAoY6Tm9DoeFV2Y48FmFsa+WazrQwYyjUDImDRjOy6hIkc/KuZl3rxpHAkbwrT+1EErDVD5QS3
Iqf8S6akxPrsjbC/tIvrJ7S3wdSTpxq1r4WQUvLVYkY61SuwdHfXVov5xuJ+g75LPJ4mc9OvQNyy
V+bESarxEDa1erRtcuZBj4YGZA0EzQUNRWzSzbrDIQjygKUuSDXAdHuABDRnJFwqULG1lDeGBYqi
LvlYAIj32sKBw4SFVuFNlSWxOvU+iL5GJdQQSz/VJmglA08yk++DwsZd4W6PMvcaKzTM7nyDjHFL
9X0rlfUa0tA2qnho2QbaMzSKMngvXHkN6/I14+yJJnHIos8xATjhYcAR5fc0QX6PwXmE0YYk3mIW
kuCJx9p+EtXZlotINdR7QUu2YcGJONBMbsPkfYgHFKSj+w3D1oM1Ve3GG2ex4gWnN7RBWMEgUTE2
kveZ8Kst2wPGoWJ+1sTWbrjRd6xXd53NyLSubjIO5rIS+9YNH2ehjrrpz06sv6BG2kkfsG/nXQuX
i5IN55JqNOaDY6rA55vDJmuiIrlragq2wu12QdhehiHfGvQfKwL1KKFN/H+erK99hHesCz5s332y
W5QfeQG3opLOvVvWFnP9hE8RtA9x3rv46B2xc4OxPs1LLjG26Ax5sSzFPpd2t+Ys40jSLqks8xih
qS6BkSv0lmMHBgt5cdeF09eE2Ka145QtQJnuMeGYIGgIA8FoFuahqWbi270QmY7uHvBGP7oT4soB
ieq6CpNbkcjmbJvye5HrTWqR3dLTWpYDWTeF7G7ynpXeoJb9Lcg+uKg+KirKOjxmDljE9MlgX5xD
T2nmOaLubl7izPzm0ucvUUoJfw97ygz7U1XMoDVZZQxSJ58czuYbavSU/Tb3qaZWz/LsbZjxlQxM
S1axTuQ2zdsz+/YM3VLyoB0Y1ZN0KUVjdxOTE7Q3S59oFwfqtZCbLu3v7bm/XyBduybGQCJT7E60
5ZswHt77AKZZal6j5MPMUHuVuyhQH6MMX5zJfUPwei+s/nlc4vzyAhsGgq55cj76nL0lYJjXVo/l
gRa2I/Vp6s5VWoPfBvOxUkaeb6U/28ckor+QU3iJUq9mYjIh2sm/JtO8T0IInWrDcO3DHfV7EUbI
RMCGOKZz0Ka36Yb5BaLYNz1O3+zFMjWGQJoJYgJmJx9yu37sJ/XQeOGZdEh2ILzR4SaAA5y9Gt+c
1T7nJRNDwxjogvLqPRqHP+SkWLPB4f5N2fQ3pZnjBRRNrO2ETXX216KJIEjQ+YLSrOnyYpvP+TIm
bK7/P5btP2tWHZBWXMp/XrM/YYf+VvylZP/z3/xZsNu/OTDkkKA61MN/ALD+EK2Gv1FFsBbFvu07
dAYWdex/iFbd31i78v/zp84f+Qn/e5uKudwJHCBcUK5QnIIJ/jcc5PZSK/+sWYUtZaNXoNizXYsm
4ZeKHWR3ZmrTIdlqiPN1CtD0MJhglPxGP45NTtYAwotOV4B7GsKb6EfSdY2anSr/mYIVAiBWS9yw
wa3lM5GSyoPvb7mfEXj7dTXhhkWL5ezbsG42jmJimoJk2kxe/JBb4eNPF/5vbvFfscZ8Fh4tlL5U
cg5X5pfP0nmW61pLWIKPW5YyRnBg9EjJtYPN1esdEoWIHD2T8Zn9i4fL/oenK6Qrw9TP/zhcx+AX
6S++6d6CczPhd8lOkfMaV5Pap20IslDaS67RDHVoGI5+BSI5LOAC5sAo0YuwMILnTqDa7MOxwd60
NRUjOQegMcMJd2KaHiAdQ8AZNs7CVUWt0ynWmHAr+n/xKWgIf70bQpbr9tK+ObSR/PfXQ6IIUEUW
XU3NKYfHqHbxmHrjqWmmj2lZyKRFtQu98QV/OmrZ4MnoA4LNmuzOtqZ9JE2SG2g28th6duHErNOM
KbKhWKFgCsIgu4wkk9TDzuh7JYFKEbP1VvXUGwCQtNEz+ZtNeEcJ5gIQQd4hiIRHYh4eIZKlS+xD
7Yy+jdDisbUY6wZJvnFE9ZljAIYTHLq7Iudc7QTlsyxt3DakoqA9pmJIg0+vh/2I23Zd1iW1IVFQ
iFMadx9I6mA36MOtSiroWUaHbNdgolEwF6VfcvipGzb/fZljmo8XKwmLn6IRHsNfDziQ+ZZ5Di7D
AbRNq3m/VyZq0faQeYaxHiq4L8whXxHE0foxzT3RPBLdrSt1W6jU3M/9AP0lsDBEIVlGPekhSPDj
m3FKNdNEGV2EmRZbPKjpXuXJDCOJhTgF7XyGPU4WM0lYK5KHsm3fMizMgJvt8xTB8GDIizGqJf6t
/2Em7ap0IOEoM0VK2hdPPBlnftnlKTeIzRsiYNFiknptTrm/dl0DIJiKbuuetFy7r9vLrPthU2Ia
uXEQXpAC59ymkVbMx4Fjp648j0SNl7z8yydG8buqNkjNiGLsvelBdNLcGgmPAwyAaPdfP/b2Pzz3
3K+BS94q4PQAbuQvr7YpN9MuKlnYe300Yj5u3kNoeWBwHjITFEwcBjtRmnLlLLFy6BE/B8VsULFA
Yk9LriWhX+dhFq+mA4BitvbkYp9cP0eEhhM8AI2R5+Z9Iuu1h1iWZSWGKJE7D3k67kQR9f/i4/xN
5quFfgc/ArobuIm/cw4/vl1VIZmGWP/DxC+d52KcEYJN8cqZPeClpMmwd+qvNQIKUrz9TSWpGtXG
HUcXVe+QHN2g3DYdBkVJcN7K72NIqLZ71/rtAM69O5FQ/ZRVA1mnZFIbbo7Ur083AdtmkA0PYV8d
mMmzHFPh1aLs0hE6sQp7dQ52mo6++JQgJreDab73RXeIJEgEOx+Jpx6i+xk13D5DQfYvRj3kgf7D
gcRJjoXWXGD6UNSWUdBP18JLaVJLT5Hi7pb0bBkpY1aP7YzMqUbA2ZnbtyZKnxLTq7epm5YH3wad
k8TGZbb0rW32d9gtroMfPthO9GzKLNyBfuAO7p0VtOp+F3jtfYojeY/AB+3EgOJxClxWG0hTG4Ix
AgyfrTkdvGyJKKvraiuWT+2BRWCA7dQfvtv8CCzYkGbjYfDtK6LWO06PBrbDI8mE0Qb8+4zlbAau
WHids2lZ2XAkoOsXAR44sytRg0Pq+PCoEghrZ+o/JLGPAp0ISjH67h0oxnET1yFv6drZQwb75FFS
6y7n2yTdy1CKkpgh99mPaKbJYcQPlaT2Wo8OgvOMcPO0lfd0dxgVQpJO6cWuUMz8dYr4FHU42iI7
eAjL6dL71o+BycBd3pbekWiwCZ0573409Hd1m/dnXbj1DrA2ADHpYhyR7vDF7Tk2p5KXqqsmc+fp
kZVSM36kaCjOfqGBODE7W0NRZ/Uumxs1ZFc+0HgTISYiaWxiPNQtfotO4vgeC3VUSIpeJ4U61fTn
8sFvvOgsBoZFCSljttNXq1zQfdZMxSIhfuQska6q1RywcNuufV1OM/0H0ZH+YKa3Bvv5Q6dLGBm6
rn9EbNfMrHy28vh16k17k/LhJXfTWgwzKp+MGmXE5ZwW6aEYhm9pmu/TqXvSgnHAXEfzPmMZigXG
2hZhQ3qji2eamR5bh2p80DWqyqZu+te5tIctDZZ1wvjAI+yT/j0MVXSclkC2ip9qNXTWeO5N+jIG
Zea9I6CBS9C7CMLVsEXq2a0wAr3mQ8CAP1cVjOzKZPhXLdrqQNAu43qjFyHmRsJXAfUeu/Zblbag
q4Pke1fi92TXAF3Fk8lxasq7qYHVn6HW69myNYJzIj+4mc4PUe+gX6uqg8exeIhN74ObmHUJ9vUG
SRFCeqh+8Bc5RpZ94bfJaGomdyA43VF8ohN6dOuIFGR0D1sxpz4y65kbshqgqVvK36QSa6GjUmAq
HEyc5QxoS05TzLP2XZmABcnZQq9zYXo7aQ3xHs6Nh8l9uWhMRmG9h+qMXULxrnbyaZ1GRIgGSdWR
8Pxohw3S6RSJEt4l+r/Zj5JNqpjqjtXgoE2dn/uJjqrRFKBWzrapYiU2Sp9AhzZFGJz46x7DGSyH
EvF0x3BCuPB7UBzd2ihX1qWu34yBw9VpmW/iGdgV3bIDc5xhy+J6PnuFJqc5KR9J7ruLZh30q9Hq
t2WQRQ/u4hvoFgdBtHgJVEHlIPuRIbFt3aMxQzfv8hWNhJhIT04RFI/8yZnoMLU7yo1ol+2yPxZb
kOzkiAoWN2y/rNl+jP36G5TPkzWQCRgZMriXCQVQxoKn5iAxd/bEhSYX85vtzvWuSG1OAKt00PMv
vgvbSE1W1sUVjY997KtqwsjbYohKiBJY7Bvu4uTwmrB+mGYU+T47NoRT6Ee0q7DidOSFG2HyOLtN
dzRZ52+N1PhqtCDaC0D2J+H7BDPnwP+GJdOhcKR/O7U0ANyvrn2eGgKrKtP3DmXvpiRbL/r3NEQR
woiYnKFoPfjpo2BIYgz5DnLCnS/M4pU97tV0OueubHOjWTkjhnStyR13M4MwjBQdkDtx70Rj3e0G
aGoRmUQHS0NBchlDkyE+JG/uOORHMebUp6WR3MipZo3VD+F5HFMyKhPOXkJaZ3VGafPkLSzuApwe
yv5+3xZBuhOV+2YQJmt0fb+bw5H83SRr+5M/qi9FIvGIJqa40xOTOgRmyUqYVX2rVHwC+A9JT7Pl
7kckCIaqL2zdg13ZAlHk/d0e01Qja60aJF72p+U7n7HfyIuf2pD5CVyo4RIh1440gaseuIat2/XO
PfIdCkgsBOUaNsf8o1ZhuWFknm1aq21vQumpb+SIbKpmXPLIBuxhRojbKUY6XpK6ETbpEkHG8rAB
T0u497zz8vZoNU1Gec4idxDhPm5nwk50u7XqZHqCubkJhDFtW6pKUftE/RKOkucvoYeEMaD+Qw81
l2vd5vg3mOQSLXJh5schXat7GLpHbcXLrn3edZ2PoiGHjblSS6ldNZ26VJkEzejjGcP0x2PJ71lv
3Ib+kikxg9AAz05OYbJxlc9Kp0QIw5l6yVLjZird8Wrid97ZnvPGuszm5tDliTOIpVEcGF9ZwNKR
OXV0Vk1+rl0BiQtJwzpLUWPpiasvmuRVAQU4gNvPT01fR2prAzFe7v3qQMvyPHvZXkfDpTBNLhlv
+b2wNTCOxh7XJgOoHEblHjkAhxyYE24gU64LU/NLMGNj1TV1v3G7IyTk5iaIVXgbBI27nuUwn9qq
fos7hVmKNhtmVshwk8XzEx6uLyMZaf4ScKV70nn62ToVFmKaQJfP1AQ9xF98CHFHNGqwlLyx+Eap
RuKM47v9HupzwJM2NVeX4KXXWlIsIeuaN/wBDnLEq4hqXPPo+8kn4Mkvke6ddT3bwW2VlESv5/Ia
90W6J8daIberwunJcn0U2Pwgax6fYNWlLcnJqXaHrQfL/xB4PIoaj8k6G2i2ugQHDHfOS+66b8T+
9nfSgRU6ecWlYRzygtKro4JASyczYlvKIX/mZqy/+GBa4N9G2dlDSVcuUo/inI7CfS25hWdiifF6
mBhhgV4duF9aRsxMoZFJyUNjGOBH/fLDmxu+sbIjc9UwRUB3WM97i4z5Rw/tKZDQGK9eQ025yZaU
Yddk45MgH29x/08u1sTG5DwM5uzrFJr6GvFsZKUTHBKgom7JM2XOdYtyNL2xQh5wyIDDvVX47m4u
smvZGf4p6zmxamuhKfyuRYjJUhAzVSE8K3xitTt9/G66WLxsbYHRJbazkSToDvNQZ1h3sjDIdkSK
QoiZQ5mf4B75AaLkPeGd+CUdC7H0XihRKl1z8Csv+6F6+56BLOXVhJHQCXrAtmO1I3XD2Rg952Gf
tQ+6ahrMSh6XHcGPZfjuiRnFuS+mbL1Exj6JOeKQxbJBY4G/daaTi3pPk6yNu5ejrtv1qcq2ZKSw
bggBrAW5Fx/IeErWeSPiK4kPqKM6Mzz1MYawQg6gr6RlHFlli0NYcyrxOg4XBjV7P1UAvIvbbGsE
0ykT7O16xgiQrfrxXBMkiBURe9lIxNV+Ed87U76rWqPaVuXJLxx1Mkf3prLQaNPBpcGd079LrhiA
32ZTDEax9swBndOQfSozYfuHLVGvOsOw7k36xH2D/+3TpkW+MUq7eOitinogalpDQDdAeJizJXJR
FfkryKU1ve80knfXwPAiE5wFQRTVOBmB0bPDI6N3NVg5BhnJiBuqVNDflZHhwSfAwNYJJzqxElN7
257cB2dgMQGFQN50TDO4hI55m05RsOHT7jqHqQI0CXYjmNzfi7j/ZOBon5avu/JGRYB3F1C2MJ9A
87egj+S4I0SlJH0isQ9FJdRG5Cj2tqIdGACjtj1zVlbwHzKizRGty/rRBI3wWMWO+wSICFUVBr09
A5v5kI4BZAx/3sTlGJ2Uwd3S9ZeiMT/T3GTREA/Wjr0pEYZG9YJW56Xs6mcrMOq9ilGleVL6a6+p
3hud5CcNtplNnVgHbUw+iUdckwk7v9BYp82oqTY2zuvIY3qBjneFGDZ/yCvoSnWfFxdethqlp80B
K5Ecr0dlsjIaJKVRWOE9X9m91d8KzG8XUxOjzmGCDFD6ZFEWk1zbAhko3dVVYs/c1g51rZ9NT2HE
zDM2vO4FZMWBS41PvsG4bFF1OFnqEF2Z/WA8kn7pLSohrhgbjtyGhlLIi2QPvalNqDtJWKGkqVwf
drMFkQkdu5rvI/AfX5Wlxk2apu2hgbE39gR6eCZ0eqSn+XrunBQmO4R3v/+dGGN+MBvqd3VbTrQb
RILUTnwtE+tGS2zwXSi/jmH3WXXsm1VxtO0FXkhn0OXysdTiiNCTPpZVyC0t2Sdb4Wvbyis57LDQ
UmDS1Smb7fc6hu5b6GWY4ylWY7w9mqZFsSZEWtGvtQXOkowoeLMz2z3aA/tkapfD1/FQBTX+yvAW
6SvgBa5TtBGV8ywNKCGciVTeDqEu7Jkt1P67OYtvs9B+6SPJ0r7bawdnMzfuNbPocWQ13IeLgwAK
E4vilg6nxslSvDcWOm7hanPdGNbBCWW4RZ22mRr5yQxu0w8Q1yqDZdh/PVBaBu9/HYrTgDAsRpbp
WAxJvV+mDsIAzCyXcCUtpxu7UVurY44U5VzUkEi7neWrfa7c7yrSsIcDvJZWqpHpIfyoTZzK5Bw8
4Cl5nML0/fcf7d8KJ3n620jFvzB6/590tQX+Mgr755uY1bda/by6QWD4xz/5cxHj/7ZsTfiPimTR
OvFb/5Me4v1mUwPyJ5jNHJeNz38uYqzfmIezg/EDSu3F2PafyinzN5Y6CxnYRIskHOvfii/5dfJu
8bWEAFMCxlewoVtmnD8NutJuZnzFbA48FpSACMMCx7qAbqChOCWoQef8W9w//HR9/mZh4lv/8G0D
tj98AMDw6KgcrHl/+basSHC6jsuUSxcJwsa4WqbEH7Dis4c2KBaKAMeDzOuD9gZklMiW1gaKJBu3
2qpambc8PosdGF845WUkic2LCUrt4vbNrsQjHijqywKGh86rWyucjrUl3qcmgUlplJ8F35Pn5KyK
+jPTfNlwaPud3cfRJXbd8aYwfAQ/+cJE71CntDXREggBKC/KjvysIbX3yRTV0L2ycu9DIWVQ2YR3
Y84S2rNle6KLv1pBQMtD179SEP42fk76SWj1x3rOv6JweRzKoHqyMJg8tBXgtzF+qZWgzk9QxmqY
9YYEsAlxhqC0KttZgQlLD+dzpQM25QiRq8n+9AXhUd0k+1OFwEM6VQEXlQQ0ae4twoAdFa1jpoZl
6Owt3vaNnF9tNhFLsGClY2sHbfUF/h4UqibeTS7dZDBVN4Ojt41RbrueIYgBIsDp4tVID5812ZNV
V/tkju8mV9JtFfK5yNGWefV80VpezAyZ7pIP0v9ANHuT1vbWCOMd79r4ACvt6NrdWcJSRe6xmqL0
nJA9WFfOgvAv933c7LKwvoNfcYnr7knwEQ9DNm1rI/0Kdvls1un3wiu/czGqVYKXI3CTx5FP7nb5
1usImcjI48iqosYkVdNmOjtW0zkx0eq1ivLHeqJsEtnoARVFTZSRi4yBe++bSBHSFN1YkbtnpAHE
IKPEnuDpLuFwT3PFPBw1cU0+J/BcRR8ea3SuSqlbMTgILRiarAM/gT/VvxpecofugSC4LryvWlZP
rX9IsuA1pq/fAH9+GWpFNCVksWos+cTLAt6p5uusGDJFoSCHM7BR1PfRDbADAKqe9dDkY3qeO+uD
+uiDt+2hTLp3hg/5ug2zB3RcV6VN4FXD8EQTerSK8K5t2SwZpJZa/SEe5gPpkcW61fGrmZTu2guI
sLDsGzSVE0TC5mszde3BZ9USxs1VaG3tVZft0ffwEND+WN0IMblycJ/E7WfuDJRMAum7XX6DrI0C
Kl4ncnxMfDCrBDBUxnRH17QZsx9+rPZjj+HJb9ZtZtxGHpPMutnH1LUxdbpr2B9TbCPoY/7nIyiD
2CEWHUIy+Ec3m7eNKS+TWRzFlO3QFx8sHEy1266Tct6Zo974PVniyAKBxu0nuWTL8WtFQ+R6E0Nu
/wTU8KGaqmuc5ndTDlpzZrunvGjfOfLoCLmlPj8FbX9I0YzhFzxmiwbNDHcYSmA8wxZKbbp2p3QP
Zp8cbGd8AoS5LVpsNo55tCAKO51/bCE+Y1uEFweDKAT9tnOixcU0XfIhRkfUPMZZuCEscDcrMjt8
pjMt1cswYWLvXrr/xd6Z9LiNptn6r1z0+tLg/JGL3kiiZilCMTnCGyJGzuTHefj196Ezq8qOzHIi
cbsXDfSigEKVbUVIFPm95z3nOfMFN5KZSLTCo5R7J1RxrZf8AGnD5J21ZHHGape1tDLgiDci8R42
ASEmdeMPGimFnj5t3TzQiXoiJfvkhMVR6ztrWark7t0GI6kRpSB1Zkgqx72sQrtp8rOUsPzmm09n
qLdNgz3SQsgUyccYNEut708Jqr5DK+jC4VbFh9hBwkXRVCEkuiEkFdNaZpS7rhwDCAAnWb5I+rPB
tQO800cXQ8bc6KV76EztwNrzvU8pzKXNoVD6e1+Xw7Fx1QvexLVwx+FVM5InzaYYxIVFuwaQbXsV
UZGjzwMCOJwbcubhND0+adA9vgVY7+NNdwlLw8syk9DAI0L5ZjL6+6I19yZxjibRblX6gvR+gN0j
0FsKmx/LCVyM+PoLJ/sXTUKFSdloDoJu96ZXeeOs14C5LoFsq+j+KtTrPYvOS1zED65LpvtojT2S
mraC5roY6mAtIK0run3sZIpjl7SdQ4WGdlOEZyGKUyeUc6bbj6ARHqXQrhuHqbB3Cc2YG6yEd36O
AguDvIV7EDdsacpmjvm6A2BUGl9QxB/1XDf2zPLhhWhgt6uNkgxrAUE6DN4aeMGpVQHmGoh6dG9C
eXWQB8tsbk1PvNIa8zsjqBIQ4l2+cXCPhSXGN0S4RcBcaQh5YWL0itbfIDmsfDAfGL/QaviT7Zx3
ypMDllZkOSV6k0Kem1HuXVKDCyfh2cct6VRRFLgm57exoPA24tmq69vJQELIioNo5EeR9YdB6RZY
8coFHKU9Cv5Ohei64FM4Z5PrkpaiiEr4Ke6uYJvYmTdEXXLRE+WDJpkBzzXzWsnCiX7GNY2TdAVO
+IaJXRAm7I1L5XLPjB3Vi4kpwMA0HyJ4Pe2EY6By7XRbGRUrl2II1tiN342GEHdoPtWhfuJn01YV
Jzi+nMlFVfmVzIAuk1EoG8C0qgd77TGdgc6DQ0gxGwJPQZmJUIxKheVdRLVpWrp7kwBTnk88hmMe
GeYu7FQPdwXc7i70UCNvFGjIbB2vcSa/glXnyUAlLJUAW4bMU4n5jqTwGjWKYI864YnV0LrV8Ait
4iOS7r3R8zCIg5hqHac7Ka517ej+kx1bCYRq2YBOZ/cKE+c4ZvYyc8D+oo9fhlLVTpNp76YCFqes
lQ7TmGIeXNEAW8kPkJKtM62uZ9PoX/gmsyjoBSCD4FX2ku1XpfFQotnoa9lnNRJqeKtZgP8dF85r
KlhnEP8PPEOOVwEySKVXwzUC+bntgZ6EpLyXBM4ObZYNxzQtsBsrbD6OQqfxxCim9NLWWO3UgYBw
ojwliV9dgcUmdwKIid4mZW/6473txmyArfw4BUGy07om3ydV/hjaytYGVQW1dMyqZdgPjrpom9b5
0Kac1abl1jsij9vWZlvGvXxYtj4I/y5QdnOMDydMEG5Y8gIHD4cGFqMMTxoMoTyNwreh7kEAxQLe
kKuxfokJkhESCrvhphSsYOwkfC6dEjF+eDFTrd80WPUopbmaFPcSy/Ae6DbBHtV6cDt1h2WkX3RB
pq9SuA88ndINKt3BtIO7tkgfdJBGGBRZLyZDs5zIvFQo3WRuom+iDJ/Dtty5MFJZdsJCNSop96OV
XZmquY8LcWu74i7T6ouvtutRLx8t2Vz5orvzTQdlXsJtEDempDUMgW5rB/wXXzG8MrMuSlVvDcfd
otrvcrt/gYpHgi+3LhNkXG4fO5bxHc4FOpOV/qtwwrVWWw/jhBExh06TSP/i9uoTS6ILrkaW16Hf
e1FDKZKwUwrr5lwYueh7CWTtZeRtvSHheGy1kX+IjM9dTcx8+X/HMqFerXTForLZeQEwuDcq+8F0
s54TZ7jJRvP03zLN/k9K+WiqrrrWry2Di+g9TX9yDP7rb/02qzpfDJ150AVzgpjy3eT3+6wqvmDq
ESib2EOAwlum8a9Z1foiLP535lSNqRQT/r9mVeuLIWyVyfa3jI/1tzyD1qfSGVWzVcZGZmgHngsT
9SejnQo3PfN9bGo08Drb2sqh/dLaymPoTTdO6qCK7dDXxbasgnxpQHzzirJwV+VE7IBF0rwkveja
pO4a05Scha0NksvXuqnvUIzoF7DYM1V6icPLYcPPAhuBT7Ibkr1+5XbVlcjG6WxPcOcbRb3PY105
4nNgu2AhTmum0h1N0gReOFBNOUiHTqpm5HGIEcxw+zWHX4AqGO2N16asV9NIZ0DByDUiRTUFN1ez
ML9muNHUajoLHcqslVCRo1JxWfZeYfPFlWl0LNPe62zH64vca/3+7FQZCYhuINuYzaV78ZJMIA91
iFuxVq9DgDaLDrPDyrbLN6MudOCBNYI3DOO2gAk2ac1NMYTLRkCIqfnbHJODiIwuIvO7llcXPZQ3
pplvTV1bDwF3fJWbTx6O+4oeGUIexxosSmnYj70UH2PeXKKB6sORr3KNpWwiWchtgb17mo47HlH1
MrVYAvvdyJNIZWkUtSSY3SjZjWZ9qgQ25amMdvEoqYSZvea64ck+AxkdkjJlpqi1ItkmTXHdR8BE
LFFuWlG/+HZ8AbDx2k3GCZgksLr0qLecZYPIeDS52UYxLheVUCGaLUmk/C0g7igbnU2m729ZjV0P
HNxFZEp+tuprHUP6q5rqCCvUAJKT3xYK3iN7KO4M39hAWQbAUUN+a/wrqx8tT1MoaE2V6CU3xmad
RTVKxsDwicNi2Ydxz1Y5C5aZWVwNtiIJsitiBSCAkmW1fS9su9iXlJ97zFeWN4ExARBs7bqEqIfW
ae+WaL2cGDCjADUKDKS3/YyDa1rj3glsDm9ufhXnsGSKQLkVufY+QOM8wEY4a0b1VDXTe2uIS02b
zorvzTOxKN8LBmNJ1wXnThlclRK/KDzPb3bAx6k16bnTHcYiQtaxTAhwNOYRRgM+9bJcukpHI2Jn
My0ozq3ok7WDyx8Dkn+UY/dhTRlsbT++L1mPHAS40TCeym1fsvZjnjjnlaKeUrPS1kY4W90UMP8s
EMGrxCVdy5IHtXvbTX5IU43VNx9a2T64Sb8Ure5u4nw6cx96GQocFo61mspqXdtEbBoY9YZgMLAC
36tUazoFYl60G/DsFWYWxzUZ8zXRnpXMXugxqIRE9ZAEhjsj4b3832eMqhHwdJEi/70YelVFdfOc
/0T5Ih7++9/77SlDYlTo5EVN21EFyU2DZ8lviigAMGHipjYhI+sgtlR0wX9Y09UvGBNnoBfCqKoS
K/3nU8bA0c6ftnkKfX/+2O7fecz80VJNibOLj5sfm0zp/MP9qIhWg5uwk2JLS1cz8WoSOHb9V1ZL
/omfzO+ujQwMclyzEX8Ri39+icxCJx7HqGIfaa0ihZLBzPvhTf8ThXXeFPzqFT5tElhE2opW8gpF
fmgMTxX3jtz//ZdAvjUtQgSEgvVP75PMemNocxhJVbXTexSYA6Pi334J9uGzmu7YNsdrPvIfPwrS
nwpFmbOaF6MT4e5QUkhEwe3fe5U5u2zM2je5XqEZ7qdfpGZvN2Y5IYJBP/ZYOob6hYDZX+x2Pn8g
31+ES92h2XxeAnz6VQyAQBoCGVvbvF3K6UkBAds+/PoX+bw++v4aDt8skxwCrPJPLnol4mmik73E
PJdehyBRk44WVXQZ/FL/X68k5oPaD1uDWlYuK3Z+G5lfVfo1V9pySNkyP/76ZVhl/HwZf/qNxKd3
zcphv8YGk6bRglyJfdrHBonE0lDf1FRy52NJWHYscTmoMcGZmGvNir7O6Leb+b8NMQnjT95bHHGq
hq3EVk3uUD//xkPBzljHwACWHBxU3bsbab5YqAZwY7JjWZCSdafqTQeWSae4cxgb57ZzW8NrtBwP
htuhTciNtKMHOSsWWUEJcsjeZBFbBKNDTcN3OppLHX8lpCXrMYItxAQGniUuiw2zubPKB0qCkt4o
l5U1XswQNV0E516HDKHJgLJ1Z3729UI96S22NzpVYZoini5qEN6LSh9vcElS1Ne9G2HUAdAQChO6
9QTj7ZAnEiED/Aff5uQ82eU1p4C9nQb1Su/yx1Q17+sGWksaRkc3JZ8OM4gQuqEUpyrWvclMqIu/
iRUIK260op7pvY01YNHjSzZpF8uxjlmTPDiROBlmdZjg0ncGqA8jLs5pEW41INe0jeTfjNJd4Vq+
Tw3/2h0ssFbFgX7DgxV0z0Yu96TMbNx+Aeub4UGmQJusoXpLyhIbalynsNxaXMvZhcj5M04Vny0u
aZzBoqyGzwjvhWCHn+EkSWqsvVG1H1odnpfVEmzF3Zp0OBxTPJI7zjdtmbNf6gZal9GAawQP+ppS
Z4+RsvSwI9QrUIDmKvJ7yiOCqzgki14M1QuOvd1oqxRvUea0CIz+rW9rWNJT8OiAM8ESZNfLqHB5
a1MCgGG9pJ3Yc2XZrVOzpGAybvTV6I6XUfF9rwgb7uJRQFubAk+6UOqrOMM9kxuXgVifUspbC2r3
ki3RxZ3wRKXBZK3Ak7AYKXf0z734kM8bJVqqTXyVFeVNnDkhVbR9tFLp9/HtdF/MRmFrwuwGQZD6
4aZbaim+wCxKzi0ERhrGb7NCtTDW+dqCQ9qDHUbvOKCe4KZh4PSSyT31Gl8/LTe/hVpwdBFu4zh8
dnoUC6kGONKZZzAoLCgpbVfSCt8pJ2Fwqc1uPiC+WEnXekOOvQZdnY3NKB/pqA+IgOg3daEMntrQ
ltbgeGtLZJ1If07aXF9jiyZqC6hs09lVB0E9Hw/QdWGvDcQPmFzA2PpeplOyG0TYKbTKoZC+xmNq
5zScSFlduQHqqE0FUW2aK33AzC0yghuZdkztcqeOcbgPU0QwpaEHqLHkuUWTWqqxEB6Q2a+GQoVR
IifndsjVr27ehl7VpyekNQ77vcV3tW/3HMwRHHt0rEXj1+OVFtlA0ib/WtON/qvbVh8Yu85lZX9t
XTToMkYMNmL9CkU1eXJSl1NxrzMpEIkI7aTe2D79KXT12V4TZHNFUadueb6tQpmD3rd4YrJuhpVX
BOpyQCUkV0UKuO3Mcd/19q6eGWQYeb2hN3Y2hqnOaF+jBD9q1Wc4/qwPVZHPdeSsA4VIb8SqKMxv
2xjFMLJuKHPDuai+VcpgrZWpwtpcFh9qqm1qI9qao8Nq07rugxHk1BiWOMFR49Swo7wZ9nE0OXu7
m0c5x1r7g7kvnHrfWv5dqtQ7n8u/jsa3fkqOdO/sxJgeiMTXjF3xTuaVl+oDa5v44tP/MCWZs8zU
6ralB3E5qfmWQ+W5teVcYs9oqrMb0uL8SEj8Pu7Qog2x9mVypiY0WbuRw3KLEW5a4x/ju53j/IMq
18Wkwcw2Xap+/k7u7kmJ53bR3v1GyTSR+DCrV6D5rxJs5OvZLo8e3L9g+boo1CqJjBocI71oOvJi
na2rPLG3eFtobsa/opjdzg8rpDWIAuwvNcpkavtCQuQpY5Vi+80i0H1sfcklg78w9ubaGufiWGXR
GyZNstOWKNpXJdH3FSN+pjlePKnghYyF4cBolHq8pA+dAjaHfEYILUQ/9H5HArC+OFayQW+9n2Jr
rTbtxuywclqjdSFgyN7TAkoQWHfx5Gz6mOeCofRo9+xEDEU8AuKqFqhGfGZNuI6V6RqZcQ3Z5Iy1
CVJBtMFA5TRbyjHIvbn6CSLukN8r9F+1rU06DTsOfRE0g/px67H3W5e6A4tK7qqm3gIi2cMLuSis
EJZsRKFiOx7G/2e0G577NACqhKV1cuhaEG8qnM3zYk/2HYx5xYsVXhvPL+wkYXyDspkvYx1GpWn7
l24g/hwPEf9ifMR9vTQn85TkdAwRH0iiHJOBOHB/PqjE/BheKUHU4ztpWWvD7HgIzh0Ng3ofNO7e
qVR1mRfjEweOhymCqyHrB9ZYT5FWnuQEOJT14FfcYcMz/Ws8I3j2LFqQ9UYmthMNh13Y70sq1x1k
XEPSBhDKXaaaT4mrvyejDrIS29+UA3jLlaUWVld+kWzEVD0O4bQXTTxcBb473Fa93XhZEHgNpNs0
Mx/6mAus6DaUfDuem000y2rEDB0t7zlkxDclIYHIhLeUENXHDjGcpwq7q5ax9HOxnqoDdQDscdMW
5kRgr7EOGeuKFAgInEcZ4twym+nKomNyKWb7c6aLTa06j7SVPAwTErdbK/t2eGv6IqY1bsAvyBHa
KNxrEbs7tXAPliLcldGX34C1kqoHbZOVd2BFyB0q9Ci4rbUMsOfhOUsf9aa/ySKebCI/pUqwa4oW
j3fWkC5rkL2URNOuJkcwCIBbnOgZLGjkk8URN8naUts7ZXBfEcpOUW7edb69T4RLdqYVj62rXdF0
8dRGsXM/ZVi9JGq0z9h/MsdwNmJze25DNnRTsbeG4tanjW1pZOzcjHxr1NbJEKzPbUMyjOjhraF2
T7UY7wfbOfZxps9YhLUopq+W0e56Ug2xHNkptcspGg618O9svsAsQCwAjHhlmZqyTiGNU30FNnKO
oxek8wnSlXUk7vaeYsfANwubchiX1IWtfZeq5TwivhGBofVbypX5bgZ4WDFM0B2WcjKI8INZ+BXJ
FhK4amx3m5XRlg7CDM6wBvUucaKFkrAltUNWSJNxO1AXvrXhRo9J6YVAWsNEnNMq39pWc6oiwsJQ
NxbV4MDokXYJBZES1tLUgEBkDQGk2sgO5Iopr408tdbXWpmdaETajMONadXDm4JK9KRTj0rzpNcj
h8reiZ5Tme9BJRPizDABNldD0Zy6lDiCknraOCxzpxiWIcv2AqemXvGH+oQQkZ/CYVOsjUqSKWMX
GeOLT1i9+/HM+atsMi/BgyPUejuJ8JC149YZiquur6uNBXfWK43qIYSEQj78yBVFVKwxTxb7u0U+
luvIbW5ru31T2aNNhvFc1pw0UtXpmNeyXQQxunJSfracgFBHV0YGhzfnxhUPlOJ2fb8mwsu3zsSU
5FAMVIOnkPhDq9bAYZLutNZ9m4R2F7Td1dTWHGk5rPgcsxTBqbIatPtpmMQRaZ1vl5LQ8sa/u6QA
iWyGk92kYa8cAjEzcgqluvx6yPqTyfSnyWaefH6Y5YySlIDtpPxOxUc4W2iqh2nmDvxTA/oTOeLP
pid75hDAFqC7RXwasVOSUA7Y5BL2JmyO16Hlsn1Uh+OvX2WW/38UPZgWrR9f5ZPoYU9dOPUx82/Q
Bp6Z21eh+yTz7NjkGrBw79cv9l3f+PHVCIYK1In5Rcne85+f37ciEm0ueiSWQ3LW1tURnNZWLOBw
bcylu8weqwMDwqLzjCVswaXcxHv18Osf4c8+uR9/30/rkDrvG9VXsHbk8TFLDhqWdPmXWdjPchi/
nzAMlyJli6WL9lmrMiGJS58TOtn065Ad9Rwy//5r/Fd7S/8nbeNmTY/t2Q8f5+q5ef4/7znplvH8
nL3/539cF9Xbe17k7z9bR3//e79bR/UvFLtZc3mccCFlzN+b34RSDbqHrmFyhDsB+mZ2Ev9DJ7W/
QMBDQKRIAR/+d7m2Ltom/M//MFnUUVJnuiYe47mr7m8APJA8fv62YVy1HTAz/IDsDNFKP13/sahb
cyoR5DI35sgy5fC3GqJ8PF1bnAcMI5lFQyeDg6R346PFqZ9oUNdDWEAM2sDO1IDy1GZgptGMK5re
zoY2crLROKgA74iOAPHWYe1yW7QXZdc+xFm6zTRySeq4IStVcCwnYWFVxxgjW1OT74zKEdJ4pHjK
MOA5J3Hoi3hfC0gLU9GeWIfs4KgdLaVdi1EhEYbB6lI4+oiiA7vPj8ZvSi68QOWUnGcY6gpA4hxV
jkB0v/n6LAhX+MXToT6FHV3ZKds2EJnPEk9cXZp3Vj7sW1lthzLKV7jj230qbB/ssLMBe7GXNplB
PR/VFW0OIP47wjLUjZ3SqaYmt9DWqZM/YLaMofqyhfQFh5tuFgqLQ5YmN0ZUHeyiOvoyWNVQy3TC
IYuOvm+rTSQO/mI1atoNjqeEUZOHfWW7wxXdawCa03ZDIzucr+zQwWlIOlCbRpq2L2kDDsR127ew
Z7zze2JoBqYZ2k/pVHGc9wxaHCvBZJyXqhUtK2VxZsbdtal2rfXz7sYBIO/rhyDqSFAVxI4zatK5
W5jKerL1W97YcaHSILuf9FnIG0lshQgYto9kFoZOvhmAFC5SgNc0Tr3mosLxmmtvlkmhWI2GDiJC
WwTpeKLccDXho2jLfuP0NmXRZGjChGp0Ba4em9WFWbaw+BBX7aZDfamIOtjZWqjDGhAvWBT9RiW0
H8TKA+GBY6uXwN2ydhdQ2GeGmadZ+U0P90t3sQH1gpUrXR2jRuS0S8sXmHMFMLYK82hMNW+dALNi
Uf0hmQZ1RX3EfvjaQM/x+iRdTl1GmjPU3oqhfJRJZeKS0m7TvLoxyaku+yp7N2hkXRbE2lZ0T0zY
36AqyASYX9vB7hucrxNh+qXvdlznMCLxt+IlBbOfbyiwkyc77b4Z5Fd30hgm4gnjjbQpU42i9JHB
reLsOn8h1NZf0i6xHRAalp0eraEWN4SY9V2YptdJyho8c/CruZX+QMzFYRtBh11V2N80uDvw4alh
dlXSsHl6X8UMZlKJXkvX7FbJkEDryeUhbjj+ZqFzSbThda6ZUwXVOxb6pquxLpzcyacmqLqHChse
fMyD67hKoqWQ2ZLuJQdMgf1oEjAisYvNKxf2XHAh2Z2PtBPiCorZTGMaw5vueiD308dgEnvff9fT
3t76iUtcuDbXkZSTl6nuSiXg2VlcW2n2Fc/1tAnt8ZU3HSd0VpDSsYDJV34+wAehboSzrUr/xzQu
lb54YI3r70koUQsVVa3Hi9E5kash1XDcD/owWRGmgY08hRGnUuM0uQZ74k5dDTBmln5MhK1N7nOj
fugd42AV7c5VA+LT+VHV5wOW7XxrUrLx0hH3KCnLyNTeslJDhDDKdSG1uwYLQU55eeokQL9SvfKi
KAa6GD0rbT6uMmPkOpkQtdL+vQyddZ0rJ9H2a1+1rqORmmLNv83D6EkdqWBqMPNAXWZXnufHkBgg
hgBkBpf7DFfD10LvgrX0Ic4s8nkWJv5v0ztiV6cya7dsxiDwUSsXxyZrY+0UqhyeGeEekcHfYDq9
Vw2RmJLDOxZpuYavU11ZrXqH2rHrhuSBX/QZL0fPTILFVqsp2EJGA53t6q/D0ONs0H3nURqtv47b
ptnESQ/Ju48upLcfkA4AEg0kOvHkJys9ZHFsCy4pPU2umikmrMxJNbI6UvOGpizVgs5Flw10k7W0
/BnLemRXL5uPgPDQd14wEXbMadk+HNOVqU+reEq5xPTvKT7uaBH3+V5ScsMhKEAIty54NldDGXwD
2xBh1BuWjW5QOqLBIzcUTNEdkX/QqjF5wDChLhCEx6LUyxPZfRyObuXRWLZVYeYvWfKfmAju+kZ3
PWGb8A8bHMK6WLoGJcym+ppKfZc4xoOOoSy27RMk5rNaOTdRob1TW3AbWMb91GRHxUoORiefIR2t
JpnPHWWw8SzsD/jUXSwrPaCZGif3wjDGd0O+FDGIvrl/0bLOtdO9zhz5xg++GZH+BOiZwSw50dG3
97H70SMPsrq5SzSuq5LYQodmBudlKUaBbDmGr1WDRSwZ9/hS7iYTNiFBu03VkryqinQvLOcD5wrV
NhpxiVbHt2JLuS1s46FRyWyVswvXnp4rK3pO8v6GL8+zrsdrPTC9MRhXhqHcwgG6EA7fa+SWLV+9
MbV+N4cQ4WasFSWhnNrajDFo8aE+KswSkaZ7mtav7TraOfR591P75Gf1oxLo3SJuhyU1lP7/Hlc5
rrKUZLz450z3h+Pq+ZlRK/p0Vv3tL/1+VjW/sKLltsDClg0Go94/z6oGBV0qJ09CTiTbhMYW7x+H
Ve2LSjcye372uxxz55zQPw6r6hcL7KZD1Zc5r/tV++8cV/8wGtoE60g46Rx8CTl9Rzn9MORiz1Wq
MbXY9eTJzhVyDeVlYadEaiwWM/32h7fmT8bdv3i178vEH15tsuIaaAt4LL/22SSMGELFJcfrHo1A
SOsw+f2a/Pf7yZ/P4jo+ApsomYb7jtQY3Wk/z6JB0GmJUyk6/Vb0YMRHtd/28U0XH8fgL2bOP0zy
WP9cQ+OThtrHx/3plYzIjgo1ali0tvcGzZb9KW3vTQ6bv34H3T++zkzzx2zIgK07xmxs/FGVqNU+
CRB/iIXI+Nat7dWgxRArEnDS7B4OCcd6q8vui8B+7y0KGlSjvBF5/yZzSay3Ce/0prmjDxu0Sybp
z1TvS4v/p/ZptpR1ftKmwQuL7lrWyVl2xj4UYDsT+Wzr4Wvt1K9GbbM6MeUrTbsbP3LXZp7cMdAc
2awRDSc6K8D8KORVxVhWy4pV3cqHJmzyqYdmf23G8ZtszBfmJrG2I5z2fYwYZy/sGBY1hYiJkl+X
VX8aQQpxd+1XiTt4opvRNLqxj0oeFWn2OHDcnsb8AY2qX9Gde2MgE0FkOmZaclWPkIEL2H/lCySi
w9hjuSaovyqG6VIZlDkqmtRYKVOWEeKOq/10aZvimPVyXzfpukjkEvX7UXeUZwmiFyF/ZwlqjkV7
k6X8TqPeL0AXHAd9PMUcPUI1ufn1xzy7Rn+WbGxB7tFljoX6Bybx08ccYYvQnWzgPSN+jmGYN2Zy
2m8FdeOty1lfCbG9NUSn24ASR6wAR4pO5ydwsDYZAAfDeiFysxIcIPQkozQtoyIgPiCKghcbbxuV
HLxdRCw1wis3775WkXoHRBBKi4alDR832+c78p/b0a/BjdGdvS0wW6ZjTvKnCA+FMbLdUvem1Odp
ZidSw6vxfmPF9q9+/V782RXPJQ/A3p5vlZ+RYz7dda7d+lzxODMt+lycSqykjmf/r2wVf/pKhsk2
zNZQdb7TGH+4PRViIl4ycrdoyrvUjbzMiPAYIv+SCP+L3+m7E+RHlUzjA55tTnzGuung2/35e1wF
ne1PCjfengr2bRc7W+FQHN7RysZn7fbTWxb2OYweUBeS8ouJY1el1Bs3rN4ggHtFSrwvJ2Q/FOVp
JJXRd1y5FIjvh3qghkkVy7YaLra0vykwEa0jEu0V3rKaxBr19rREbTJJSDK3yZPaQXbLfIllSc8/
EoInNKnxjY3jldIDuBdR92AkPioyKyDdLh7EHMhyuRsAemJ7VRaXvmjalakl7MZletcX/VJRWb32
6bpi2FcpI/NseveY60jHgKK4gK5coWxzNIHut8JbP1PwWYOGo/rCofMkyI0GDKAeP04K1FtuR5e+
5FCLT3pVYdAwwf80Qf9Q9uVGsaFwuHpzHpndFzGnTL7AtIMrLJN6Sei+wjFJh4qxiHsKkSqpvFiT
oEJN/QjV+lvZUTLkxBWIECpIEJfvGYsvdPi8w/3jzXH17ZQpq8QSCAktYcIR+0JhXmLuTOw01pnF
4qAMhv5gVcO6idBp7NY94gRbgRzmoNsxJQWN6vnu9MoMt2JMYOhwTTL4JpvhQha7MqD6HeGqZG9o
P6oa3We2cm8ZzugZZnnoUzqEVPQXIvAivXc7x2sY1jYm3GCoO+o5TeyvU1HQzJf7j0XTB5vBEKdO
as8KOcMsyd/6QTkLp+JDxgYap+0xB2JHZvDW4VzMAoVLafB3ljqEnmlRI5kOE6bGnisr0B+yzCGg
Oo1X4PnPTmm+xKVJWNLlnTDmDbqW7dEtYH12ktaq+rGNg7XuB+TVUv+phKs/Ji0VPBSn6VO11yFh
VtR6ZqnJcwSLS0JqTrT+VzmRG+P2zcWrmf1arTq6oX0w6nKCKkDon3it9pRhXA1Nja2y5GYkN3lc
Kk9WZHxzLRq5FOm1EVVJmollRPDpSnE/5gUxXPp0x/ptssRbH8Pn0HlEjEM1raeES7+I7J3V6fTk
dd/4N2gCEN16xMgcaelVJ6YzUQwYCRSWJ3rxQSS45iTOT6ZlMeanmKHBVYtdYIAXDdI2WiqNvFcr
461gLKdXpg68qVFZ4LisBf2mnX9yeglVI/cg9GxVvaPAYO5ED2LO8oJzPpv3JHxwSvAsOgCxtSi1
Zatrxmucg93LhQZ5yqUnsRIZOHvXvQVe/DqUyHpO4NlaRPm6c65m87IMd6KmFkvHNB4lj8PcQd0N
bFlKvcZcUoivNtkfl+eF2iXtQR9s2prSp4hkkeWEJMYN1tqFmoHXDGk7pCR6Jc3xqUnpWyTR7S+5
y3hoYfG6IWt0Q4/njd+CsjAD+hwn2SzspliPeTvX71BdFmfDR9yiopA2Mud/l+/3UC2Ja94DdXyO
bfWI3WcG4vn1paoQX8pqCrA4gKGtnNmV7zfcMkhxYkGN8YL4T4bC9Vo47Xag/ibr4optIKNxGWgQ
IFyxR49NLqMtQPo1d9iWHmkiwOeghSeKy+N97lvBQ8/5cSt8tFWQJwsV6r+rINE1UPSGrPAsotQS
b0Oa9Le5ZuykntxIqV0Ea8ba7O8ppDPBJFU2m7NeC/eDo21BP55y4Ryjzr+ioWyRAI/N4f8kMK45
qvUrkaoPnN2yzTSNbKnTbVTCjJnURaENH6ETHvMwP3B1r2swj6TkD4CBHvNRhy0or5WOKKuje2EN
PFMZxdaq9a2WTQQSxL3VKMcuFV4P/69vA+BYLhRSKghlE+7GatjI1jnzDHmjeGhZT9mywyLVu8VG
pQBiHUxB6hkGuVpcPjEm/KVNBA/xeN1WeMCoLypHubLt/8feeXRHjpxZ+798e/QBEAiYxbdJn8lM
Jl3RbXCKRRa8C9jAr58H3ZJaqhmNjtajbXfRAxGvufe5ZB5obz8OwUGODuxAGP9qCZrrHqXKri6c
x8SZriGBlu5oDGA5FnkDmz3U8XzxKdllzTKSI25jXZnlqUKUYddqMyrjHIQtcbbonnwvPo6a2D5P
PDRdsBMd3BYq7PJzIkjTqVOmpWJrt3z7YCAHVGf4wSlZNG8lA7gZvDGgTjoBUnnTHZ3QS9xlLFIP
HNY4Y+OzWZjEuhjw8sd9gT/RXqDFDlybVWTpI1TWjywLto2v9+Ad1y70qzJFhiJJi1XD4mEJ4+Mk
iarqXYSGwUAxOtmP4KFYoTpk5DW81B7WwJgmX1r8M8zAYAm2aRFt/EWnyQQrxGCeZmFA1qe0D8pz
VnbSY+QYL27WXyru+ilJTm0e3GVMjBFx3AxTHxzKjByBSZk/OGIbQjyzK2Orr4w1ejz2z4kdHclV
IIMyPMW1OoUdIb/89oWhCEzE9otMAQwOV3BxlxTjMUrHXcPvtBz1bcIEbW4k29VkbXnzdbLce3wC
r9opnvHf3Q5QhpqxvbQTZhGL+r4sd51pcGvUO5GbhM7me6+fnpKSYhHXpinHs9fpi9G2lzyKb0a3
PtbJfCqb8ckemEqr6d3sYSp2+sbJCfIDY40TMVyJAYxP1ul11fjuxqhmksTC6U6OeCazCiCmMIj/
qKNXD7BbPYXfSEnb1IanVq2s3NUkw3uj9veTVcCIDop10Uv/PatUD+uv/LDjND3g923H2NjERKGt
8YAWax+Vm9UwUkNJFSTzOszm7TB23/MhPU5GwiTY0DWz9aRfexkSOFwSOdmC5YAKdLH6GUisGh5g
UAnmXsTRTz/3945BxsZA3G0XHuyKZ6b3bgd0ab0A4eNRdo8L0Q6LcYJ1sx6dHyKP38n/IXKaIszW
xBQlQGy3Uyyh/EDBaQJc4gSlUe4zrOdni7Qz7mNj3pRp/OQkA6QtFMh6Yn4cWCMcTPtAlXLIZ/z1
c2KsVAxKM7U5m3+gfUR51QSrsXHatYbExqB0PCpPUNoAER9yinuA0oR8j3QFwbARXXvHFbMp8mDL
3fDVDghYCfbsg6ULBM1j8ujQMJTbHAbvpO39MAVkjw48vzkz2y6566OcUJBoU7ogZFMRXZQhbi1S
RCruOozJ8BOckXbSiY4yy+ATdM+oil9sBJKxYz9kUfwvltf/QwcgGRcAYaH9ZBP4y+bYbnCUsS2H
iec9xukDlr8VwDnVvP/v5b/1i2GPuYT3D1/nF8yLrbRVMJcT+Nue8nHeu9UT1wybnTW0PiLLobyR
L5Oo5l/0Hf9tM/7L1/1FCd/ygMBS5OvWzkPObixMwIAO/0oF7/wy50FADL7Gl1gGPAv/46+Ce6TM
EDrdYWlufCI5c7zDaQwqNSFuyfeqj8bqj66y7kWAMi8wzGLlCoh4RtFCJiO6S+JYmrHZGsT6Cqe7
WJ26i6Fjh0VyYxAmw+trE3JQwlmvs4Pta7RG1saCACOm8aXCZdhNrK1qk9gxvN5HUsCrnTUmj0Pv
fFXWyKmHFNbNPxbXXU0OUkpogod/mGF6jUBrfA0M/Psk7jo8dr//7f9vb/V9//d35Z+PSQlYI0MM
dcwfq/7j5///f8uC/veP+suc1PrNp+1h2mERwsF08885qfkb41EsTA7TToI7LIYhf52TOvwvmiDy
MngXie/ggf/rnNT5jV0+SoCAScoflt1/Y60vl6nvP0xkzKVJD/hSPNiOWGI+/mHwBiTK7LOG4YAM
3J019HKPs3KvJCuKqNPPmF53RtC94/1ELNdfMsmSyw/hh9vOJ5fPQU0Nst3u1mnb2wRUiiiqEyFl
wH2tPVgdYN2Rv4nGgcTWWe2HSGMALSD/E0Wdb0ao8RuHjLdV439Fw7aIv/n5cNd7yaVeTKNQLVeu
kzA4qNQuwMNM7Khxm7Tkr7omuKFKnCflvDpJ+Ckmw17LGoktoxuv73YZRMrbapErdw5PPcHZJOcQ
dhGXxQqt28id64AOdodVi+xuB4yRyGS7e4yb0l8bjY0nf/rwivKNSYJ6GT3Wf045HBxHhFAExMX3
9EfQotMfvekZWPvNYBTP9oIbFFgat7UbPVVJ+4PIvHeVw80jvVdvoqx9U4uoMAzxN04VdkUKGRwW
K7BGDpHROB0ACIN7LKF0wrjN4y3wzHuiS9HVT+Ej4p322GlQVbYfmlt63WpbKkaK9lwl27nWy+2J
0EHWm9ipqGHL9j42OBlLWIPHgrp3OSROfog4flmKdw3k5rjV70w66m2k6Na7qqR4y5IObWf2oTz3
zuQpgTnIvyxU+maP8nthzt0Ke97GAIO4iQD5rfwQKwHPzaO9xB843Wh8Bmzuq6FC6yAGrn7+mOSX
PUVWTD3QHFNjvBG26ggqxnld293Z5C9d5HJcmwtXB1LFclHm902Y28BPfDbaHp0pnDEiytDXZ27z
FU3yh4PDYd16FeTPpZcdGvvG4GdbrDt3dU+coqibH3gm0n1qBeuBpzloiLeo7SuG0WbbSS3WRGK8
5kN0KZrooQdZmhjsQzuKJ0QTwM0BbWkUvTFVA2tKdyVsE5h9dFTkcEyaVlBOBnUHrbWr8gfh+Oe8
q5Zgi3xNssbjaBVk4KmIjLYGlgXDqrDpF9ATEpUCplNeRtsGeOWmm8uftd26PMU04qY9Eofu9ujh
3erNtfN7Z/a8VR8bZwvUYzp7r24n77raJpzBUZc4Hrdj0p6mIt8kg1qPFeFLRfAImfeKjRMwWfrd
LaDIZkQKbCosQPB1z0EQ7pJhjonTC69DOQebKaZEGVRSgaJZ/CEJ9nq6zOwQuRHWK8rALUOjn8ow
wr0l5UbJ6r1semhD3n3Fn1tW1amz1T3wWRq44Nnye1KqkzpmQl2gMUc1Ptc4lcfBAvtKEl9QHUsk
z8WgGFo0eFOq6IcbFBNJhPMl8ZbxWyhZF5eEy02IiEyTyGA6O/T8Jk+lbbhAQyAO99P8o1OIOPL0
qa/ra2vSenRDNb0BU7o0M7pwGTGHoRWQ0YWQlevQDPJeA/i9s5VMH9qJoMEZFEhnuMtozetOAEGQ
v/jYsPowWenabCFOocFJ2/lZSbhiiZ2cytjFJx8h+yFddy9nBbmOVUFe1ajIQYqiRYZNj0dikwcF
uN2Bx7fLI8Vl7L83xvjTALWlliSwvgYPkCUTk5sBFgG0KbUanLakOw0v3OmrdCjfI/QSVkShk7TY
dkoj9vc5MKta5XJj+RaTc9kR/LZ460W9HLbJvAccfSCZ72geCc25HRUzNSSPJ6OML0bo8EZnpHIC
gy+IL3kI8x7BalBcEDaEoFHFg1n2x8YPTnnuy29uG/pky4ztuAPcZG2E4qfCZIWq1g3deu3mJLS0
OW+sUB6kTzucm1Ohdbef8opvCjwKupEM6YcdL6811NONM2Fq6ftYf0NMXz0nXSUJ1uDJziZ6OVGi
6fI9NPvurDn9Q7zoZU62hcLJ4w3DJurHY1yTuRwtGe5Fg8Iex+rK9ZvkIXCsu3GIeXSNYUT7JauP
1MqbQxCk3WWuUmczBaCybWM+lNOy/ymY7AGywvHBqKAT3j4ywps2ya84XfiZzM7DAI+b3lLBlTCj
pygEaWAnkvycuMNtsM8RcFMt+jBoIjO+GWrnSxTBvhXmnR9k1yaYpzNYha/BJgnObkqeqTr+9KT+
8sziKprskJIvXo36Oxp/RG3VWTkNJg9kBikqO3DdTGjxFcK7fxbx6D3iaopWQddiEzHLPZ6EJ2Az
S6GKWnrGtzNH5bufOSQFCvfBzhKoZ5OBF6AOv8WWfrUk/UiXeRSGhDFYor51TETtaPg80+ekSG/I
a9jHTXsY3WYn0D2bqKB5FkFcq2EZcdMJZVsPcbsboF8PC3z94k501bCKm/pU2xA2+qLfh4rw3Mj0
jky8a+BXFl0x4P3C+JbVRAGivm5gQqQ+ybiVfqQYsNmmldGT1wUd92V/iohSX5s9xS4SakYkfHW/
ZeKAhwpjCFrITdHo6ZQzpN26ibOLWBaKuuJ2tsGfGzs9aHT9VlGBd49vEyPceljSmOHfI9XMVhiH
b6wcngFqOv9kZwzjyNDMNjq3R0xAE5YgVcBE46/J8zK8QE+7QQAd8rQjDfFnxPJ17CvU5vZj2hBd
1Tv3U0isbEoehZJ2yQi9v53D9J4hJZ8nwOcCc/HVjOpHfxoo0hmCOdV9OETDWhWpvx4tohQ7IOu7
PminLch5b1XFnrsGXH+Gv87gpY6OnBjT2q7C5DKrZtjasz7GRtJs58DY9C5mWsbvIY20OjCFZjmZ
XWubfIh8QjFVTeNn06blxuqs+74iJzKvLzLCIa3C+it2eE6QQfGclm55m7O+W8m6k1uEMgbXy/TT
EIvryyaohvcYxSQ5SFnU5hvRG81GzN02V8awN1Fw8mSF7zXXMZxj4yxVGjDXn739f1oRdBHWUpv/
81bkUqEv/qUT+csH/a0TEWQnwWGwMV1S2f59J4I0ix4Asb6F8tfk//zZiQQ8vxIVB7p3mgEWen92
IpbFQAEMEV592uF/S7HheL9014R60zct6vNFIMKs4pcmHiVoO+Zmb6+UmK9B7N2FZIqivQ2Yshps
g6O6Z2YC+SNu3U/E8GsC2+rdGFnHfPgUaf+OoZoIkFKwBUpbxk3qvRNoa3nYf5iqeCBHxN8TP7xH
huWuc9vSFEjUytwMD3EKfE3GtgYybxLwkCgIrLrdkJUCOK6zGJ154TUk2FrFI4KxfAZABkZ0l09j
SQ009dxQvB3p8p7gldebwW6/8npGrB80l8I2X+NB3DM5LskHnj9jtqR7qzSY/Cl1NslAMztEvO1h
cslYLrw543I2qEJ5hQXvcqnwv1nL650uLzpzwWO3vPrNGN6Uy2FQLsdCH+ppS5kd7cZ+9Ej5pJMJ
loMklw0hNvbaHydEoOqx6qxXO4ijtVoOIZJm7wnUvWVdUK6M5aAKyuQ5Gpx7xvZPrnZAtXOkZZyc
FC0cc+xbQ1LOEadxAoYm07VIstjwl7AXHUYkP0kL7eRyeDacovWQsl4HLHFjSBqXLvfuRTvduLAp
sVbeesthPC/HMpfwbuScdjivmRqSYOvsoLY52zD2phMbI7khXBzvYa2iTbIc/UaORHu5DOLlWujE
AvbkovCWKyNYLo8ut/Qj+bT+xc/G5pLFDd6y0vjmiArZiHUTQEzjL+mxEcDQNnBDBWlE8hd3lrNc
XmEm7wxus4X+V0bYpWZcS9x2Ju1bxu2XGfNIfg3zRUPtEu5Hbbr7mvtyQJuacH9GmXM0uU/FcrHW
k39gYsxVW46vYrl7/Uzzi+I6Nlz/wVsuaL3c1J0jdxN3t1wu8bSXT4VPkHdNMpT06ggFiO89krX0
PI4ecAGqgaoj3byjPhBSbcnxONcwkRh4fx+U++JQT5S4o3zqi5E6o7cVJvSl9ICn+qWWYoRlzTVz
9J03hvuRaqU3/Ji171LBTOD4rVBM6T4MZU42E1w53LzN01QbV28pg7zB9HZjGIAXCosr0pib3g09
lrhHj7HYzq5oJwDaUlgp62D5xCbqpegaQOyyWqWzd3r4fTqy962nLpOcHtt25usIkpkYj6ztxlfE
azFDVjX8Uya1687wX8cMCaUbtZiCQwJFhvAjmdltpkuaZPfD96ILnJ/3eeguvlEz4ECAurHDJNl6
C9zRHHwWdEzeEl4CiFrV2yj4L7mt9yVIR8QSsJNU6373OyJFg/4hJ+1zHwz1S9MDxZotpnBwI+Z1
zRrwkEQ+q28jZ0YPiv+mn3lhQiSNaG3ZRhRpnZyr2cdaZqeY+pNgRuTQujBt6boTx7p4k+GusTMc
NHFe/Bq9bI89lFSfHuug8Kh9xbCOEj6h31fWts24WmXudXcDcnR8rcRhgit0ku67Rmuh+s65pGZ1
IdgZ9XBKx5/OY7MtEye9JZ2m2xAUfkROfsPsst1w1JScAnl8V+Zmd+l7ihKW9zAjEUS3nnExnPJD
ZRiCPRCPtCPRcWLJ6wyltdYheAzHQcbOfJ60dXc7pPgr0jTYDzNikzz1d2XuQlZQwzVPLAwHbRV/
I0cIKC+2adNXIXGPgaJcqOZv8ewSR+NM34ce+VavmKJnnfyhyJanFfqSLLbWTiHeGxk0mxIG2y6Y
TfYWmUXEHjSzoovYT+acssVCewPsCLvaGpDFEtK9sqb4VUfpnfZr9K/K38QWXy6M7dswouSfSYY4
dxgqbuCe3eqg/a7ddLp49BUrA6fhEuwI7ZIa0BjcFx2U3TdWZzbRVejO2o7DPnVgIxK1YyETy77P
vhY7nODGlh+ZvGpBXnWZCCLufNJEUvExJKxQ5pbfcbrzcnvec4QST7CMgdVcf9kzRofE3IUeQXM6
Gr+xtvisi2eqNraSLgsNxU9b1+GlNRB9ocl+x3IiuCg6CRVu+FJlEb74QfyMo/jLnAY+oHc+cWHu
KwsfiNezDR67kAeugrZq0RtVUXKkgNxE2GWIlHJfYbbyl657gk78Dp1Jew6c8KzBeCUkaAx+/Dpi
T1hr3dzKhr0HGmYYc2l9AT1Gs8jowgZTWgs4G/14HwP+VTn3AoIIg5hyymXRp29+heNcuMZHl4t+
p1AGHWzlI02IT8NgEbEE2AZkr1jFNgbenE+IHnlHcr3cRYHDEVX65dZq0DNh8yG9UMqXRvTPGaz7
XZoTe6NTDg7cvDt7rt+aGuom1+g70/DkP7UnmlyUn9R9/7z2fPg+fJX/rfj846P+Zm1b0qQX2iQQ
e4BFfxaf1m+Suo8H22Te7f0eg/1n8UntCR+M1ALEwr+OwbGi0c8xs2a6zq7m3xiDO0vt+w9jcMtB
s4wYD7gVkmHzV/RUO7R6zH2W/WXgfiRk7tQMPddRqN19DN/Y6cJbOZYPvDCH2pSbOOrLdWEY8cGI
SFcPp6Lck1mJ7gyhiPStTaoTEkNhMnnTiJkZ9bGXgao3fbKCRD/cmAmkXKSPxI1BgJ3inSvR9sRx
t0unbJM6sX/WUl3zzCQTz9na9QA/SHIZjIm7kxGyia5tkGkqEyD1NAIGLI5IpM6+7DauJstBgvmn
1AF2vennYIfPqYekoY4z0sx9lqGU6cOfeSAuEZ38mkwciI3wW0xSRyzEb2mrIa6DFVuTfnKCLnyr
IGiEvaIhDf0X8kx2RPWctYF0Cb8Kst3W2oDLHFHVGOZBaIXwKX2tYC+mMnyxS2nvHEvuLBffTkL4
8GM4evMWlRwz8SJ4yCBtprFLY+jZTwWaK1zlbKBbDUdW3RukyDMlPuqCW1DjuihFXW9D+Bqq5KXv
AUAxO4SO7VstIKR5V1npFrgMDBLPJyDQ7xCPCqOwQNZa8cYHsW4KNnLQ/FdjLB76wa4AjU1Huw/L
7WD1j3Lkl4AS1Fg7Jlh30PFy3cp53mkdnGB7vYFsPo7TvNZju08751pK+Om5IlKZWX/ktdjxgvAQ
Qfxxi+4AkyTeqKj8uYhxZQiruZy64DWwK+eTqHOCG+Et5qz2bbLhwia8ajM8904PODfzWBcA7lT7
QqmNlsRxFaOenxMRtbe5sPa4RRDBDgyGfWd2H81Q4oTJdmMzXAaHEaGNpNW3rySlY+HPN6qaPgNS
NY9GFPk7MXAIM+iM7MsM7f48RcxSiPEL1ylp7Lt6qpllVXvbUN8BQuMRCQ9aEN7sAVcqCd1jj8hA
EscaCb2VWgca9yC/NHS+sFNowjCj+BGoU9Wtw7ZfVYtVTJJUbTI8G0Lw1u1NnBub1B2u1HV7wiP2
vheAtmeJWbHm9Oz7MmmuxhJFHXXnojRPc4ZTyQKOUvWfSQrCqikRxtiJSXfXsHlhr1YeigEjZznv
OubaPpqQWgfvMXRRQdKYzqLvUT/zVwJh383vOiOM0nHzjV0QlW4rHkLkWe+Z1X4bTdIJicFDBFWp
ZBuA7bgtXIK3iCjxOQsQZSREpjHinP0kAyCN027EEbRWkFpWGPAQ3Ob3RHojxdCQGXwBoafOrLvc
Tt4i2/vsJIFMsoSnmtlY8ZW1in2YBGpsd4lHvFw9qIPRqxgzX/ezHAkFGatko1LWyn1s3hez8zEv
ztYa/TxkDPc+czbo0NcOP2uUJjZELb/ZV1nA36GI7XDraOcaNy5w/ir48uU0HbiXewqXiJDzOM7x
E1QiOPaMuFFDEOHA0Jv3GsyQsFBYLRNxyT9emQzJwVwj+1jm5tMyQZ8FU7Q4s69wkJiumx7TsnqZ
uccM39tlCo9NC1QFg3mt8qeWQT2W1x+JJJUTNfE3kpAoYeP5p4hNCss2hOfDxL+oESemvy8Bxuki
l7VAbgYfQCzkqmhQ8LE5wCZ5tFO9kT4KC81uQcGpSLNF4pIzy2MhMexgZz+PbCTofu5zh3gwNhV5
DPy67dgFFu+TS0syOuHeD52fTSynbQSJnFbFzPg+PciupNggLmItopcFCdauYBMbxjVdlicgwcg9
iM9jzGdd1iuukBzZbFwSZC2IVa9okx8HNjKcX+scVs7ApiY30LuzuZGIWdZNL+6MTL5OdfE6sOOJ
kNLTa+f3ZEe+5YuqyYw7osCW1RClubuDDfVTB56xrsc42haYqFFkWYSSlQT6iuZGsW2K2Do5mBDY
ToSPBFqjPmIzNcfeWdfsO5aN1bK6CgocYA3bLKrVg812i8QBd5UsKhl4VjP7r2JK7kZCTGrdHuJl
O9bPoIdYlxEudy7d5rVf9miAZsGmKfPqs2LzWvWesHJTQhI9xxIusGc2kXIgrnBWx4lmY19YCWkP
9TKKlh8WU6aVoxPISintZmxna4/tCVxA0OBOikOjCsnf5nBJam8JBte3lSOPk4kAB3bdLuwNrhTv
WrfOXY12MlbyHs0Tit686PiFB1fX0S9sePMtauYdW0yqctIYT3PYXwRpk2SOJQSYjvF/1BGLzgFn
1f9WFq7gj/f/yIb920f9rSz0KOCIA4dRIEwgqX9zkVn4yxhWBtJZBAr+YhX5a1no/gZJFl8SOgi+
A8LT/pxJSrjlJkhZVhD/vjrClXymvy8LTWwZTrBIMVw+qWn/KpyaiO+J3JI1kyHMdiVyeAXWgkhW
8RRfwOeEhy7Pb7q0YD8cIHT38YKbU4efQdMxZSUjt7JC6ZYPaMcEBVcGpy6HGQfTiVxv1bwVBRp+
IDUj95v52JfOG7VGe0CtoRGXErWUFfELBqRvSZy9ZZp8Ww//OEUhZty6ejO66mVKqCdEaTRHMFxU
gFFC7Zh5mziPPzxpMTx0zuQQnAzf31LifiSjH+BYVzfCrKe9Z2p2ke44rw2LjJzUdbalgdTN0cJc
B6HrbZMo+kr8PvwytHEgdhbrUktQR/8RThhhE+J/hBX8jLV8UlP9zuiKkUVYn/0xui9KCxVBCRmt
8n7ownonfghXu5duZgSS3hSZWLq9c2S2MKO78cXwokfMPfahKk21G0cOsjizumMpLMKT80vPJA3R
E2vf+R3b1iMmwFMIv9pLEsH4k9lpKYp+E/YoTdNZnmo/BulTtCjSyXfl6GxIFS7C53DM7g1WXOuB
6cE+x5ewI4Ds1XIjrP4FluU88qpt3bE46fyQZZtCldBjcU694tl3e8Qh8xNykvaaL25ohS26XfzR
POZfCYZpSpDXxMRB3RbikmGpnkXywuPus9PpD+z9G9lueaYevALptdFiyo5im3lo6r7Ey85rcW7n
mpoux8w9Itc6wOVyV6xbWP4kb97gP6YYwA2M4AO8gw5Zq3Zdxp3jl784xns0zdGiwNVz9j3FVC4W
dzkRZxQPCYmgGM+rUTzFFJu7Ekt6MzifOsDIglU9jpk32cp4N8MK9BZ2dormrYu9HbUFFqn2ebKL
b70szuDyyX8aSUKCKfTCvvVS6ALO5OKaV+weNzNGepcGYVf7XXnkQe23+eK3r0YwyJ7bPLfK0Wu9
uPLNxZ/fLk59Mpq4ehb3vlh8/NZg/RAD8/JpfvHSCo0olv8QygATpXlbzZhQWGGuwMlRb0o33i6X
GlRMlMjYQTbE4WncO7g58iF+KTLWqon6mdg2XDBpbHsENCM+o8niMWrGnIE5UIAJe6CnGEHXPWLF
qLIYxGhU177DRzv7SVuLkUihxQ7lJ+XQdQlR6SebrE3z1i3EkoTFtZlnd4zAYgbNrEnT776a2M9O
4jCD5pAgsrZh4r2ZcX9EEA7TnQleIIIXKScKBmM3eFCjJoZOq6xXcAXYvCq7uOmmVN2MU9M9gc4+
eORqbvl2JHG9zKubLixQDohtoLHgoPM4dgbTPIQIGLzjEiQW8iezaZj6t8xiaSlPZRtCYszrZ2y0
+yBinCJ4YzZ+3m3rQqLpUeW78sqrX86v2tPf26h+MlG570Q/ebsW8D9jIVGuHII29xFJX5kJ6iz1
+iXYvWLk5BYtTNoKi0VGGr2fUO65ousuWuNPYkYKgqQMHylwpk3q1eSz5VWxrqP+ZHhi2GUFqsnc
KcnxyS9zXd+Fqic+mZLSrdJEU2SnZ9JHpLMaCpu88QlHEb6+BnZGdzs7/tVsbQK0/OAY+c63Mjd2
0h0CFqO0MHoS49aa7FNYIGwhLJSA5AHZai5e0yGaT7wJx65u78greyyUhK9A2HNowu5XFvg1pZPH
ql+WnwW/ucT69MgDIKeiv3gzDScakup9BMa376z3ys0eewdDQFSLYw8dH/ocwtBxzRoDrmPZdDwS
BMMHefPlNZz7HRjGTRPEX4qECrbbn46XPZRxg18z1FS0wXgpQ/K73MJBnh6KfN06iJ3RdVxdhPKT
FvQclr61yoTpZTt/4T1x136Oclu1w0yOfD6c4oZ7wjKbPUtwyG/dfdcYFLq2JH+8AG+S3aZW5m7G
IsWCULGVioy2o24q77TF2cjlf4wGU/bw8PIzFxz5L8pn4R4P4U2AD3BLyO89yhK1QQz/Nlj5IXPt
L7JNp6PKciQ1qI1Sx7yfbGGsKTmBP8pDE/NmIOV79shvujVtlV7Zij2KGmpNzztXZIA8S2wcnAR8
R8I/oy9h8SymD8PCcotry9z5Y3LbhDUzegMSpGemdLTosw+JpFuSvX7oRMKlXGvkUL2XntmZWmSN
uS8RIiJWkM5HA+VjnfD7gVA37NjzfeRB/6XtmbqaFGIRhOsxSr/XXS0PsOHGFZ6Bp2wMzqRTj6dW
sOoa/PnH7OQP8D3Q5VkfnShRZDUJA8mijI/miJ6lHgj0BeHyGNEXHgWzWfavq7Iy7zyQs8xqn3Rh
n83UZ6Hn0O2OZXKkodq1/JJaekTAKfnMu227F2nKh7QimdxPQCi1oFcPZgUzo2RTsPJb96UU5bAJ
nfkJvitpfEQvXXL8zCvcNNz1TsTARfXGjV8WP40QoxB43GWBxaqsRJBoc9iL0HlHa/3A73JaZ678
rIbiynZI8jxFR3sA3ZmZ+afVN0swPbgN1+JFdwr/rHxxEIPxbJRJtA6r9Mnt6TCqvCcTbCE+Lqth
mBwRVp4y+XBAhrCxqZ7rcdzXgDsIU2alGXWuvaoseagG5yosMs8VT8PenuLNrOcT45Zm5dgxfl+8
46s4aBB3thKBY1DdJRXDc9aosG8ekthPj0jl7vzZQ65UwM8WVVHd2kxIrmVkzGtn4VxYeXeWUr5y
MsJIjYqtY3QX4TrXojPot5xyFdcd2fMwPyO32MBAwiwhNQuB8j4P2k9td/6ND+wWYPWLZRQszwak
iu58yhMylkxOrxpRa9jybdd1vXP66EdMpJkcmIubAy6z0Lo2RXMgeI2R4ncna+5VZuzRmqtkD28x
2EGZR8GYsELYu0VFTPBkmOshLDRC0qHemxA2+zr5Frn9bd62z1XcXLkk10bL3izTCCe1Bz6Y1fOE
qoYSybTFWYPTLBwuBHZaXD+CwPnhM8kmb0sFeKd4E5JefSWVv9Qu/L5iF+mtJ/aRqT67uhIvXVZ7
+5Rsm52ZpsZWyeG+ENjmjTy7DXNnazRQtRwxmghCU1Typh1tdC2izf95IchfEpzQTvzzafz568eP
XwI57CUsig/6o+sKfpMOnL9F6EF7xeQdv8gfnLngN0TUAOgWxJxrE77Bx/zZdVnkDBDgIf6H2Cdm
HbRc6NKxszu+8+8M42nYfum6LJdvQngQIWgB+ZJ8E38Pg7CysM69qUCh7H2f8HdJ87HRbyZOJPBA
BCixPZMFLGDtb6GjTjvXBujpvelwOhZWtAMJuY4QzTozgcCJYMiRrSjFEIzOT5b9ULUwfJhHUnqu
Ddb+635gkJ4iqHLaTePcIe06ddLZpdRb1khasBNAsYSGXuiD1Xj32mOuw6uVqnofsBUjKdMhIIoN
6oCIw2wBtZJNGeFUmvx9kmAZ9L913QxI+RvQnxeXz+SHpBUW1PU5rtTg2nPyhYXcZi2HEeD1Tc1p
i3rykpvzNivnTxX3l9m4NVsCS1n8GhHJk+Ep4tQQTr6LPSoBpKlE+MAtH5sdVxsDIhsp1kiuKLK3
a4B8dRYvvkX0L0i4OAWh011xHwZxukXzfJdLvJbuW5K558RfIlZvOczWJEEeRHvISRLULCy4WI82
1mFpBwQQM6ABVVt7zymCTK0vJn7PAHpT0TPXtb1dAZQrFPM6Fdbn0PsoI+CLkyGbBDix3U0cBGzT
q1Pp1fvER2f5u84af/j8sFBtB3ylvTucPC33XVtSxky3cQJzkMtQ6fC+YGLGyC/4DApj13kkCjZp
c2oraNsdZLBcX3swhRPouiwwDpWfnwX+tC5uNjHCxaaSp8YxdyUO4GgSu1gnPEb5dFtk7n35A04g
49X4VCMVhp+HHARiHQzrUnVHkNWsaYeLrbOfoZyug4nlXI0R63CAsUXxlTb8ES0mcBkW52nE9IA/
s0E3mv4Xe2e23EpyZdkvClkMHtMrEJhJEOBMvoRx9Jjn0b++V6RUmZLaqtv0XPUiyVLJe0kQCD++
z95rL8V8RbawCeJVH88+mta0hx5D/PoscPp05lcuH3DCBNPcv6W0X9g9Hbj5ENiu2LveV5vlOy95
Nsr4Ke9+fAbSuq73iU1gyPXuld1ua7oG0CS3RnQyPDgbpo5Yz51Jsxtw2I9tplNhNmzchgquqA+o
ukT6ZdUxk3DLUoygiLw0rm7SBJKIIhERY/mEbSfn7iPi8Kw8xUKeBkhbo3I3N/IvXFjbYRoOuZtt
3bn/Saxlj8Enz5jO0JG3Psk8Wwlwsy0uJ+MoouFQDFgquJsVjbu1Rhwuw2SznLcPXTqjdKeryh53
g5MfMnLDfSSwEeFR564/WKRNWnE/909QFG5mp197k3xu2iW26Zi/U44d1I0xoDpPNaaDKfF2Eehk
B+PlMNoPZubvzSi6agxPXp9B35I3IHbfTNRPjsoFmJxtaplyjLfeptG9jZOGG9tu7kfD2k7+E/uC
g5Gicjh3yP4SaHuy9uJkp7J2OzHIIQk9Nn24ceST5s53XiJORECPXVeSp622ixFCDsMuKgF+JCGL
e/13rs1qRxQk3fW2FowjpGxTZvUutsnlTwPlc7XzuURt3NGZNjVbdMOM7/WczRL1lrXlHGhnWZeh
HzjuS6YniEiauo+V768cZ8DsyebuoENVRqLy0eujnO7atsjvW9PeN3ab7bM8+endzKdMbDYfYlzq
Fp6ddVNo8qWuum5LwchJ5Zm5UjH/UWV8Psd8esgQP/a6bmPYb57CvIf0aGtn6s0JCtRvsoxgt10j
XX1ObbHXtbt5eNHw7c3xY+JqW9Yfby0OEk0yRkT5A+zGVbakPrHOeEJunBmSNK3EQ/lkaeeJuLJb
PfQpKU6s+U0q9pryEFxaCDIt5dEtJcz8whv7fWHjNxbwh6p+ahrnGQUlnsIrR8GmM7rH3IFtmIXB
UHVBNuubCV9LBaSE9K5WvXuKtlEyI41l3JZmh4U6rQCRwBUacCOOAkXcmgkk1cDobT+aCKy8S26b
LozDkfxSpsvDaHNxd+zoGoKlENOlKQaC5lfgMrxQgpn3bvKe7fHesLNDWXKNYFFiivHQL2XGPcw8
We7x7AB0L67stqCxdd8URgQaCLiiMe4HbPrUQtzpKG0WmcPEbq8gnLCfVL8pOwrHkRTu9f0+N/xt
kjwMoXGKQAa0VAIPUaALKDmDfab/wJ/SPY2GewI3GwrY1kX4K7kb+sPeqVEye3ZA53mGetJfdbek
XPol0RoeXgZk1Qo4GCzFdttjQAumNiX/IZE6x23fn8L50HF/pizQ/gj5tfVGYM5n3fkoBX8asog7
7WV8X0KqN909bz4iV/OhGn9zLnFReDOxbNQYTKvuoW+Bd7N1hd6xSg0w8hWOS0wmhvZckqUYSM0O
xbbHtTdnv3AoKY6mvt7Y5+Iy9PTVtj95y1OT+AitUsucO4qdo12K+MtrXgdeqQmBSMNR0w0y0Pob
5dkHls9r+go8EvTFJz5pIdTGKnGXDhyKpr78Ug1TB6Kuc9Ci1PHAmLL7FhKrg7m51wSWlOFYkF2G
QL9ugUSaximJ5FLwRx0rd+3oMeyrTUqlx8z9vHXISKt9E9F3TGYo56APm47MBk+jkudBr2Ad3fWQ
O+XShU27kKR78GBqj1IgYloPGLJXcunuuIuU2CILUuOKMxQ/ZopXH+169qyt7Pas8tY+mbaY3h2g
86GN2PvlcL90dpTqYSz91VNM8qQrMLYLaKd6te+9U57edvA/Rbd8kpZV5qrXG4zqzkEzKDPI9B2r
Q3x40U6RIk/J1eh7VnK9lq7qmVbpXPCyYhONNh0YVYI0G7TTk0eR02Ddy9RexWRBFA+8ttnjuSAV
zo8Yzg/RQPAcbyBbZYoyokNDZ0aRXXwD6Hf8OdIe0aqbtEoCj1mtVHR5fZcuDBIZ4o6DxGFjIu2C
bmZAc7hxkF+JcWrEJA2K9mmINXbqfiBUtOpd3JmYAOrx4lYEqa5UmDPvrkDh5PNjw7GL549jL2O/
Wo4vJFZeW2mthUm9vPeRqZfUVJyJ/Xa5QxGYwuPH710CH6CGyOeapQ93JkDR3H7KGmo98o3dQWPw
v3Tsri73x+nDQ6WeQJy6NjLmycloNnil6YYB4QGlca35NwhvMjp60ZOeoPB6OwSv9ejJNUgtdOIS
Wi+vwHxE0d8aLkAp0QRD4mwdX+6S9miq9j1KqkDiR/B9uaFymD2+f0CZ01du3pIXi7Uz5s0Eba/D
UzwtdQ31sMdTtRmdElnosfYx8lECQjDiw9FxcEGPFapcD8ONx81dLYooYANHe7TQaHhsDYlauYpi
lAO271M/u6hUJwurBO3cjoaEYNzpeol9jCUIypOfA/aK78X4rLJ95+w7oe+p6by1GISwXPJZ1fUj
yVCanbwAukkwRvNdDDe0qnoUDh5rC0nSOpg63Bqfa/5rZTwLXJkm5DbD+c6oO+d75DQQNRAsm3oT
hictUTdxwfTqp3Bul/s4td8c7tHwmkhWsBkbHO9NQnfiW53qZlfUX27zLctqC7yfT6pLLgxPbCx3
rfoCFcFjka/2+yPfx12ObIa1mvzqi1HjxR4w82rrAdFmru+mGIlffzfJs40S5FGlYSsmZ4i5sVJ4
b6qV4SBa3yrvE+TATa7vHZ0AFTnMdZ48tOXGtFNaYZ7+x1+ccbH5+v8nQfFRYOn+9wjF37/qzwgF
eWyBFGVBXKcGkTT1PwDt+t/YYhoegHZH/JuLzabJkv2l65rWH32A7Ez/ilCAUrfIJi4Wtj9y3v+B
i41dwr9enIlQsM8zdQxshgEU/o+w9z+R3ghsq8JpNYsRIy0yXF1NsYjuJxwNXwUq2xF6k4bQN+r7
QouxfuR9fOxd2lSmyeFeqMsXHhgkQXHG8Kl67G37CJnIWSVTBa08cy9Gg1zY5THrkGw8zrF71znN
VxMOl1yoQA2Lv4hIlTLPwNKfoIQNe33soDHV8mpnVb/Vevu+Etixq7azHqJ+/LIbvDj5aHBMG9cQ
L20gMLuxi6UABD45TjztDXn/oFy44U5lXt2wmVbGzEmPnXifExZ39faM7fgwu+nR16Cwz/lzmCPP
1blXcVND2mX/dSrwNJMwJPaQhgT/FsMzs3tJgKpp+UvFqRrsQ5kgxScApc4D6bxNG/riqBYbddHW
t/VirJ5ZTVo4rYGHrQpiz6seD3ZX5T2Icm7n7mLQHs3IWLG+WGeLeVvvcYMvdm61GLunxeId4fXG
eeGsI9zfVqKqDfdlZ102yJm4RlyOlpQDdJzjG8j77arvYwMJ3npI2Q/jzGUEBDO+bTXzlyDpMUkV
rDt/YG9gWVDo2509RzeZPdz0ln4AyXxfzyaXdkieZQgkL6HmCp9XStikrmlTa+EJWdY4762aWIk5
ZeOu0J1fvxH2UbraLvImChn7+Am9tNiV5ABoOxvIC+TdyKEDg+uGX8QyxckcbG9XHBMkJnJr5OEn
4ca7xKk6vNoD2Wk882wV5kBzopkxBQ/wzBbbg+NIbMzbRwVOqqRuwqsTJ/CRaifeF4IZbR7Y/E4+
9WaGn39Y41Bu8b1tXej2JDdCKsCl9H9QsQ+ZVrCkK5q9z4YyqMr8TJrZ2YhEDetCNgZvboww1Rie
aRNei9Bd62n8RJP9T2tTCwhT/DhnITty7IkeXJp1BZic3IjlBQj3P2mIgm9NEI1GHVyfOWv6r6XV
d8TEPZCaAHs8Q6NqeAnnGr3aJVTfLI5JtyT10uJSilgpm/zaVmGVzDv6sW9DYu94QdEESohw0i7j
PVIEw7HiEp+5xiaN9PtSiZPvYM6u4Ylrc0SzN2SkKgbwXnxnnX3jFcmT1zCnNzqf1nDda+AG7Cok
WVC/N7ZaBGV0fRLQX4M50drFgoYuBdm5d3FabjropbQYjVvyTDely3LNr+t7NZMI9+sPVqr81G5+
q7kcemOapL+GLe6hJxzr6TMdem412qpQ3riR3nzhEsqavXmbJu1by0Ncl0b4VCsyM3NUhBurNz/7
sn6ww4Q851jCFwgpKPR3+fLipz84DbeOxhChtSFJS5ZBVJljS5VIC+1AeCIAj+Gv/amdKePxn7Pu
V6nhKxq5WNc1H5g8xsDbE7cOqLDX154/bP05TklTgKGxo+wiU4MmOD+N1omT0p3Hvw61CQtTm56W
yiQbXlOAaeulL6TauJr2IVsf/Chr6bg/Oo31nCytXENerN0p+zIbDJxxzr2kGeACNuLoaP5BSZwd
MW0WG4WeV0tCFb5A8J50UsqkWW1eZN3JtoxftxUeJYfMwrp05Hm2M3ZO83cVMUNTxbUnAsfNqPtu
avtnSntnZRjdXdk8enWo8SCsjyS97JVSCI6J/tIVYYOYkZ9dSzKeufG0G3kwTM6Iighx3sdcKd0s
3CgNHmEJq9CcPW6ck79cT5odTVysRyFaIaHo+mHg0b1JHdFsxl4rnj1pvpF12UtsmHcICsVhjtRM
L3udbOjv9Qi9T3kQVpQL0ny4SoqZvW9ZzWvhlL+wD4hcVWoMwpjDqFCn2mDLKYg7lVqW8BdimzEm
Us4NDVia8cEar6YdKvrJFaKnRWGEzsXSytqTkYhz1/12/QQWa1QnVcrnSlffNEneZkl/KHqKrpIB
uqJz6iwRAMEKeAti50jjrePwaK2re+DNJKbqNUWUCYkTc5Npc7saAK4HVcJaOWEPC9wdGHzCbXUc
rP44jh7Q8j7+5gZe3xsCZFoyObxPuWwIIInOGB76ST/ppcVobyzFItLHrNGykq070jfZeKFjkHh/
QXN6FPsPGesRjqDoiD6/mfoZOId2qzfkkMLWe9YXFEZpG0f2349T72PycSjPq+WpmQsLXlj4YhjZ
Te3hITdbAor+YO4KoyBk7yPHGeVwzWZ/I/MJWB3LHS9GZwkn7jxh4sxrmmyfmxr+vef/5DO0OzJ0
1qU3R7aGyncedQ/Igt5ptDKwtVTWzF5HtLuxtgOv93NEbn7C1LLPoc0B5KLliY5aTCd5sHtubuQu
GaW5XGWNOnUEpUg8VQ9W+5ZigJEhfgMf6jE/8FHL1dnRUUfbmqqUYe7xMpjgw0JvfjT4hK40IzkX
oA6I7FnzqQG0smor87YvzKXLygh8CjRXMc0CXMVFkGrmeAor/gAe8Wj1VGUsb2tMvKyFwUXE7IED
ZbC0QxIB0ZyxkMJzdISVuVWouaIWWza7JKmNX2XI16RLvmufPKXVU5TreWW3wfs5grFRvL6K8Ogw
b63G5Dkl6PUNZ33mpMO73peaQdY6u1kcVDUcS7vF20whHyaSmvVrU0F7Ftm7assbVeQ/pk86Jmv6
21G5GGxyDDak9N5ZYiBdC9yuT2JY6AS1Cqq4eSbOB/Aswp3uNvNzowBAKFTxrDJ2XOlOVqzRqii6
gc7XpemFK43KVcAc2e+HuSyIm/VURITrNkkX2TEcT15tP3re9ONKVQRpPAZ2WNLTklGNCRMO9bjH
wpr1J8uGimLiJ2HZm+BdzhTFM01oBXmUQYsZLfvvqPX/6ZgpEjD/r43e6qeRH/m/7PT+MFIuX/WP
m4n+N3I1rrmkaHTLNE12Zv+10hNcWCxwURCmaJp3gbL9tdLjzmKSCDcMvJT89183k+XSwj/iLuEa
Fhts8z9Z6ZEI/9ebic5Kj6wOdxz+Lwyf3r+Fu4U96KrN2fVT10RRoXkyBcNcykm6osjvSSTyOMaS
USdXCHwji5OuuRds5VtUtmb8nAETlXVyIIPBEGL4DXYP/03ZzU8SR7czw3QiMS5o6X5ZI6SZeu5F
9CJ1poHMGe5duig7C22PmiG4Jjwj8vjSLswUaYx3lq+94AElImox5XLfcI9ZPWBep8swcRmh8/Gs
THwtXPFeTeaRRJqXFPlOQGSlJeFB1upBet134sU8mbrX3lKfka3GLcMrVkuzhV+M/3pF2+8zyAd7
XSc2SB3cUEVGEDnvWDCm6ivJEOQn097AcgRmlDEJsmqLViKzt4lFjWKVf7LIyZH0nacCY3fTpS9x
Em59fXy0tOm3Nwn+4fzn1tQJ/4Xq5bspKgFlXjUo9lgq10B57waiKk5M62slUCj8cdNaEKoT6ZyT
0ju61kTCGRdG0nPiJXehnKOg0mCxxl68L7mU5LP1JJamTdGmTVCP+qngrG3ByysOE5FHauVpZnVM
+roKXA1f3cSLWaauvopczJ4ielU19SIRtOCiR8wnHzoFNFy+CKv6EGY/r9OeYzCLtKthtdZWNFly
E2Nko5Bb79DavYUbXGpvRl3II8zbl7axo2fNSesRIiQKurBU/JIQh0Eutt1nQ9rbtMDiVBlxuU1i
GJ5DeOAop0CJlCzgF3+9UD7xoUokJFA9FJPjtEGnChUt3bSMUCxGYIvspyhghhA2fnR8TGkyxySY
zViGEA2eYDAaOMs4AN3JuYsttk4L6oABkHp3dh50lFljYLlL+eps+9t8arEWx6XElIILcLKcgZvZ
nO21pJ9ASBa8RzWoSak8d47cDh6iXNpcaAb+Mbw4GKhphfcybugsyleJnz+ZgnsH2d4lQ9tHK99p
1Z0Q5jGip37xwR5opr6afXXh44o0IJrnUlPwXkci3v3s78ny305smVolz67rn7gRvNihuuVi0G2E
5364fNDJOrAq8LTcX/cgadb4JFnITB62jkqezEHcj9lISl+QFQbCjVI1AoxrbLmQZTqNNQneEyPL
qzUA0Ft69X6blPsvwWVuAV72XGkQzb1ELxDOy5OjOQzd8Kqz+QYWwYmcHO32tt2hFUO6xgy9RIv4
+6Jw2UbxHROhye77VlvbYt7NcjpGiWvSmbT0W7cYCjWf9RXFCSs/rD4TbJB1ZVtbWiGe7JZNfJOR
CW5S+6MHTI5DIHqv2/HNq4c73fdeY66jK6eh/jWr0SsdY+K2JYqNBZk9AHb2OnALRXGH3+034bz1
2uq35AKHL0j3uHnN5Xaw435bkdGC4tvR1V32BNsX1IvRVIfZCXXqhFMB0VXeUsL2renYGoVbbOAQ
7LSwGtiixwdwd9raBWespDkvMKCbv5OGxZMQAK1Jr6+ULxVWw4a1TmfeT+yQ10DQMD107W05wKiK
O1atU8cuoVlEAugZbdIybmMRXRpLIbyWbx0oVKu0v/JiyTjPjX1L1osVQO7/6Fr8WbKo1ZX90nXR
onXE01rW1bslkqszGLDkROgxyAw6tWGo57i/A9oqcBKYeJAoiXvtmilc65kHZqn9cZR5FTiSd4lw
7p0GjnsSjsjjgspj6GL5INbN0nqnF9QHpumGJBbg1RbD08iaXS37duboPX1jSLyMItzs6YPLwvh7
7qb3OHlZHGeZZt24mo13ceJb891xW4TAu1DuHoDwQF5j7JGI2dtSr+RjjdWgwkje2clvhcPCw46Q
V9wAsCd4EhKQbKwfM2ke6SK8I1Wz17T527C011Clh3xk4O8U4a/C9q6NM1zIBK6Lfm4uWTl0mx5F
ybIhFDJopmujM3FvlHG1M7GwSjwRAaI+Tyrtx69qLi+NRfbSydYTp1pQ1Nn7hBOlENpTgqWkUlDY
PQrqZw/lmiW8xw/e3PZ4XqaU5FmU2cm6L3HtIVu9emmy6XquZlY8XlpXYg3vrIqzsyQqN7AHn2r9
EGrW+xJikmYceOHwwISJ5TLxP9Ahak5qkNxer3/xaX3W4FVQD8gi2Crlti4mjXRsffaG+Jp2nXPw
i/Jl6MxjvMh7WVW/6i2+Ey4qw8w1v0NHSqqbtIc1OUBDt8L5tmpN55oDlSNKcGoV/1vapGYltp6S
f0/06o+JecCsT+GX4G8A1KJnWP8XY3X70aQw5Ek0Qj/siOQR2BuUCsqGrGqOg5cYU3/x7ei3iU1t
41M7ncX5MdfnYpea5sFj1eB2qc7sXROhFJDjrfeGRGWoqmedNm3ug9Tclf0u97s7YQmUuvHW7Gj6
keEAnQbDa66Bsmm5tDht6m6QVJjECYiVzofZVh+xE+2rBFBfprsfaaS9Ug34ISZo4rrJ7hprECvF
YYFE1tNVRWFQ6f2V3vZAWuyreXO8FOl4KQuO9KG/cYA7oJhgebQI+s0U2mk47eBR8Je3EaQNbtTd
9IaP8kdGzmUcxlvmLzbFFHEjCn4Ccdl2/fz9v2sEj+jRoqv/9/a754/mp/35VyTsP77ov+x3S9CJ
2dqh+sWltPtP+533N5uBDiKsMP8Yupd+rL9mdcM0LZK61BAz30Nb+nOLYPNlxLYJHBqObtiE2/+D
LQKn9v89q+sY+UA5s5tYQlb/ar+rEeS1LmZyzn2LZ7Ztv41zA5Ucwiv2pXo1aSiickTTmUexL0bt
0jEADCP1Agh+uDsdr7igeQEZaQmAggF3KlChIb4MSN/lrmxoLvyj08OV7NxifW1a9VFFxtOCEK2n
aOfMZJjn+K41my/R2HfIKEESL/4GxqimPpgWizqj3/hpex5joEe0VfhbuZiOKxuLgLAs6OVOe0hR
tAcn+jRZ0FucJ2WNb28Y6UzSJZglgqPWNOyGDr2Q5Mmdrk3PbkaeyR61D13wIA1d83mKU3LS+d6h
O5Qr/R7FbY9VMhC23GZGfRhHfd2hnxus2svBeC9aPdq4BQsYrQWmlE/Vh74opm78oLdQ1kAEhIKy
kznZ+tgSxpaOoZyDgROLXSKUNEtMNPyp+slO4KwNuXFa5hvCs+rIAhyNPT9EvrWFICdQcRDcG5tw
qOnW9xbwxXgCDJnGAsWGGXIkx+80w2ermm3e5cPVURPDl7sDQj+gaxlcNqZDWbM+TXF+iNwJmKOO
RdJBCHQ2ldWudcd+T4x4T8Zgr5nzFTTxlqqT19AKQVCnV2HXu3wx5jv58KgPND2MSEVTm216AZ4w
/oRIH1jkLRXQ964e1wKZasihtsS0s+ROvOtc40DR05632Mrv5y+J4bBKfyvXYkeBwceIz+zWNtW+
drc+u/KctJVB6MEJPDFv59rDnG3tQ8ffxJV88bPkbOB7DlNx0qLklYr2Tad9tnFI1aj/2jgj2k2y
1ZH4WWCHRz1pcHpYW1+iWcx2vCVevaXVhCLeCSZVuKLNgb3DuKowi6peOzb+O+fU/bCY1chXreHb
oVqSDFFps4noBx2afhFVAdHgUqKuxPLHyxhV3B1MYvf9lan53WzADUjt3RnGrdII3c/FRVfyQuHO
Ziiah7iZ79JWPHjR/EmnGf1U84gbhX8oohOdAbed8sA6iI1Hjt5Mh2uhQcIk3LBQGPZoAqtG87+s
nDcDmYBLVWUXfGxBMvjBOPcYViF21fMMqJhfP3UNwHjOYZPfl1Z8FsP4YhTmNXf669yHhzixn1Uo
n0v0P1CI/NwpbQLcvnc19Q1Rrt1EY3Qe9UHwOnHNyj32Zb5drRpp8itxbmPqOWWcXTxcEpnjDFsz
w1uuyfkm0hIbCaC6c7I3u9E3fZUcnSySgWq7zYgRqaaHeV377UW2zl63SlpYp1t99ti7dJhmerpA
eMspJg0CBQ8exb+hH3nEEboACgTi2jzeaFQObKzYfovmZUNREGZLt+Sfg1xv3oZq+mYEX7O92RY4
iVoNuic1L3OpHuoWLJCo5LvbFCccbtyraXN2SnfvtcDaCOKYVolxVMe0T3CIzNomd9vPLGtouTHa
byEMhj8GKAJ2TQ+SuT0Mjtjaor+ySbWCAd8lbCenSDZmm3wYHsb/MNTekOgDCmQIh/em4h6T00sr
H4cWi1xlNEcayayzZzfX2pqau5FEkciRI2KBKc3hUrUJ7dYNWp1rvXLSH+hVAjG5vVItvp0tuatb
47ntnGeVtMQRWn5ZfRKeIgbQA21niLrTrVFExwKkEfYOCXvJnsuzPrCYyweJp3OxWdStOGRd/MR+
GGuZ5PI26oS9s0h1+F8Ja0Ram/OQKs56RzLNL6Dkp9w/g4wPIJfBa7E85V1Gs76gVqKBYmJNZhqM
WPB48fKPIZX+oY2dnhq/5krlmP9UOnpyrxMJMujcyV7tdAGqoRthSoGhTR85VyxjggYaZ+O+Spff
tq3OVI5ZG5ueiR5SWdAYQ/MwerZmbhJ91s+GLnAn5bl1Z+TmXTFjDxder85eKTb+RHwhdJ1v7gDm
jSsU15A5fcJGA+m/UuZz2cxnq7FYnko2jezeACXoBavmZjBfCuzPW8eiDD1mtWunDZ51nSW22+G6
nor2q2CK3xGPPmH4yLnJ5GVAqSFwYWowVhCUb1GHKLVGDt7AFvEAXiXXAYCU1nlvYxjizIn4GFj9
vsnK29R1sQLNvsmWJ3wXqbrmk/M1poTZE9ZSPXfo0CtwJtUdKSJCOpZ0D1XonmzyORtNKryn5d0E
+zM0rYoMnc8Q7bJkbw3KjiHqVuxFd6PeGWtA3Zee7RfBX55erjSfbHCAdGDlL5rBgux/x0jPxb2B
feO/HyMvH03+716Uv3/Nn4ovA5pPVgNRF3SOjnj7p+LLbZXNjk903hGm/U+Kr/03UEnMdj7zpUHP
JgPmX14US5C0ca0ldwHx0/tPpkh7yZD8c3R+8aKg9womXaRTfloAUv8c4qgqDnQYN8bK6ijlkLF5
atyx4cAm76kaeoFY0u6FtOjQBjXmWgUulQWulO/FCPeG7QPLn1KGW3d0j/nSySVxjnd1ZkCRobio
QPb8owWp0bnbaQgsrvlRO+nFmfCztalDUzrG9sELHyI7hCHakGxPKoCgPIVrpln/hcasTb+kSXo3
vBWaQ5pVExV1HKp8pJmtZMLD1kWw5pXHAHOQNGFZ0hefUM6UKoxxpfvJUC4Dqym4V0/iwfZpdtMw
1kEranDWdN26713UiFJ/JlC/jVI7MJP8JEGcBVLH5UztOabZqNtbRn1xO/FY5lNEiTYmyEHXbxMS
jBqRQ7uDtuHWfhKARdr5GSS5UHKXnmrDZ05Pb/XQeGaEDldej86qRSkJkil70HwYLhpbuaYgHp7n
7byrG0iXsdsBoM/rYjN2RMewSa9hH7E9zGig1Ae4cPOoW3QPYPBD6f5UrQAbn6iXemSO1Ngy9WVg
jQ9eJWmP5lyspzzedHV/RKlCJKV7bt3rhPVb7WfKsoMXh0xB7qtt4AH3m3s3mi+Ld0K3GEN6Q16m
YbolpIx6yjfhJEewfp9ONG1Mrxspscsf1KDY3VLjxomy8tvxaPBCxPb05CyM1kLzj46V0q6GDYmm
tN+iZ2M7VP7TmHgXzSnUyolCfzNTHx4U2DREy0ZhFjaknvpq1OP31BH3VEo+e1xshggJnZrukDal
5k4sWy50v+zUkpY8WmXtHlPbsAHS1w4OIV3tc1kgXtSsBRVd662PbNJxRziFtn+O+1odGHNe5mRw
3hIdV5BuzMjeYa6to0g8giZAlUH2Ai0zuvqt7DmrYOvcDfhwNuxqCfY7HdRRNcUdb8+IS41d4lCo
02yLF3tXAZhgco3II9Z07TU+rViRPncImmG/YY/qrSOLNX7DHLUdqhZLghsdUz0eDzHz5d7Mo8/B
bF4HuEJB23t8aEMiAc7w6AFzKjM8pgC13S1F6W9lLtLdDNqQlK98jrrkba4Rb50Jl5hh4HmOjMOE
G7/xbZiMdUxvGy6OdvKe4sS8qef0bSnGaWimoav+mxvOZze4J1Avt2FcPrZ2dkWJfdTSZGdm9u84
+09w+mFvNBUWs37HTIJ7QRve8UFdxOD+xFlFBYO11436XEkC0Uw986EdZxlUrokBO8Ur3quCbUiq
mMWE2GVI3Zhqyl2YVNpmnqcWW5rBnFyMe5zmdEHRdmi6fMb8uvppUwqdS14kkrcLzPyRRauxpuug
JE3t8iRJ4wc/l7+lFCca3xCO0ppaWwksuOf5uLapmYKcesaYjD7WKX7Xbu+s27CWh8SnMA88644/
aN5Ith3ryel2EUfuqtKat8oHSZU0OVi1cj76Mr9HNPU34ADuk1kOdxQIz7uytHf4iOJ175hOQFnb
1oaHg3PiTWjErWQVtJGi0Cu+VNl8aRf3c+iJKRis8D61xg7RyLvUvoNnvHL5uFfNSeTym4GWvhUz
pMullA+JW/D504oXfoz5NhOYoo14OJIwYAbG1oUWnfh7o+Ebj2XOe3PJEOQDqC/eIY0w4X3NphUw
uPJAc6tLkUJGCEnwQW8HuBXl1TnJHtLS/DQKLu84dYJJAcES1hPkBV5FKE1OM+IfaM0tEy9bQueT
AgA4DEK7axIbCAiAJ2spZsZqhvG9z94ShTW37nHBdCG7dOdkqoSgnI2E3zbml5zldzq0v/HEJr93
7WTjyQl6SOre6gM9eTPny9rsAKErI0E57qunqK93ReXuR1MF/qBfBzWQ1yjcoMtzZ8NX8+tPypfR
j78oz0QAt8QWLNcvMy8WDXVX2fKctIQqbBDKrlGf/NE8izr5HDLjWRf9RxQXhywPT2x0NmqW53Fq
IUbD7jDT+reu3FtaisNqn2sUQOdM796Yv4KcvTqTyWHn86Qd0dfVIKsX5MVjWFln3fMv2jJUD0V+
LCpU9MlHmK6scGtOBUakxttUTJt0KXAWsdD6cBuD90HHPFm01iuPmZK0FCwWgFjcL4sq3OR2DDzN
/T/snceS5UiWZH+lpfYoATMQkalZPE6cc/cNxCk4Mxjo1/exyMyqrOrpkalZt0huIiOcPX8A7F5V
PcrpVLQEe2T+AR/tMJmKSmpMzn6Q7iMHIl+dVRQRnkMws7h2+MVyg+3nkwe8eh0p8S2ahCVylhxa
w/Hu/cDvX3ChZCvPVeXaqzExjTpyVdX2s+H647nSlkVCn8Z5sGkQMfOQwbm097Zy1MZa7Ge7yJgj
i/CckOawDO8rCMo9xRVPfpjDlgp1Fs+GrRPH8+NiUlOhOA2wRUn3CJePQWf361GE55mykEujCY8W
ZpJJxukaAvTBzoySh9CI9xKHzKaQ7q0n1YzVJWk2DjrexkgDMNIjA1+PVr/vQR6acTduSnfwtv9z
LKaMCqzT/+1YvJbfxJ7+5WD8+0f942Aceh7PM6zYjhCgQf9xMGa9StAgoL/N9ixMDX9fr7JDxeSj
y7YwDvyKMP/pYBw6vgh8MKgmzW9m+O8cjH2bc/m/How5X3PGxoohhKfJqn8+GJtBxNYGlwQi+Qop
nsJGqhcw3aylT8w0Z/L3tOums8zvfPYfPBaTZ6mdOTbHkTxnWyS6ah1JamG5QW1M5B1KUTiM4O5a
SZkPgM6Msy4mnDEBDUJTSW2On45YMCfhFFJu/TRhHYpjHLRW921qW1GHvwhyiYkJjbZIMXeXZaSA
HgzZt2GXF26VvcVpzuCuDUsqQJJMuIQFph87SS9KvE0sui22strulHOB5doClaXwGgxz4eBL+I0A
NtQld9zAQsc6ZRXdptF2qiErv0z8VYVwf/wEC632XeEWTPtRczc4a5GzYtSnS1ubtdrcpFkU/1Y+
AIMftKUrwtvl1phHlxbktLZ9KW0A8yxrzSoHSIg2h/Vq+ZG4xZwKjEZqYiDzEZaQnJMrykt8nnXj
A5vLdMt+rIS5UwUrX5vRqKi4ol7MOGVue5XgV+s8+87tXudA3tNT729zfG2FBSrH1Fa3EGG7xfsW
U3k4BFRFa1OcOfvEl7HJmWhR+wnn3IKDju/B3AHHP1raXNcxk2nShv8Q0TyEWQQTXllBNZzx5Q1t
RJFn82T8Muxp617HF1hnuPlc0xoIp4dbUanbzicKi6c6Wk2ltbe0GbCbym+XLWvWlUTl/AwtHucg
Mle2nvESmngKR7iauZHq1pvgydK2QyMILy2SaQ5GDIEvUfMbwDEa9/Yvy6I2L0a4GFWLnTG29OME
hyOCAh0f2vTIHHGGJX8kasjTJoEly0N5JTk/xjVZtm55Ked023QQKmqq3E37kiTqKSyH69CrztUY
n2b4YcRq+vkyVNFZuWay8dTyAV+Gn9rzP9qcnjfae+vM3HDohAEzl/vRNak1WjiETZKArE9Lz7Yc
QDMVMV1ArXMniFEqa7qdM2qHiuyHmiYCPGqmNMLN8g3VEisL9bATwfsCHys0k0t78O+zsH6pGrzi
/DLf4k7sGrc75xm2SOU56a5zwyezod9tiNqHORonHMHiIwOQvppNTuWy7u4GaxqJH+KgTRi9Rqlu
xlwk7OfmC9IFV1Elb2PWRUY632RLfyB7eoZ8hCHRCj6rkVRZGC6worrrOFTk3Mm6ZmX7083tZcMb
a9PHoYWhAxxp2DjGIaPbGaYp50nOWXs8sTy34ejUuAa7In6lh2KinLeFRzZm16kh+ltA40xPtnUc
F+MtnrqDI41HZVnhJlj6Z0m4aVVBYJvpivZIbuRBscvcCrN/aw/cYHSmfHmVIRWf/vRcWyAI+pYj
eOIS/uy35pzxi3GjE6PuU9pbh2ma77OmumIIwPFvnKysfGw0pQr20YULfhjanlzbGjhWq4d2oU/e
Ovl+8MTRCodz9BgWEnOs3X/JnEZNBi+mxm0IT4id1YWy+y0zNA4Yx/YZDLF1WQKDl4vTyzDHa6Wt
XxkesBKvtqlNYU2iLgwgyo2j7hidyFrgHyvwkTWIy7mVHXL8ZRM+sxy/2ZA030hnrz5fFy8Kug3o
peNMU0nhqI+a1ywbmoe0VRSXYWiLlZ6osLg1WN0wSVCFxN53FVnm2Y1iSq/mr0jI3Wy0Hz6CLPBb
cg5ItAlSbT+Y3zbS7YiE62st19Cq7ojE4SPzWuGwHrXuOw/NFkzDhdu36xph2Kv6Z47abOChR6ml
uzWRkC253NL7jIlTpaQZtc5Mbx0C/9C9B3Pw0iTiXaUJ5bWI07ZXvjfeO/ZYmFSFcUYt8bbUY4GE
0cp23kJSQOp2tOY9IH4LLYLH3bWDKC568GwLMrmBXN4hmzfOG54OqqhR0wOtq3clR/DCxUsmq32J
9M7OeYVDi1B1bHzXiPM2jupVo/X6KEPsr5n6U6T8YChuO63tu/3wHqE2moj+AsdrMQvGKS5z/aji
G9gI7ROwtGPAls4Zet6tM5UvJYHLRBBpaKL+3KK40nSP75s72GNiNKcW14FywkMz1qRWmQq4qw2i
/aH89xog5iZBmbJ0jVLQsw/pLhsXjdMLsGcrEK+yUURrnXUbuWyLFN3zySX4650k/b2Y2TFv6SZZ
0t3SV7s8m0ArgxSa2VJZcBlJ+Ua3TJ60MDqnvmMZVaSPkhRzC8fJC7mUF/nd4umY6cTO4+agoCbR
ocdQU/OCus05dBTDSbid8voqJ0Qtlwxbewwf36E4Jmhfmb5O3eKbBz8pXnSdRctzxh/RwZwQml9P
clFY/hOrkRurU0T7zRsv59YxYL5bmbhNwlRLCkN99m2DFHRusGlnF99ru1EbY4OnaurQdlAyIwU9
zaWTIL312aFPo/sQ9tGrLdVORR0VUoRKkUn07QOPAgygIb0byYGs3MglCFD37U7wq05ZILEJr0+W
W9/BRpvot4vMdVZYN4FjbR1sYtwossc+WLCkEOt2ck1isZrPWo3XLEISvEHpHpfhkzdRC031+ecc
AYpIWjI1RXVB+Qr6KYG1VbpEtOaaABJbitLbPAxISAzvsGnhSpnhOkjMT4BwdwvsKfaLpDq9UD2m
UWLx7FMvxQxqsiFrSvY8sjkKgMJCMzuFuUXSc4RVsBjLm9EqHCmSvImd7Y3UezSdBPRFytbLlMPG
cu33cjYeEyUue94OMw9Tcq3mRyo4s5C3Tnco3ScRc/LIh+uM592KzcG4nyidk5B7yOap/Zh1xFy7
tdtF13JMmEI6zSffdcN0cH3jmTLm1zz37zx0xaMftk+1UMSZ2890Vh92F9Na0rIOGWQHeNEs1xgm
X6wlahlEU8I9A6GLljVhUtS3cSq1YhVYEBjK79Ys3/rR3iwqQ92bwju/mE7CEOZ2dK1dNNRwzsvk
nQ55akj77mUuvcvBQL9MzPChgrm+LSxi0aPJaxJX0A2I56frKrHL3dLBJJcxu9RQBXu/6g6qYEvj
V7AMotmw9k4F5iRtY0I1BTloSd/frm0bA/Zjt2zmkZ2DsRC5spJBPMYpup6wxnrPmupudJCmTCtP
dq0baeJOMrK/Kd4XJw7PS5Yx8+nFWaxXaL1ephUd5MJCGeqxmmdJJx1Lt0mv32q9iOtVtWenU+xk
31mriCK7w6wXd92vHR6oGY+UOIs9gmLXIxa+3cjxJ2X355YDSIEbGgmBUbhg8NkPdh6lPxxW2SdO
Y/PmVa3eQSxHXCRXTchWvesg2PFOepYT52lKcuyd1BtJS+8ms19bSr2vlHpz+T8DKE730GRg/O91
madv+V/mz98/6Pf50/qrttpbRIFty9cD5x/zp2X+1cPCg7/HJKATOg6T7h/2HsDFjh4JbS+0GU8Z
Mv8+f6LZCMcUAb0Z/x/CTMCQ++f5E6YxTC3yLI7tMtCi9Pzz/Nk2Q29ZJV69wsBGnTTdNw+6J4uT
Gz74fleX40syma+FjyKj2us0GqptFAo2QNnraA1XRp4c3KJvMdwyYjagW2UH4yGi0+rQF9QtpvQL
CR0jDZth3ph1KfeT5wPvMoJs5dvRzgyTTWRO6XZqChZn6QscsjvSDaSLo/OUms9OlnzaOUJsD7w9
bYbTlBpPtE9uUoF1IZrICRsQMiwyKcKwFBs9x9soyiTWnW2+TEnYbM3EvHG5CbCBEl9tY28yC/ei
peTXVGf+iwIzbyWSA1DmPRAdelOUfuySUhxtTFZ7KyeLV5PgB/8U0Z1FrSQNC89LEQTnorORVJQp
79UwEZ6a8uOc0600xZ8EXTfcfbY5As066Mcfh6XZ1MtHwW5SoiSRjWQxjdtx3Dn2zCqtQ8Ex8R5O
V/aEpt1SHMYrZUntA7BMWL8oAZn5RVUiOVYbUI3tfUMrPBZL9UDXHARNszjaFHf69fAUmgH8kAU8
Ol7/fQpcn6aA8akdSbFFVEHhVK44ZXbNxi6GTdfRsMSta1u72Ss/YrRuVMbSc+SBqPJgN2PzZR8L
boTC2nE+cn6+JIx5TiNMAWSQB3fZU7RFtw6JcaJW2wR0Id1gsPeBOdSJuyYvTHePzi86Dkbqgppv
Wdu7hZiTbn7Ysu3bmvTPzgBjpggIkqEwLNIjGg0dYpaLVlLeVbWni8eODmWzEWiqjUpbQKujWteL
fVN3TLMSaaQpqDQr8lsWmh9GVWS73o3OngOJhodtWOIhYZPAkYWddl+eoMHNghe+ijHEuk35JjtQ
uot5It7+FUNdKYz2Mo2Xe2o6Xqhw/YkM7NkiumSXdwwnbv5FeGV78pWGZ0WLGJlazLQ11hiqOsCh
VZPHmnFcw+VlhBYYyXJj3FSL+dzq9jQu9OdAKgp3E0cwVrE1prEOYPeI88HrepJWOXS2AFEnSg5V
Irc8B4dVbXTPTZeyyB0SyjwskDt9U7xMS0++eHZ+UGHp8vUh4zhP0WJvWs9h/YE/ftRMJQxZHw0y
Ky1N6zYF2VNQaL5WsbhkHsNRNKT8b9iV0hiJQcpH16jv49k9md5w22IR3jWKMLDh5luSY5ilIHvY
Y36jMmtLJru6aOKYN94MO0OG8BynEhpwVm9xCHSkPK0fv7cfyEVTDJxnPwux3VRll72yntzU3pZt
zpQ7Pw9lTA/aYN3no2dhBk8OCeNaYvTZvgmg+eTjUq5bV23JJHLdJK63RRHmHJzItU8bM0Bm+RR3
6QeX0H1SY7sgGnsvJQyjxppOEYbZ46zwKkTMox7ZjTBVBx/9cui4lrNgRDRMjV2njCenljFaL1uI
KbV24dhk97xBD6M7XqjJuIiK8DaYIL3Ei7j2qpkGghljUsaGPnXiy8oUOHSYC4bcu/cy66YR4mKs
plt2F8ew4VA9uekbW0o6FVNkkJHVuxNSUpBExj4IkTR7WK1WAQx77bp5d3JblJoyDdzrIhouDUc0
816Zwi6o57UJTFlp4fr49prkssRIvxfS5TKDIug9Y6Wa92IMPHDSjecTu5qYjo23JEgOMoiu3A5z
Gwb8PUV8n4lXHdy2ZK/ob1yJpjH6D1Yd7N1kvHJMDvwNMFan9I6dNb6UvKYEgW8Gt7uc3Olrntkk
RsjSUXoWfcZ3JYlZhKQ6l3Ljko5eL6P8oI7vYKVsm2YCzmlU7ugzvhI6+Rxm/aYgCp0bzI4u2WhA
5fBeSEtjwOGYXZ/hGF0mOk+N/IWMOQbHiai1aDrak7TLpbFYYgXpZ08s2/ARcdoEYXzqTj2+lNHx
PjyC3OpXoptot2Kq3/ic4AuRnhcTh70YbTQzbYLSyXCDJSU4ruqm0KnxQOfHfYLkTS1M+CsuGWdO
t7zF8GtiiLWotR0+c/WTtuFTExSEQXVG3aQVgEfXr+i6p1PspZ0+FW7EswtllNzrbsrJ3XYngmf7
VMfguS5dnYtXBOQXD36aTsy33D6QjCJIa6TpR2L1IfF6jEY/AHsuS527H1kpA+S+XgJzlUZnSTS/
se07AIT5D2XgfPNZcZkszLAjgX5jxlHUybtKJ/1dIv8t0f8pw3SZIPi4bXjdAAcYTG/bAwvAsfDq
jDF1O5ojkAAUaDVZoB/bV9GE6wbkgNaYfBAEDQzZDCRBlrBhBFHQRn3CiVY88kDlJuieu9y+y4Ea
RHyBVaE5By4p3UND4K2obMK5moaQaywCG5e9pUkJRYdZQgBPMEwmXmAKQ8J7FLiC17kZ61VmDFeT
F6gqCeBitdfWDJXBhSANzQJSAykQIJb0GbuCMb7WPAf6acR61oyHNDHWJr+AQBDKyTQGossfBViI
KuvWdKzy9uV4VGpyBKgOgNGaJlGDlQg0X2IENDG1g7sn+XOk+eoFZ9ix9Qxr3Thcd2G0nxWbcaO5
GeMu3nlRf01PDfAld7pl0b6xRXq/MHd0RrEH7v4cABHPW1e7OY1dIym4woR6HskQxTPzaDXvlqD3
Lj3CFKtqyK8Xw7mJWzKGqBjWzsjCI6Fv3i9JuM+CjCcqdaJ7A88hd4cBuWER5eZ/JoEAm73P0f2/
nwQu0+L9X9tNfv+gP4z+gvmKVJiggRP5yP27RSv4q0+dsh36wiMwh4HrnyxaWrbCvPXbHODwV39Y
tMRfLc7uyABQhv7tUK4faCN/TUdJXR2//vYXX4dy9cjBqGKFfEGdJv6zEmVzqmP4HgGj5VO/Jiz5
KGP5EdVeuqlTgj3AWGLeUTUFDmsHi5RtzCfH4ExhO9s5tze9x/HehbeR0iBpcdYG6bMGhgBNJdla
oidcxiY7EGTd52zre8Eu6eW6BhiaBTGrHbA/RrXlEbYl5Lfi5LZOg+W5Mse1iDAZtst857jGZV7O
fGaXntyCMrmOHjksOSP7l7rG/qIfsdSCHQuH63jpl4vGmu8Ep9hVAj+im+I9BoHfopuyyV7dSfWb
TIv1nBa+qLBlRRoSYMowh7vNQJYH7h69nSP0NsENQPLzsbPYLhOSnI1dyifFNBp7XCN6JIh20TRt
8q5fmwYZUCKDiGP5KS0ps0CGPMjM2UsnX0k0MHgAH+PAJFL6G6korMTW0Q3JlQIwaHbJlSFNfGWD
sTLAGkQ9t3J5Z4oMGFF5lRnJkS3LCxxD1Ox0J4r02ii4j/cT0IqwvM9ccVU6AB+q4CnAYten7oef
SaqqOegoO/mqm5ZMMlu7MW7PZuRgNFk4ZIR8EuaHbZPE1WUnzXvK38lOAOlecIFjgYh2RThedRaJ
z4p0rMeI43r+Q5gY9GBnjUOcNoaNk6unpGrbtc1+Ve8zqryhHm3KL2ghuxdBepqzDLWjmK5Zob4M
2Klba+ag32wAFuKT8M2HiiNwlVS7Mk1u7Fmey0I99Zrk19t7XErsA/PrpvOexqbU5csJNiP/fmJU
taSGtNiP5MaePRmeRxWwS+lvjaZ6Lnp5bNpxNzjui6hMkCEpgdqYyW8y8OLRyQL7tli7XnDDG243
pWKPP+CyyPE9QDgRE8kRZUavbdA85UuMrkoJtATmiJexghhfzPNb18qDX/knMl5XhiAU0cDOD4NT
6qdHz6lv87Fcw0f5ERSTcKoTlBx6+AWr5t5EBp565ypTnOAT4yDC5lLXbEfVjFynd9PdT0V7iCWn
adWP/ZGg4Fku06YRzNLCKM+Uve1bGomIweronnOHvgAANNvYsBk4oHOttf4LD8O92fJQZ1FeeiaH
am+rWDkn5XwB4+RU5VF+JlW/9jkJTtTF0Jt9aQNXwoCKT7BGIPGwzq3oo+jJEY87N/X2pj38gKDY
uxKPSYNYmoe05zZXY+2+LgC2pxFXUDbfA/F66vje4zp4ogHsIDzWvBN1JdRypbs0Cm5w0WxH4gJZ
lxwWNA7apZFN1aXR1/fsx48qa8FxByDwS9iP36iMEJ2NCy/s9k4335aUhmBzuolYAJRlfMj1+nEu
EJwDsvCpBSB/ebRFg4IQh7cY74nShuEKVq+LcEPhiDVsMmLzKcUFwQTXjxK5Og8eE4xqdtnsOi/c
I8e/jnV8piaI/b76ltTBOMAjnSbOV0Wrjl487fKOjKE3WtvGFvIwRqhj/gUkB0b3+jpb1M+g5QRk
BTU1bOmNg0RuCAd5miz3cSpoHPDQE/Gf9WeFpkg2ENN5hPRIBjJiHKg7/r1LOjKbCu62ZFYCcpM+
+clFGDuMgZh2iMWSr8x00FIazikieVn8imCSkLBFd4VV1VirdIh3U4upaTG83TKKJwqXWM5aTrWu
FTc/k5hno/OeuafuEwKgEBxwuHpvM8HQVidEbZ0VrXRqlJz/p98Z3PSwKkX9Og64I5bzrT0wELpo
/hl3/cSYDi24VuFCHxl/VK1JyKH1YLXR5czRaMIpM4CB4kaydXJesbDdd6F7CJB4DbJCCtu7ndOz
JaL4auFsaYcXNPbRsFcf2YCKXY19c4wtwpwz22MnpD5r4H5kxQPJLNy2tQgZLMFwLyVZ2ia5qNIf
O0SjYWZvYh8QdZ5u4cveZgRzKDx4Ekuwn5x+W/MJSHuuu3Hi1A3BVERXBUkgXj4sUx395g5QHFES
M3ejbUHiC48s2B7IxhMMuwBME8Hgp0YsD2RiuXTC4dGHN1yKYcuSe1lFKaXGlnFBkeaxzole+IZN
Uo0tTEEYLIK1YkiuwtAoDgHNJk7q72ZLPsSjjo1ztYOz2VAycWN2zfWSMy7W9G0h+7k9WwbHY7SL
8ulC6bR8nNfsQLhMhk5sMsf4SD15yGlMJZFdfQAse5/r6M7rTTpSCkCkNbebAWVO847suVkbmuEE
a73z4nYf5PVNXBAhDyWsorD7yVS/t3r6zWux7eJhV9b1pYqCfWfjx5sU/WS4A2c1v80wCwpbZTed
KT9gdF1YyuwZVbJVOPoE0ERCD/r4UdvTRwxOcG5oUm2Goyi7x4itCdM249l8oAX2mAGxdgoBmiPi
0SuK7aRMKtjczx6BjSe3A1j+a7DVVVV176qz3hu/PxEHuoB7wOpIm0Dcal6PVrt2RvdqdHBFmKXn
78c5OEbfM9GzBqMLjheuxh+j57mRW58d2kRFYK0juAYuYI/tkEJO3qZjDP2ciNsws4og8oYLgbn3
QxGEC2W+dfGXsMPwNz5ROTuApOoQnrPn9Nb4FaaLniPCdb418ufi4BjZoUM6bdH+EnLNJaG8vpxO
TN+bfJa4WYnt2e14FMT4IlMMG5NgX+vRLqtI+nVoaFRIfUDCAmShpk0H5DjT6cBs4aclLmhkA2h4
nSD0OgooY0KFvBpcT1xvOm1osgIciR/C2xPbgkDikll8gM4oQlpHa2Jp6Db2NiLGKPqUkb1AnfDu
FmKOoxPfw6fjiFe+R/gVVp5ORGY25Xd1NL/h3OMJPCIdm+ukao6CMGXimxCcaJitp4MgbOnnxYGR
G7XEfLJ0GhP3pvEeENDsLLadBDb9lOCjcshwltFwXRHqHDxAVg0xz4Xtp8XDeyT+mecT6cDuWAec
z1qdEI0lkAMbLW03Jt20jQiSdgt3HoKlgNaOOUHTlMApZ/RN3TvXpuw/Vc8kW3uQLpJ9xLbPJLDq
EFyNdILV8OL9qDOtIDcJxNX7PvbDna9zr2ELIDdCJm67frNQznnD3O5uJQcyWgDiVU2ANs2dA6dx
ErU6Wyt0ytac2qtBhwOa1nm1K5j8do5a3Q/th2VG1alv5u1g9+/hPN7IeHp0W3LeVnhHyRQoZcZw
lpDxia3624IgwYQcQHAJG3vH3pN8aOSLIwb35165WBhyLtAlCu+k9IFlIUIOGZdR30zUAvlRRBMX
qjbsjyuPO8HepIbGj7uc5SEuTTubWfIV1BPVLAnpvii4u5Qa13ltt+yw08q8NgybY3oU3IcSgLzE
KtpVKGWJ5U7HNrZvRtljMW/njyhJuFXP0TWkmM9JQln2zVuraSgPY8G17gUC/7SUu8Bzyp2/dKzU
lkM0BMz2gMfjwiOEZ7Y3gaHAW4zcAZoamAILCUA9VjHc1lijzn8a+m5+m5f+o+rLG9KNqvvbX7z/
Q16aHmInAESBm4+x6p/HKK+2CY0aIE2Rm2dADDG/AGohAXcN3O8mio84Yg73TGP7ZQJrPHiXblS+
Lu10b9mW3LoLXvpQnJ2kvTUr42pW8mg0zoVXQ0jxl083c45BpI5pjus1D45jRCWcjSIjMh/5ILlb
1F1JR2G2iSGUs/MDiqO4FNmZlPvKyPZsHO4mNki0dUMInGzKhnAWs3A7L5IOIp7f6O+pde/2qNdV
UNYIM/bZ6BvWy8NHLLNXo3fPdTXsq6m8GAzzbvayXVqzkOe22UNKazGQ8NAiuLyOZr4Fx8dpUbv7
f3/NcJl+4paqf9T/0sywz7qZZRon6lfg/R9/IiXDf//6T/7pI7r//euv4+96867e/+kP2wr/y3zb
c4i7++764rfP/vu//H/9y//4/vVZHubm+29/ef8qyTinnZLpp0KQ++3v9BTO6c8HDvynt5z+dn7/
B1fvJR+8gifwmf6r5fW3j/q75TUAKOCYwLwCDLRaPfwjC8YT3sWo4djYW13Be/cPxdH7qyMI//uu
b4W8e+1/2jPwr22yZb/pjda/BRTg0/2XPYPAj2ux0TBNGGRaEP3znsFKwtykHls7XNKvOCnS06Qp
iqDxmWE0WTEHsRjyA5PTgLqYa/4irLBt1nEXi0Az5iAaB4BgGPcvBs1ulAwMEzDHyRablo6tFMgj
lhGekET0q/RSSfvLmNIn4LTnxMUT2KmfxBBXUqiz6Si6L5nCoBid4jz/bpeppdLYepcVYxPgycKV
9hoKEYhFTaVMVf5N+eG5ryIKzrGvkolo1g4oy5C355rsGQUldVivDICXtSZf2pqBOWgaJuSDeR8u
PDXzuiISq4GZ/kiXBwTNQaM0OyeS217jNUcN2kwtB2NaW+I01BjOAh6nnaa4RTWic4bVaXis9gLo
nZ0qJ7Ds49XYCJJmAD4dI+dBA/NzmhL8UVBAeZzdizqnnA0+KFkczobOg82BNIwwV1VZ8B2n6kvo
vbzPgj4R1hW9n6ikJXewKT8rVvktlaMzq31/7C9lXt3Y5XJSrP4hBRxndyYFYOJMtZsLYun8MilK
Fw8C3QC/LipwuSmK5hCgK/Bl9y75Clxe8TWpI9juyXuBEjFrSYLnCuoEBot5X2rJwvulXlRayJAc
6C8TyVrs5OYV646msCnYZGsg2a7arL7pTrp27UWt4l6xRW/G8hg4tJHYbkIwTTDS0l5FQ2gk8fmp
5RX5jVKHetMOOHkom9TP2N6ldL4+LJG5U+38aA4Yi9rR3PjYOle2okfCFl8qFDddDjs/prRl5bBA
IeWlDyC8aCYogMtA25mMuURLb9Vn6ltANBzrKEZx8lpcTobX1GtjnD+s2n9cwAsID7oaD2OYkrqL
xvYXChzQIxxytalnPuAh/Qn8ueTt5n4uNVn8jCfaZm7kZVs5BpsELhEjc248FmSI7iYDz/gI+oLu
bmOfTsGtF7RPeV4dDMchYRlhSJF5tuGCXfc0H28qrHv0Fz9XsniMiqrheE86cpZjvzX64MWJKeGg
3uh7CrJzEziw8gak2AJGdFK8m1W7zdr+bWaujBf3JS3qoyPjcV005kOR5smmp34RVLKB9w7H4wSJ
AOqDexkEXrLqfKqTZyQLBFfGzi7c9GlVb8tpeVbjcO2NzQsZbH8dxaG7c3CLr8Fh4JlfWDEU5jFW
dAKkiffo6CW867O08fRkYzmnvMcZ0BgbY+apXEnUh7KIPa4WTilBF0sGBF4IlI5HO+bA7gTNZUNn
3kr6wyvbjbWiVmAtPfNxakmO0v21QxW6rm0IZjFdnl4kZixLqKsQ2XZezCibWAxWMY1c62xebmMv
G4CbKXAE/FXQsWfzBFUhifMuu/QNMZestLfZQR1JWo5DMzoE9GmCWGgtJsuqhVnNmk38tJa8UC6P
9qIJxpX0XHxoUfMctcO7H+Mr95cMkOBMHYAZ4f0tvfyph+u4cpoeuzSd9I5ZPZvecpVBBx2oN7wL
xhpOi0Q2EFGxDyYEcQSIT8uHke6M047j5ia1uDAyx7xgDQwR2sI33k8kFq1obK9tuxKsGIuPoY1/
IdqWrVpEwD4xfmR6/+IbDY9TFN52OA5xqz/mhvz2/fmwLPVVIq033yZSgzxMHxHowL5/MEytrqvR
RFPkgJ6ExilK8uXOMdNDpkOFTTzeY2DliJnV94pCqO00G2+K/TqTuUP3o1jeXX0lDln4gbn+q0MR
b6R1W7CBY3tXwkJK9jGKCSo4V5cdDK8cgR5SI6cSNUAQH83unoQ998BocY5w5tQuTkx3yx7jre3l
lzste8uJ2nfB44Zj0JDtOosWNIHxBc7AdilMpjtAD5f+7D+Go6D4RCageSuPgmrnNmIJ1KcGbm71
5k/qnbDpyxwFT3mfvJtOhvcyYTvbfTVQhPvGuOilcb1g9DgMxDK9jLIIIL6nVpP2Sgfok6/pe7Hm
8Dlkllm6Rzh1NaMPWF9TL884ltgTEh8D5rdoqJ/ywkML5g8sN7DioXkSmgBYjtXNEovbgF4tBgkN
vQYWmKTLdRtws4QARqoQiWPrU1NnjCz/Ckb3JU4ZKAAQ0pj2HRbNzZKQZwRQKGV0KTWx0KoLVlI1
Xc5jWxzCcaHyqhDq6EMKYlKtA47kc7gDLcG9FyRiZfg+2UooiYQZglVLj8GKROn1rFmKi6YqFh1v
JM1ZNApUeyaaajcBYaT2XNcNML6UPrmVHFSjAAkzgW5EfQ95lHqbWLDR7sE7RvnADigoL+MGF4EH
AnLwMsLUhAhNF/e7DSZy7sVTb6XleaJG8DD2ZUprHkTJ6BdcMseB/SQBTgILiU+GG7wORmPsaNgE
S5lpQmXtRMvBiYL2IjWjYT8y1Kzdonpnlnqm57vfOv380Gn0pQkDk6rka1u2jwZNUqvB69TeaArN
keib02gSrYzM6BGp5Sw0ajOO6RIYtORfaN9LlKpkw89OKqDe4HHfDl54cnL3Smqep+3jUqnUaez6
F8JnMYDs7jrXDNB2OIeyhMPZXbNkfM5fSqMmPgQ/lCfnS24lt2MQ7OmlJ1gvoI0WdvbRhuYX5Ckk
dE0ljSaWtS2Hr20TMQaWGmLqLhyaWBeLtYJyaizgTmcbUdLSCNRYw1BrrKabupBfRgNZxfLu4wUx
vEfvxU31MmvAqjP4P34gTwEFcUuQ7P6Tu/NYjlxJtu0XoQ0R0JM3SC2Y1KJYExirSEJrja+/C9X9
brHy5M20c+7ovUmbdbcVIwGE8HD3vTakyHd7avQXpvXklcM3y/Fv8my4SREFgKfa67QQZyCrOdeD
K7cmhKSf6lYY3j5HWIA0AZg1ioMR5QE4PyohaBFEYj7UaBPo50QtgVqhoLhrol5IUDGEk5wBZ9eE
Bu50ZaB0KMgAh0V6KCYJRJRVL9UkigiF/6x0FSZWzvcI1YTaadxnJyFFgaLCaZFW1JPIgj34NUV1
kbT+TTbJMEL0GF6KZZlWYj1hT2KNUeLxVE8CDrzd1YVaVAdNqT5xlef0mNQebn2Dq/trOeXlWvQg
FLM5bfiObVpvaIq69Rx1JbP6LkFJkpLsayOS/3pV3raT2MRGddJM8hMtLu77SZCi2RQZTDQq/SRW
aVCtjJN8pQq9l2oStNgwvEj+VXulNEgYDN/JKWPf2ibfBGqYvgoPmmY8lqhk+qKAi49F4iSfcSYh
TdJRREeg8EmCjURNf+f0mGKgvUlsMm4papzUZcfsJoEOYRZk2EBnmkzynTDzrlL0PK0CnqfQViT2
fiB0g2ZqdD+qSQLkG/a+zxEF9ZM8CF3mzkiTvY1uqC0aiLP6odK07xm6IpdUbY/OCNPnpYy9n6NR
Fvd//z56+qb5x9V0/ZFNF7nq/43rKCeDcxZM8vyRfozH19H//Kv/XEe1f0G3o6xMkUuYtqNTWP73
dVSIfzmmFCQn6HKFHPdn3RsXF+ptqqYL6tv2H/dRFaWkqUrdsidCyd/yl52q2l+r3vS/atDCwHZw
w+VGOukzv5jkpAHDaGC0Z4bt1Wj+x3muDx9sWvMvl/RTeaGT45jOJDHSVBAof45TaKUF1pbTDL9T
w8i3CYUGi4SaaLx/50WYROQcTox0nID69xP9Hmn6/788UVC61pj3jNTp7TeaQFd5UM0tYEKKSadY
WS3PP5h2fJ8/Ho8v9XU8YFCB3QrG6+34dcAMhiqavQWysSVr/6H4BGJ5FNxPNq4u/fskunZqTLea
yw0x4vLvfxdDtg8yZ25ID/BEDP2aJsIG4KlqIX/K3ln4qJWiW8WF6Q/5RAuwXRvj+6LS33TkhfEo
XhMBfEF30xetQniilGa35FY2gJpgs5cOia3zj33yLetTXkRSDbZ+vZUvb1kdC623/RHCVBTfRpoc
V5lv7ZQsBVpTLQwj+zw/3q/2i79M1N8D6pPb05cBufYFRaUyYAZ3v0/HlYcn2EyTNewX3h039h6Z
2ABMvH60JmGVbb/lzbhrFP9VKtrKFPbcaIsbU5IXKPgfgNiQhP6EdrPUOnRpZcgXy/Hlk7a88LJI
Ef11lWngKCUd5kIi0P7zxzeebuVWZjP7HWSuVNcaa62VV076vafG6HPJ8pt64WN4aNc7JCVX51/e
qUU+ZZzYNfTJEuto+LR2BsfNWOQ1OkgtvPPCew7h82NMf+P4+3wdY/oNX75PMGiyDHLGQF2EJCe/
taPowsqesP1nxzjaRMawaV1QOCy1GqPCXYzPFIRE9alVsEdS5A9oITPIeSH9vZH/FEGc4IVQjcDw
EaPFoA2WhATLjkyybMVLPYrFgB2fYzxmWOdaNWBE11nZjXHh8598/dM+S3OPtJyph+nrqzG1OvEy
dqLp8n0ouv4w4HMycos5/wWmP/OXLwBEVdfpmLKFfrTxUaJ0fYXKBp31XGqww6FpxsO7bKSPPDHe
ov79/Hgnv8aX8Y4ea+ohLOuQx8r7AkfXXZpcharg0rX15I/zQ516g7/oACARaCCbkLNf36DvZkoT
BD4Y9ZoyM64kz6GhLmyKPOfHOfVIlhRULgxbV+XECvs6jlOmQRC53JTYpdeh5iwo2n8vcndRqTii
eMU/GM7mvqbatpykMUd7mqUHUPVjpHWx71J0fDXjKy3baSBJuwtz49QLpIOPHJbFQW+aRysnzAqX
7K8xGddMS+RNwdsy2Z5/ead2AGSGKEIo/UBck3++vBSnsrqMUYE7g7aDVgoO1r7wGNPPPJ7iX4c4
yp17BN8prCnccBDlx9WhNnc1KT8/uT7/KCdfl6bbxmQiApL46MO4Cgy1ItRx6snLZ5pov1mA7z03
fz4/zOnHodhgT6vWso5qZZ6n+WlGJyDK/hC9xM6lsutv6359fpiTT0MYyUlt8vaO9x8biSqpHXAK
EpKGRBYQgPIv4wsPI04tHpvzxVTppERAfrx4DDUua5WXFhl0jdPdQQuWzCaDtakV3CIUgYCj43fU
0sJFwJCO7o3BQpvnlbYtLBhjjUq7RZGuw9T2/snM4YMy94VBr+H0478cT/jQaTrsPPqyiMf0aNg3
RvmIpHxL+nL5T17376GO3oPl9Rk6AtaaG6WroHLMmZGSZMYX+9+Sw/8x0p3+0F9Wg4ErvU6hVXfs
aXp9eSZKzX4JkBZrIfGqZrQctdwowxeRX8c5fI789h8815fhjl5hkqdol0nTzaIacUyNTWZZbLxq
3JwfRk6L+NxjTQH3l8ciUZtnFlLz2aS14j4Ph7Z8ww/3iQjtJc/VhY/wY6XL4Fvt2D8xoyZXlr65
QEXoQvCu7H6CMetATfzssevQq5J+WUUm/74dD2MRfehhc+HViAu/ebozfv3N5CZHR1i8myCs47nT
jI+6Vx2cJl+bJrajlSmWg1DWhvWSafYyCbIlLnZc/92n8y/v5FL//Y2c4x1FGFZqTFNCUcK9CfU5
1O9N7/V/N8jRRo+YEXrZyCBMzZU/em86vB51SC60Epy6WCHz1HTVEAJtyNF8C7gMkI2FO9f33Imy
bFlWsVxUqIVJzShzl2wt4NxX2wqb1T94wC8jH61gFWIfljmEG03UXfdBsdczkuXseRemzcn9/8s4
RzMdXzQYvwYzHQTTLWCapdDGN6d7M/QLgcaFgayj6Rkrcas0koF6DOc7N71tFGNlqsXBRcV3/t2d
Xr6mYcH6tOEjyKNdyeZimEA8I4+pp98aq9pZo3KF4nsf0wJLU25PcSTIgBqEc1xgrhFQPXm+s/TM
ch3QmZTq2maw2oUZQiUstZ9OpB1sET91ar9MhXPXWtaFr3Dy3Pryg4/mWZnYmAHj5AGyvt9rpNLb
SUtiWiO0bTrfvEK/kAsR0+v+yw6HtFlI6v8qrmN/7hYtaIkubGPYij2Hf2hY29bo3jGA/3Sc8FuM
78ZSKNWEBC8+S1FdGP70uvo9+tHybaqx8NSK0WWFtY+WXnWU5gOskOmY3+ATupZdeTWAqjs/MU5e
ggl0/vuppz30y76upRCom5zgunVqbuAdBKdHL/VoXKLwSmmaxLbiPNRTpVyjeUGPLiyC09/59/hT
/PplfN0YOfsFz40L9aMMtQc9MN5yZySYpG+0o239/AOfPJ6Z/7qtc/UjMPpzvJHwPrUzFoI+UXU1
r9poQb2EsnLtN+5CCdXbscovBK6Xxjz6tkZB70RnsHNVrbnh+SgCKlo6w4B5l5r1z0basHHbj/MP
evLQQU5L5w5eHvavjpcvL1YbO3o9aloYaxOJVk9zBZjhPtEvhDunh8FoXEWpT5B/tE7VXitkhb6I
Job91BNY2Wv10qOcnCPW7zGOdn5ZSwu/UY42vVaoPSgYdza5PgvIpBnyu0DJe/7VndyYbTLAJu1H
ZGGPxtN83+20aby27BEIW9Nwc8XNlhqqxvNDnXx9X4Y6Omw8K80yNeQMAOsxz+hp4UawTJzN+VEu
PNDxzWm0MO+IKw7tTKl/iLa/QhVzE8tsCSouuhDTn5zsv5/IPFpgSVV1k9sap1qUXYWD/ogtN8IQ
x3pSRUo+sluW7aUb6IW3iLvMH5sIMFvLkCPPR19oAjg4vjKK4jNQrQvH6MlNmr5NmtEkK+pYjZbh
79XKkPuK4hHfo9Jx6QWIaeT1r9r2fQzu5HAppStPHktfxjw6uQuRDuhQGJPqV7EY/cq7LUCtpEKJ
9n1roIwLu+fY6D10ouAEMFVcRKPyKkfuc0Gb0/uU0W/qYzA4esjBlB0W45jCGR9jHlw6TE4uVIoJ
XDWhUf6F2xH1fum1I9++kozsacP1FGrIrN1GIv2BQdeyaIKBTrRh23ROvui16LoesQf2ggKlnUvt
sXO9X9q8Gnfd84vg9AHvmJZK9cSxaEX8c5Z4pU0vqTMFkH25qiWKpLRR5hiYvY9+c5vS+pAYQFbH
nLpwQV/whfGnk+w4vgDcoqo2jSowVo6GNxtMo9HMMnnwP0hGsVXezz/gqVXOKUmmkQ5GNJNHe0ns
ZbVQ4BWTZp0cPb63AMzibN+4j+fH+ZWz/MuT/B7IOHqSoLFoPNRJ+KC0azHocm6lDO6JMbl7UAvI
ia+2Y+M9WE2zLiNkZKQ+0Z5PMCq21G5pY3M01hYoQ/2xpY5fRZB3sUz0Bb14hgZtAOBWyl9uxX5U
gA61IDXpP3/tcjpEBK1mpaECWqiqCiO60JrnCRKSXsT3DVbSdmG+0J499UojoDLoJ6Ea0aY6ecqs
hErsPcih+OZP9BdPcy+V1E7OMod0jq1SXiKHdLRe6ToSUZtIm8ovsulF0tCuD+6kIZxzx5cxXRXG
/WCtzn+SUwuPq+xUzSCZjW7uz6kNboFGQpQACPDCtVXAdQJw4yT3ubGyB/fCRD61234d7OgJPWxQ
3aLiQ4eN/T3pzE3pshW2vrb8Bw8lVbZuAhiD/OWfDwW0dbDJqFMzLKtrI4ItQbH2sQvcnRGjqQiy
cXF+QDH9xeOJja6ZirBGOYj8758jjqnsS2l3nCMRQlkEdgvrEK3NRTBXoMXemDe46j0Ol7JgJ3N0
4H5VcsCC3qHjPAVXamLRsnBm2s/8IA/Z8/DpzwWu7HPtvvyMHvNd82JAPJy9X3jeCwmSqZ79Nfh2
giIqcWKxZ+IGEoSFqxgL782o2T1mGf2edNnT5Id48Pv5gU9O1y9f9mi6dvEYVckwbYX0c+WWdwNt
YVuLJ3Ac9LoFFz7rpdGO5qsIbKcdpyxj7bb3nSjpu/nQ2vCHrmgLva4ezj/bqfiH8itrn4YsQM5H
cyjxJIdIPyUahXbd2JPdKBtWmtP/2Cb5Y5lQ6MqURLvwkNNDHE/dr8Me3eM8PR9pDGZYDjY6pKNb
uuCuPBg9GFc9n3/C01vcl0ecltGXq0UktKRVp0escfn00p2CydC4C2ty2P03o7xO83eZXghhT246
0gIwpkIY1CaL8K9jpvT5wU7nzKGveRmWBZyQcVHScXb+2S4Nc3SGjqrZkL9kI40smJ25vHOMCoWL
c/+/GsY+OkHjpGnbsOgJIpu3vHow4T/DEz0/xslpj+UU9V8az7Fx+PONFS5txKMgHFCmxr9xsli6
qTAQ8HArKar+nxwKX0abfs2XOeF5akalg8heTW/L/kOVn0Hy7fwDnfw2OuoC+HcOtdSjl2aEQ49v
FUO0tACbNyJ6qMKb80OcXEWmcGw4JHAnxNEsG1LOzX7ku2AW8uwpWrEqM3/SjpmoLcbs5W+PxhZh
GTBPLDRZv46jL+9s1EO3oPhP7iWizlLxfcIwWockp0Dctebf/0KEhTCnsFQCdK4dbUx9gmVLbkyx
UH4QBf5yj453YZGeyibpdEipdBRRU4IC8ucsCOpMBdQUsfk57TqSAAIkraXXoX8z4KakrKS4tdpN
WV3J4cLCPfHldNq2TCJsul/+EizU2UAfScnIKXDgtP9pBZsaKJy4MEFOLCqGAY3IEJQHj+dgYatZ
nfWhjc5TbsEDGjLHqN6bOWoKeeDSJ5s20qNNXScUsScSy5SrOtpoBemvLO+xfBxZvp3caRisnZ+C
J9aUTvuJpUs+m+A//vxgNT2pYeMGxFje8ASY4MpLgjU48p/nhzlxcf5jmOlnfJnpeIrLyswT7gaE
5OZM/TDTeYdSwaUXljbgCzP9103nL++NBSx0VDPU14+2vhqBb40PxvRU/nwEpj8XbZ4CmtMeLMcj
xEBJgLPWvm4l0inrNc6c4slRO/2p4f75hD73ram5kAwI4ef0n+rzxgs+qqTaZ4Az8eUZ79Qse0HD
9LOjlVyxy5+VPlZ40mMu6CTzzgSjK6q73oNTAAYineW5BfE70VaGHN7xHaOnuzKMBUgQaw6fAd0C
RnlzExkNFtHAbQzSvTPo6/Mwyu5MHRJUVmE0FQF2zYP5+Y9zck7j0Cc50g1aBY4+jgmPrZIWb8v1
f6bBus+vFatA6ObRMm1klzoBT85ptHaGrdmOoL/yz6lQ69Cvgp7R6mHVDNpcpd37/POcmNPYzmka
dxRq6zzYnyMYvg8hPJtWDbw4XvBMdZBaQJI5P8yp5jdqYKZu4eIhrL9sOTngIWSNnEeoCLTl6GMb
lFiT3mEUMv8xRGN663t2vSrKsd5BwG82/FywHUIInFLxZNHGZKdgn7jrkwK+jBpVV0qpTVfqwbsR
VliDakhpx5dqgn7euEFM8RRW2TecAvzl+Yc59c7oCXdUmK90Vhz3wtlWP0BIbSjrFdvUPuBFHzl3
f2sIUkJT3dCU0zvTaOI4+iwp2g29E+zQOisEAOdziNtcqA0P54f59Xe+LP7jcbSjBGShV+gPXLZo
4YIG0G2Ym+VNoXsszTpdoexY5qn4KJzotoK/PACgt6upgdGYBS3WmLLGAgHD9haHPnIGpqbNNC3B
FCOAgknXOCj00TRQkuP3kZU7fCIAlOT+ItUutXIJmo6Zquee5ejMtmRflWPeWaBmxLz3oCXWmbNz
CgO1kwABkzj6roG1gNW9/ig6AWwqLV6S0t+BQCUnqZH9Qfjniq4HQQXQ0vXGg65RDVdwv1o1DWgV
zJuV2wI/j1dpVrCXGlw08AN5TuSwzxSr3uL9FIFkQ8EwqCX5lU7mu7Zyt8x9WO4Ix2pnBg9hK0jz
FBRtKviDe9vO0Yf6/pwb1i6KynVOUqewOnuDT/VEoAVIJ8BuWhac/xrZ2Sye4AJc+DFfdgGyYEwQ
wqMca/fabksmJYRuOnQtAEVlLDfQTuk2UNdqqC+9CB/jZFh1aUuzIO5Kg5X8DIymnymgPSzV/Bb3
7nWSdWBUHFqBJxlIG9XKsswNLKyIudSkwJ4CLWHhbAJnpG7erWmbK9dQAVRc3vqbsU33ml1ssGBa
D1YPYsG6IyGzElRz3JKWXgOkhRg3dBqgK1XnsWrMEr1Y6mndz8zIeBtTik7DZJ3j1/BQ0mgRu9UG
0MFC5s3D9GecptvBLHiMemRyjYjhhYn56JofQQPbXo/Kb2qgbAbELdgPPY52u7V8dR2DCS9Gb2so
4ZbyyDyOg0elaq4LxAp5XCx6o30WKZ9fAm71h7WnyEMfo9tx3PRQ2mi/dB5HqeVqqBOcLBJ4KNrG
EhMqXE2X8QDiPIMdlmtLDTUdqhKUTj0JrQFFSEWl0O8R/GmyQE2ovnk5Bj/9+AxI/9lSzNshx6JG
ySDw1NkGr7kFvgKfQe1sMl9AcPBBbXkbsxbYiqeE2Ha4rUa0wmp2XaiQGvNiZbcN1xe9lfMhFKTs
/O6uD9NDRwsKM3pO+/qHz5rNbO82CLCBLXHgGyxcQ+L0GlvIe4kFYJZ6dxCU1zEUpQJPGBx4J7oL
lBcr2ks4aHoVLxTfHfgwHoYYenJQIm1hEC8vAooLMyNo0MSpC+pf3wDFzie3OhNQTpqMG9qwFzWQ
nZldundxAA0/S9mnY+PK1AYwKlZPIdV5HEWCQWirJ7cqCdQl8JRylqjhzeAjr80cFOaBXJAhXY/s
Qk4OVsWJd5Pixe/zA44eyHWz7VBE10M5bHxf/AQZVu1wL0K8VQ0xSnRMONJHS9W3dthgwRItW/KQ
6zhJjXs7tZ154WTxfS5T5HciTXdVMro0p0/QOC1Y2HLQF2qIaiXsnxxjRIjuyE2mckL7HJ+xqkNa
K+ROSYBi5oNcRlX2AOJZwbyOjl4Fz244Dtj2hBRt7ZWbddpqUMkjKRYsKxytrge0NfOyTFZRniyb
sj+YabTS/ebZR9O7KMLmIH2uB1n31gWl3OiD/wpzHw+23MeW3favKth+keK/i6paDKqADN0kT1ng
0gPY/Eji2DyIadcWJVGyk8T2rdElxtrMgxXEo5UJmrSysW0tIEg4jrKyA23hdb66SqDqBxXIoLFM
sEeLUBgnrQY1r514elV/4Fa2w3PuZ4MIOTKHcC9jvouOvcEmhfa2kamDx3kWgNMq7wattucIIb7T
HoZbjYMgLY+hgyZZiSmEKK8Ll2gkdFdjnzxbkeotiyhZj13z4EFA1dJ7/jZ4NMXW506dLsrGhmVk
5QfQ/Ij4skdkZVeRoS0tN6ZSYvSbQBXfa8/6ZvjWm+nH77GSPWoBWCD8we1obXn6RwfBfNFqyp2X
KuvKpgcwRC62aGIVCI4YSaYUBh7JCMPN0Fx33bDJkE0Perj2feNRN+O7zI4xUw3KJz9GER11W+HF
zlyP6juvx2fBrNvPkvZT5nf4DajWKrByQdukUi6AzOIs2vwIEm+YgaO7bZWxZN4Vj4FIcF4oo5mi
gU2kjvzidN69len1DELBp4XXEAIw4c21PkBnVxTgcuuGxj09Asma6Z86QT6oIn3iHmEwE8fN2jYw
O8TUkVXpdfvCbF+rFu/MuCjRbwWIMIZx2JT1yM2AKlXXYwGYgCFFv0Xh5GEIOw0NrLdFz02kXZfJ
VovaNQs7XPoB/yrXdXYqJ9xJJQYOLfGTtUDnpGqy9HQv2dSOjpYE3wYOZeT/2EHouTszPf+6qeUO
kbIFLRXL9IB+x8BSfvQwYMwOlxAvwhWnaQAN0aZ4RTP0RJ4L7zPy+mggxmUT5N80ejx5iOyjl921
57o5TuiNu/QLKD0RnJ15hozRGDU0107Yzqw6v5OAcHnXIwUTbTxopX5lKV27TFPRbDzH6R+tgHB8
FipN8dKHIoxQA48LRTXQzTpTiWXUnH6GL0v7nvuokJmJJo8r411Jr9mbb1tXA9C7JrTnyId5+KJX
GyStutrcozd/dOPsOs2C/kc4hns83kHP+ROZU5oR/IBak3MFFq4dlS1P4Oq3Qh8GjGPK+iUdTOs9
dcRPG+OKyqMZZ4g84BmspC7n6I3bPfHM3ghGOg0bbiplXVzBLkvnYJNu0FtubV/FP7yHIqniB17Z
ujmLJKiZ3tZXrlHfGg6/1BqLJ6XPDpZu7zES9TAONiasJjgtP9yMKWXJ1hoBzJvEWMKv145Mr1w7
hrzQhhsQl+i8HfM6iMHTmc6HI7Av8lvIy7L5AeMPpyOz5gqYguish8qZUz7eWHX0PYM7pwXjXVSo
n5i7qvMhVxR8czVvDhUKYj1CpKRxKozq8murn9yWhA5Mw7IeRr01Zj0P4FJGBVslAepEz4nt3OUQ
1lolYUfQr2Bkg3BTDnWjvJjsw/MEefViSJoVlbcICH7/mZX+Hr+sPaYE0EHUeqJ6+Pt8AAtXme11
MuI66aXDoVBLSmx6HWGuNoC/MmDJ+yGM0dKmd3JwN5qMmx136GTR5uWmlu2uLvTHsu6uBiCOvhK9
Wf4YIvUYoPawzZcpfjyhr2LPkn/PBhGShmcD8jJrWWX2w2jnC0QrgKo4lBY6QeSdOSjIT9kB7cbd
p5nYpl11QAYMjS3Hqy2Wy1HW1qxTJt1QK8U8sJwbv2t/DIGCgUrbPMPoxybeuYqaHhxoEvCC+kmd
WXvLNMyuq6S8BWmbL9QG72ARFEQaZqXtMwrXT2RJCo5+FaIKyEIrQ3ogJp527oKcSnwFWwJWw8xT
aXogIFDrfseaWwzVJhA/Ma6JZ6JX2OrwRmw+q8lWFSj5qqx0jS0ocDj1G3+R98aNUoX7Moelkktf
LmlfBfXsNZ+hmuqzzOg2SuCjLg9wH0hosC0G904fsEkQnfksO+PRitl6wAY9pfq4qdT4SbrJevJ1
mQ3CT2Zu4RNyxCEWUW65bR1uSOOAfbXbsfHW75liv5koMMByk8zqEwJaFyukuCJvl6j2szD7+zzj
rlFpEl8XhPNqmW78NtnVWlOtKAjUq8CR3wJY+UELc6/R/PdaydvF1FlLTwhoOSBxZdsDXBtv6zrY
8Nc2YWU9c2lcOwPHFzN1Rgl9ng8+YmjMkP0K/+mgeSny9M4BjrGhy8OY4VsyBcTZt1FH0uwl3Q+r
NG6jzh5mGIDnHEdo9qP+VvrGpmzNrdWgOm/y1yAuP3yVfxrgfjqkdcndmp048loq8vib4C1ePSoy
PSANwyJIl6sMuDpzaZX4/XM6apgESu0tlsGrn9dy7uraDiMHXEKafDUkOdwB9E1L30yutKIE9qLi
4J31dXVVVBCEk3I7+v0O5clL6zY/SUk9APnGSyMXV2Rnds0QkRPztAe3IdtTjgXNmDjjws/zJ1jt
KgWvuqKQ/j3gvTWyxX3erdZZL98YIviJhezO5O22JHrZGGnVU9N+a0bqPoGxmoliAbDno5Ed7p0p
1Dp77WMiaebg1WtYHJFWPeKEfFMayXeQKOFcwXcNZggOy514rgus+SIV54DqSigdbz6jY0P071pu
vyBon0XT0YixJKJtS/8OezeZ2Qbk3hEix1r4xa1OgN9H0a7xulsNEBvYPvdKj4DrZb6346Z5PeIa
VspuBVTzpzKkUD/V+lCa0dLy9UMIn1R6iMgUoS7ydNgCU7jyhTPLaAUTQIPH3MYyoX2qGzYwA66j
UItHrm443mXxUxDln0OIuR9OpgXQ7DJZymFK34VrLJh3Tpuu6lzdtCMw6TxdVxOFGFTMUKoziCYL
wQlFYEAfA1Azx4lfnKTAlVrk2xygTVfG+pyS8szSjX0Y0tuHQfPalf5CBpW1oJH1Tufj4D33TpP2
njPyvfL1OxeQLHxHguQm/amq8dI1SCq75sEMfUoQoPatxp13mU1jZrkgHGPE6rOFeg9YJV6WivUp
oFC3hMJwlJejiLInzU7lpqjcOY1ChzROl01R/ZBGuC4SpV3mTV5tyZnelYMD1SUaycVWY9SiMR6w
BstxWnYAJPd1tGWJbUkK3COHkiRCzY/W1D/D0gDOPzxjS0waJKAptDHpNcmzFTnEZW8Ve1v120Wd
tVRY7f0A0dE1e3p2+f19knt7GkYWjqpc23kPN9VaZDhy4FGOA3WRb3s28T2rDJSQwM1YWndejmmL
qcdvTRbssLAD39GtTRF9WLWs0H/xozuj6jmswV154BTD1sIXVfT07iq3vcGNywrcmU1SNw/LV9vP
155X3Rdx+9hKZkCosYvh/Wdl0Fo3KlBJEyfZeIQPGWaAK5uBZFGyjjycU7ENiVG15qvOa+8pUSFT
9B+iqt9NEjRuGIBECEJhE6gLzyJ5HHj2ChrCtW823C9xNrBhAax9me5VJZ3DAN0DX8ZtnPmQNOux
yW58u8GXLymWYGg2I8kJysbRdTPYr5ELKjisHJxW7Gz6ba+15j/YDaYRgL2r1cT84joMkNUpvP6H
gxxrA6jsIEKwRaTdvqeyyx4t9iPuDWCj+5yzxrgzQEPfIXfDMMj7DEb7u6OFi0hAnvFoe6dxTO2T
9whqCpWBg+vVFZByuQRucVUKiNhBH26oKs1l1HfLPo72ZikWdlSZL7rgqp4jD3wlVdAYd4r01qgF
QYOoeNdq7QsUaYDp5U2e5s9mpGPW2GbPhgpdXKVSv+Eauc8L8z7CtnpXxYZx16vK1DkIYNGoXOJq
E9hYr3NBQuaAvXzyQYhwaxcEk44Z0/bjavhlhuPdKKCGJQOuEBuUOTeDlrJ48PUwhzhfnc88HuVQ
fyUeNVTb5NF/1VuPqg4VzRRjhgpmBuV4Znhji1UtFwRsbv6deZ7Yf7/V9MD/viIajv7r//n/Dupg
kUmlMvE/exncvr1n7dufYML//KP/MB3kvwRgQeCCfAPUolP7zn8zHTRqxjTX6OSgVVPl0/1fxqDx
L5TyEhgElVEVAwL+0W8vA+rM7O7Wf+iD4u+4ahvmUTKXeUGBkjo8FWwNVOCxFK/LFCGA+pkzEGzx
pnJFTu4N1iyt6qzgqNPm0oMeRDWQu0bZeUzbwnr0Ox1Y0Tg469ars0UpApdGsv4JX0V1UbeFnEex
/xJotEJobc8J4fb1AsDRLp7WDk6E9wWLKQI7tQFsQZk5ntIOrLi4L59rlmBM6q5nSVpqCH6MoNjT
vLVR5rYNQ85T+8WAR8RtraTDUq9k94LpyKwbxVWQpGizffJeabEh1ovwGeuuUixY8bQe2OAabsnp
OtbKn7qrrQu2lCoaXl22mCFSvkdsOUWY730Tj0beyoPJpmSzOWEfrQK6Y7/q8/G7nHYweGoHQ/Ek
ANq++1F6ScJ1nR0v/rX3Tbsg4z+0Q/GasT1G0z4ZTzumDMzXjC20VamkDWyq5bS7emyz6ZDcdGy7
dqXuQ7bh2hhoNUzxWkogD7FPY0wZzgK2bnas68IwIf+yp9fT7q5P+zyhDU6GxQIC0g6G9kNri0XP
wZBEGUaQnBRVQuImblNw01BwocfSq8638OOrkWNGNXbqs9OX72XdHzSOIcKAZcmxpAfNvcMxVavZ
q8OxlRruDLYxagEOtCrpttF0wnlOu2imM6//dfpN56CmWtXC4mhM1X5N+msl9XBncXT6v85QzbmT
HKo0I3BGaEqNXTU8rengnU5gh6PYFsPG6PwbEieLbjqrSw5tqRrjZuQYHyN3b3jDB3bTLaddvi84
8Ee0lOYUAaiEAuoUE9SO+hwRJJSe/BwJGowpekiEvNencIIIZRsTYDjqCHOXH40AEMYuTqWgHvHv
gomu3dVqX23zKVohEbauCV8SwhiAwlc5YY3F9W6jkK17Mgl5wjTFTos+OcP9NH/FRJly41if/RQr
Tb9fD0lOE0QNubM2pqgKEMABpQEYt2RZpz+LX9FX1xKHEZDVZf+uEqAlWvOee+NTblzVLgUDDRsl
3beXhq8uMq3s4KUk27SKuRbY3GyiG50Zh/CdzLzibzpsxwI7wKzD75p552TgzWWAQ2cXDqQp9AIH
J/uxQJW9jCf7+EjD5tRaUUC6b2vCZ+K9AU+NvIQL5lYPdILEE036Jo3V725GggDPDOb7JoNUdpUY
+lxSh2pH504Lxd2AsHim+TYsXHXpRz3VEWG+xkm3cFObmzCwKVoWnMoC8F+N886PrmlYm7uOWW3s
cdxyclIEiL+Z3CWX6lBcw1PfGTIh5aBDjLOMptnKUoNhnpCbcMiURgfHc4FbFxvT6g4mZf0uFs06
SdpFLkqBthduduzyEqLuSuakwy23Iq9meO8FZo5Q4rDDmsDHY1cA5Q498RA3sNbBIBNSRhg32Uml
roJBdCsjFve0njQLr9LWkOKDuQQ5vW6DHFYiMlPLVJZ62FvbAL6lg6cUrn/de2800/9Kyum/yDuT
5cixbLv+ikxzlKFvBpo44PC+oTvpbCawYBMXfd9/k/5CP6aFTFW9ypLpyd64BmkRjAxGBJ1w4Nx9
9t4rBtioCzthdpuOThbxXo/XZVzuLXSlILe43CzgBtOrKIWbN0WwmsWMSzCNvEGOeGFnADAIi42Y
rmNj74vC0Yijqx/6OJ6NuDnEFM+tIkX4nRa9gGVisQ+PMSity0Dxex2XL6nhHO1WoqSdmzGj7IG7
5l22WpYz5YYGDGvdW80zXID1aEwVTPDCy2jJDlgBZUbminr+ScP6mmlY+4vx1GEfghR7k0Mg2qGx
gYJy0VP5a2hpUlWrY4PvsenmQ8Bxv+qjEz1TLxLq4qQ1UBj4Ay0Gln5IAD0nF0WKz8ZYEdeYVGPV
5jTWJvO8jtIfytGiHQzbLSpPSbW1DG6lemCQWc9YV3GKWqe+FL4EAHYl9RJMsyr001Z9zjuO2rNc
vmVxv7R4K7+nvuCLjbrr6JB4H9vR1dow9JuJbv3cbn8poXzXndlLk+RacFfkH4Ydr+Z1ifKPiD0D
ZY8gQWh2s/r8UxiaN8NQzHq+/kp6SK3BNJt8wtZYx7hXZRIuyF4ZPOSiuYecpEHJfFWAIXOdMBFO
B6Sohts4vdCVEUOCRuhuw4HncFSx8u0UzBsdC76yF5YvF0H8ZJYS6mKX0Z8LQ9JNFLrm29jcpXr7
XqbDRi/Kt4phh5tAR6wd0hBZEfVHqE5Iy6303FnlV24lZL4WtDcVLUgeYiuBbuFhmVo8n4bnwag9
QhoSO02HrYoOyM+k2FKm2oNwfHvqo9rLtJhuxVDdJg4MiFKCmZaP+RHETeeGkHV1teh+yIcXdPA4
gvPJH9hQVduNOWtfR4QfqP3PhrwAQPPh97RAR0Ot+Maiz/AOj1Q06re2AErnUL4OfyBLi+nNoJmU
5w44U30BmwIMpBdRZngZ5qdwgZ8qDYfVhYZa9vtM5R2Q8K6L++BzgJvKQ/BAwQNim3WDsP6WIitm
QR2tZ4irEmuZbkGwDguMdaKSz41zNQdSDmueFHenuYkaRJ8dNpZVTcP3q90k1ko1Q2NPIYSAfym6
Q+hQoq7AfK/LwuQyWt7a2rA3pe47GLXbqIEDKARGOAFNyZeF8UoZDLTNkip0o82LFWVzOk3J1DaW
JNt8GvM6N5v7V8exKsTxZvozH/jvPc/bKpnS/2ye94s6/V//U3J/mp/8X8b6//O5/xjrOU8Rt+LR
bC5VEZgK/zHWm4zTDPyY9vlBx+rx97Fe/5umLR0u8hJHInDDMP73sV77GytZrC6E2DFf/ldmevyT
fzVoMM+z1QCBSSyP4wUQ4L96jcphpPevV3SMBcNBNvTPJpV/olL/BubU0ffD8px+YfaNIaG7Ao+v
ZrJScLrK00wyzX0a8ow3j2ycj+EEfysYX+c50inltN+pEb3R3XgfJ9neINtyvylyaV9QKM3SiO0M
UTRXTstz0bLSngPoFnJUuF0brIom/iomeqInqdzlVfOWFNVmtjXuqqEE68zuXvIwClw6Qi9RU12E
pe/MUCIYxmKQYaD4qVuBfdIWu3wsRncMKYtkM/qMH5HpovIqWZQ8zppHVaSeaXS7RjKmNVWc4YpC
OwZUc2xvZhCfo6A8Nwnjtxmy4ILw6FLqX6zUYSLmXCNYYLTkUGL3R02rkeJp91FYbCpN1boiGuix
tXbtbBubUKZcSC8XuwUePg5IdO0OseTFBduJhVfWtBaSBIOviRtiKY/U5/RKC9unYy1r8YmljJ4y
xklIBqBa0/C3COODrSSvhQUUIkTshXSIN+GUJMUr3d20UkYB7WPAcRbKDflZyRus9KyXtEd2yHRK
3+/CQnNhF4HiSL6UMXoJkvjT6pgZME0oW04qa5CpoEQKb4w6BAz9NsmTN9bOSqjzGRrTN+V0DMQx
Mtqk1n5uqOEa5NpGwRVi1kJzRRW92a0G1KSbdyI2X2wAberSiWyFh9YeXmOTZbXd3gpdu1a4CvQU
k01dv1j1sG86jf1fCOe98qc+czM8V1a1qEvipWcHa2GTS7T0YtDYu0o1AeU3ktSdmrZQL6CF+EuO
GIJmhsQNmLnpprOeJ+xxcRoJRaacmr6uUKF/3XAec64fB0PEz1lbsGd37AW4G1waiXYBvVLSlaUm
Aq6tWujfMEXtt7bPB5eK+T3Gkt8F9DWvsmqehNna7vvSVSwwFWpaH1jTgI3SL5HRbsZxdptY2RWD
8s6pmB5Wc8bIBF/HkIMSrVyWXGWkumdQunsm65DBxbjrcG+vxlC7ceRZKRqtijabnzpUQp5imeKZ
cMSLRccN90WW9L6uJOsynf3WJumvihy2fQSqL4d0Ken9rtDKcm12zWnOyGJqRbUTuUwPffvUTp9M
sWJFgWizmWT5uWcKW9G4fYb8Yd+o7vM6AlQEIRvzzjFlBt6k+10/qX7f2Myd6O5h+DZX5UvLpLtV
o2FYWWWjeLMZMklJ6RkIFxtixReT+UojIbcF3dykdn2ORbLX9Nl0c6mFbabyIjR977fzR93aHNqT
Giido51i2fodQxfNgTJsaIZHeG26TWcGPoI26yiR8/ybkkFl19d6es/30aaGbxy8pJYZJmoxndKe
EKVglYrPinNb2fcuM+M6S+Sn2agvORuUY8To5fDeMrWOM1Qr/AHQc5MZLAWi2lVZXR3C5Q1NbzG1
KIzEwD93dcDUFk3RRxrIpATNG8tTiHCDlG0Kq1nBPXzpGrFUfqNLDoPOWxa4yopk57qu5ldtHG9F
kpouYd1qNZoQUwvpJGTxjYszxZ8inZtaay5SJdZyiauukKYWgYEamJn9dg6wzx0a5yCKyi9TafaU
hdg09eCDSoVa+9qJFux1sBnNkr6CjgPLRBsytLSVjP1LlSXdNZLs4kyttZHUjrZfYc/s+XLoSyOt
vJMTL536zJ2awd9lsvgFyVSdTVKVqwxW1xhiDq6d58gaossSSFtnRsoWO6U+H5F1bZuLaWA0f41j
9xniO6pLxeCeFoa4VWgrjgEUK3MJAtam5Z7SWrell8syJAwmug+2OH9WI6cAmB6WqwYebpOwXLU6
zANz0ew1nCio2rg45M+pT44Vcta24b7jJpN21M3xmk3to0IZCSnNUTln9V18SlkBE/LmptHgVtI4
AAwl0pKlvjWBdAtq7Ec4C8TGLEAMJJCdUUM4tumRFy3leHLWp+5s6Ni3nFFx2dr/8EW/AHzONhLD
pzCm2jWwaoNDBAvGImdtlSMqqzp+OWWfr+UBQPlgEprIKya4pL1HSPbjsGXlWb1Z/UXNiy17vp2j
TF6fBvsGs8+q0AoVyKH5JVQOPVk2ZX/aav/NJ7ulq+s/m+w2P/n/pdTaf37SnyOd8zcEcseQyWvR
bkv9GVL5nyOdzf/BUi2j1P5R0cF89k8j3ZK50CwoMqrF4IWz/O8jnf43oh8qfR6U25B8Vv9LNBjF
XP6of/bdgqhBI3YwK9s6HUeapv11rOtsrtqpHGiwHmFdW4Xfy9OHlWC9VEXjRxiTuLkisXRusjwJ
x2zHIfJ3gaCiAzsYYpwsSQF2Kw9ZZTMT5TqTTkLMfJXZIwTUuaU2Pyvx1gG0WOkgi1S1/cmS+qPX
bMa31hj8kmP8vjahi1bkWWpV3+nTLG9hzNNMHXAkGXQl2thVewX38ZZq0MIQgR9lDYldBUS6U+Ty
yeQJ6zksC3mrlV4NyKYoDf7GOJB2scBGLLWEk8H7bYfQyF2Kqo4YVq482r1YtbdRV21Ktaa6AQ4j
FKKK0g2QIHJgYBlNCMeWaudlsxSv4Z1jV+95EYr4OwmNr0h3gD2MZNCLwqYFXJzrLjsnc20RlMnf
jZJC/FhOJE+bnUcT82TX1fA6JnHh16X5CaAVxYmnIlPMoa0QWzENubGusd+tfTCNEGw0/Ei2/pmP
d3QHZsDqUwhQtzmcDpdm8RdtZlpVeBldoxM5j2QrRMGFOjCJJyA69wm/DM9vmhMc5YFkv1T/TL/q
tvnVD/NDmaHLy9p2qOV74QTcbMbyU+vkL0ZDmCQvwIE3mUQzEL42TO/wIyfnmgQVAvpQqzvyJ9k6
DkvuzwklOi0r9kPMbQoT31hsRyN5tzisAj3TvrhT5TkAC1r0cbm07UtaQ/md9A9Mao+sEF9Snvtz
unHirzmcbh3I0LBrP+Mae68uEgbksF63cWwwrdEynvSXmLlG1uYnGC7JiidYudEHoOnNQk6f21Lb
WLEXFADNIHomdLLxveDorhETnByvmRYbZBpe+yTP1yHrYlQ0uAiKr1v5GYQDRkm+gt7+LfVYkub6
0IQFAD75iejZJhbjfTSHbV1YP3bV7WbOOVYtSEn1B6ndkcl4LqoHw+NaogLdLvrzDExCKeZtBovd
wVVoMjzOAIRbLs9attbF9N7LIPnMuyp900HvM0r8Yq93GOf2s03fRBWfKFHx8zK79fF8aqISqOlS
s15vC+yXPf3ZKO0CS8pUce0XMQDO3qurhedmHcpE5mH+kEWBKZyAd2u6I7a6QAHCzLu2cn4WxT2e
Eq9miMJtsM2SZD3Sr2HxMAy10ldxryucQJT0Y1xWuO07NghvEDUVc+FXWmiICwaydzUC0UkDWPJZ
WcJLKRLEp162PK1FBaOYcw0ZRnO5cX5EVXm3R4L8WY2vtJkMDKRtehe0aKPjWGdJqWZ3ZjwegZKW
DPkl63aE3sKqnhT8arTqznMJEHO+NIwButr4ltLtki5eEy30BacLROyzGH5hKa5WViY/aaaP/3E1
FI2rzMyFHXZ+oxG3ka/D6MJN1ETPPRBsRfxM7WsaGwdnuiFhIX7vQwyc5pRf8uEmBfTOqsGqNd46
5z1gZNPpYVAHG5xcdOjBbNTTC44hCHxUPuclPYyWGyWNO5qkLNC+zbG5aXH2ZpYACFpKmsI8wCmG
58zoN0rOXMwlK7XxLmcE6RXQVXB69HELkdcbQVzlevJZJeaLg4YYIiNZ3U8kDXRHfFCB9oOcdU4Y
ijEd+469ljNfzexNG78K+U108oZv+U5qh/1MbQKX9nk2T6MerSMzOzUzOxVAVY2+k0dm3sp5GlrL
r6JbIq4d+qMWcY1E4zrpm2ccE1g7Mn+WHM8wKxYjlV/N+Ig55AxgK5pQWuN2fIZc4kqOyZboq5nP
Ydav1dELhw8jDMgRCLfhBqKDA1Ya6zSF4qQlVC+C+1oZeOZLOBugQVc5fwGu531vPBtKvNGBhFVa
5QIqXGvaITTk3TC/SojIRuKsQu1tSL0kPxXJSxFfFiqMAZVyLr/TaNvTVAl0OQB5xDS147y3qyTV
FeKcA9PGZbQy52tkQTmYnV2Y3xVTWqX6O7OpW9IvO2IFRlEHe+PGUfKi5eqz0gXJNhTKux03XO3N
F6glbyz6+Uz9gMYUXA2YODJtA1b0UTVoIVqD58CgXUSv33uFFGcKxXPNUU3ZTFHfr3pe5kwf/dbM
ABrO8BdsKnpFDVyS7dDK6Ufdtx0JvnKp/zSNdqlgi7eqAZcJFIcuQyVta+WHQdeVogJwxwizwhzr
qzaH5yjL7kpkglFrcQcJ67NuYGDonSYAzivnQQREU1LerLxDAr4/AYSPUipfijwtXB2DKzfOZ31M
j3wMtz2vP9K5/aYP5qVvtCPtxkDgrJMcB4dsTn3NmO55pr8yC/lDrfF8w+DA6vGKzfdcmSUGaFk/
q42uE99h+gB7VlCfY78GDabfvmuOMlot3ebsB6Jr1RWnWGfwHxqCFpb6VJdc5Jn0W+MpXVdq5NLu
+lB6+ysz1JWe1QaCi7kKuaRkudirZbq3kmmgJ8EULrdHhN8+ubGTANUCafyqyvmpC/MntbWP8bJv
qDDD5UsPUl1yrO9tbat0NHQshJBysA9DNN41KRO+0dj+VDZ+VdbrgOcOaavkqM+46QxnnakYyHsJ
VgZVySes9JE7lOkpCCLTVcLhQknuY5hT+NklmhNm+XEt1X3qRcscI+7NhLjQ4Y3PH0b7o9iEfNg5
cig2aI+pisbGXka1jxpZv6Um5ADJq4piYw8Xu1NRq/T5oCvDXqkTVzWalpq7jutxrN9y9sgrMU/J
us7HZ871UccGuJMfVdqClL3j5D8MO01+sdbWbqm5GaNn/TGZzIgsiYDPSLsSoUoqN0VD5XeOmrTK
6PWTiVBJGzSwSV63VETs1CXNhMcICx32Oliba/nWNV4YrRnNagKo12I+yNkrshprCYx5vUJq5Kk/
BaQ+GDeyGsN3RwDkuzV/eK7m1e+EX2pptz1Er2n1G+UAUydX9Jdi/vD2bKzvgt8gXlRAsPotiTze
MbUb1T4cOgWDJzCd6dOG3in/KsBPNRTJcP/XLknEP2WVCTdisdD9IOGJGgcZNkGrOBI0ORKGIxHS
DfC+tBOrEszU7BXNmJI9NlN7+zV908j8LohED1uSOyeMIy4HNjgrup9Gh5Gek10P27dYFVhcmwbS
sVuOfl59VA/Rn5rGL5el3isjVToyfVPh55kyT+5VtcVog84Gvq69xmQxo0vNI93aFk+6DLSI3+nK
HLPvk+3Pu3r2EpNVxTtr7FB7WGGFEfYQkzbIf1QWfdwn4zM7/gw2qxOa7L/34qIEexvm11dot1vL
3kSS2M3Rp0M5jH5awDkTb4XwGOIKljp0WJ5nI5a1txTDtMz/Eg9Dco21qR2EeZZwFvbKW8bTq37r
acXSyRJ2/NzpF8urjpN1rzIemx/luJ2fCl//0MWxtfftW7NRnqJwZ36MacpO+oB1ulz3U+/2+c3C
kL7BsChlHkDZDP3lLrf3KfGzC0wykcClcouDI2+1neRsNBKOEb/AnipPGTF1YAS30jF3y4U5b0f2
I6OTbbsh2kjHYfaV/ByZx2Ulclxub9pWRwrWhWcg2zB0fVo3G/g1AMRcuvAJuqs4yz8mnhf1xO/Z
rBkt07bHw7UaveogMMDBc3VkaLT6Cne27am3/JbYhGZ7lGLgQ8gOpM9inj0TC09cmTohDywmLoqf
Vr+FyWZWnjPlUeE+cAI8rxax8t4bSBiUxWtQYNL3anE0LljwnW3I45Bkhzjq7cEU3kACQr8PEncn
+nLfs2adBh3HKBIoDY/cceFaIEb5Iz/N+GnW8e+4s5A62c4znglnOkbTzgl3TXYiTVCNT1G5MVhp
VYQ8TIr8OLZsM3VnRPQdbzpeSWjFwnfCDf8LK1yHhMX2FF+7/aRjs84+w/IXqz2HPogcB0FhbbVO
XYXmAoTb8BzEZJjiX/VT3gU6KIWi3S8d3QH/AanK1O8p+6U5bCe/w+4ny/aW9dDVVw5fc/gQ9mMU
LEcvRO+EHGwMOPZdNLLmu2X72YhdJttsg5bLZOOOUrGejd8AJXdx8WL4Uveo2Yfpm7TfKkHGuKAp
nqrL+2QAF+UGGN9AMh5YiKL68EpXLck35yKC9AQY7BgblWfr1s4qX2KVLIRV7TENu2VsH/Q+wTmT
HxJSaJLeHLU6AIxWH6Ko8IQyHASgtDCvdlYTo8wlR5nAzZxKHvAMr080lg7O2uAO35BNpZWKSufa
TbFZT4wmdpUclZAvDQMnvsPKbYevWapdpmYuJH6pP5hcuNLA7rkfjJUo7c1y70QSwzC9A8lJe8+p
TJx3PkKLrLX5Gocbnbt9yS2g3ndBvpHNEgCkuJC29FEd3dDcGpYg8HqIBp57nO7qER+ROW2j9lbT
F9BLki+FNMlaIL/9qOPVdF4MlV2kfquVQ2HApVnbLdk9+63QCPFc2v7MHiQLngNxV5p9mn/m0ruj
HJGrM8NCx/6JG9MzYb1MnATTx9Q6z0Vi3fLmIcXVirJceVjeHudcLX0LOE1yYST7yKB4gUXMnWAX
RvGDRnQ/G/N1XzQ+vcdxrD7b+s0pRjJrJamv7qjOvKWTfSQ4AIXarlY2pAZ2vcj2EyZijYyn3Sf7
gXNw+S4YolLjjvHIlI4x0664W/3VND4K5W1USAs+cp2x6WDKtzF7chLfMq8Wb1MdL9xVo+WweTWl
R8+7IJueEu1XUd4E6Y7y6LQHjcWL5GXKvuPaS/XL0G7l8UlLrmqzz8E6Zk/8xEyuU3Jhug+6C9ua
qvyolBdT2nOGRiCJyZJ0914PHp3yWvMoFQyvrLo6qjZyPeMYcQQi7tLbhqXuJ2LahliO/1es0EjG
ZDf2ykPoqCXWPsfOVDNRmbF8MnXFazXnanS/Jp6bcjK7VTZdivaaT7+yAh9JwfEB1/7wwoHaSr5i
6yDiszC2Vrf4c+hXxmWuO+cebnkT+9WQ0SqguhZLf7s1L6VTHHt1oznfSCAoyK4VPox5k+r48XAv
1xtb3ivGt9Ttemzj47GQtxnfeg7yQaORXgdxIi/dXhlo4OzY9TscMzMtllQTkrf+ymsEYFLwovmq
mDcBBSvlEzRvr6TPBfXeUT6Cjic4OcuaA51R4Wrex2gXPeanMtmo9jqZcUABdiLIHTSvdAmvmlLZ
cRONUqzlzNvCoHSDV/JApIxThu2lUQRRM2SF6U4jju3h2SKO2OyHYOMMwXMRZOsSNUTvnuP5VdZO
UnepQ5eqajqa7PYwxQ3RiOI5HnAkEf2xn9KkWMnGuoOLW7MTLK6lHa7N0bfD5zhfi2pTaITow7Wm
3i3QoK1Cbp0Zt3tMhnoapEOUbIqWfA/UTZH4SrsGeegxqtbpp665DK+IxrU3cJXwbmnYZ6jxY1au
vfRDywCIRgIoy6OVbiyf513aEDHdDz2Lw0drVt7U7vQF0Zw/SeEhMPpVtszNwGdwF0zpc8mgk5yi
hlicucYUtpXQcHrgI5G1kZXUVaIGxE6/Ec0rp3aa/vG+FS0Qna3stFeVbNUEab05sBZxWcHluX1R
WTjpCPOEvLxc4ULtf5Jk25kfU7TT7aeKiFqWnyhJYyX0Vlk7Ix03c7SvZvwz8WtCNiIBZsDWsZ5x
OPkZMkEwQs2KDtwwXxoj2I6qyk249hJV/u6z4YCQCOdGg+qkxgHFKP2HnlkHKZd+4khel470PgnW
Hel8y5zw2YzAPnGQ+JIFSSu7JV5oJmTgsYK4uvHeKqj4JBbWBinvmx5jRovDgFC06Y0JezOWpCyW
dyQyflREN6MXZ8FpV036vWxXl2GgC3YKfqQg/a6T7CPom60u4os1v0x9tFUF8lPKBCR6bSuLcFNJ
+UkdowvC5Kpv2DLMcbw1NWQsKyFORKSi5R7Jj3RBrOdJ83J8cPIouGUzDbH6aG0WTQT8Qp0hNQC6
zfYDgc8zOZbZDea1sPUoEfKqlglUFn7DvyK2Ac06wXM98l7Puy3yNI4aaJ11EnyULY/7miJdRFc+
rQPALeXWPTUndCo5+Wl0Ak9OI7mNhdTb2ZbHWewag1frljya+HLqYleVyaFUJH9mC64Ibp0dJxWz
9Au2Pwr3nL7DtogR0la/bK7sWaQeeFmvGUosbjK3ODMnZz+EpLyyEnUpZ/E/hpJLKxv3GsMb0XOw
ZEB1w5Go5Z4R92TXiT0RFZOtbh3a0x8/2nys8rFG2XjXauvGJBUa9Ns0Vj0caauBHCFh4H98nsWf
w01rbYeD1/J7+3xJRQec8xkKyxDkI7Ihu7PlRxl9KstMV9akQxZTCWDAsdzJqfRJ/ZFDrJ6Lzpbt
rRDhpZ3YK02tPxX6Sx4P3xVVPFKveLgSuFgLjkuKTnSNLS6b77CLso2aoJpRpW14kp17hcFqIF2C
r+J3KI3PwhS/lIZbRpGbytaB3hxV6Qv9Db7UqDopVOcHsRXQT9F/mmXS+QbFvv+fCMK/VPn8sbfA
xU1QghJLCqz/ZW8hjbT5V0tuOg76fiuX5rzLuS5OmDknXhDNOQoKRTb/tNy5/llH8t/yLlsaU9vm
f/x3ZQk2/FNLyfK30nRq0x2jWvjl/7U2My2CzgkIGK889NEVTzBPcvPV8bx2X36nf5b7/Jtv1DRn
qef7f2cfqP4u/pp8sP/8lL/v03QSNUvpGm4ZtlXLeu7v+zT8SSp1AzpASRiPS5fv3y1S5t9UDcDl
UuVKGRMFY/+xTyMUgdXaoKWHa+mPUMQfaZR/Taf8x8f/fH1QbPDXC0RWTI3rwtAo/qWohgTGX9dp
uqGkdVo2KuILJ+iBSHwSpn6vj14yvDUR2ajSNrnNdmtVGbe4UOmBZnU21R0dIdkTHp0nZaw+0QJj
Dmjs0zQzGnelJFXIIam5DXNJghyr+lLCuMhHW1ULPtmf0wEkO7uFECvXA6KD7Bl6f3FyizaMgH1G
MAu3H4JzKs+pWw5YnpJOOqZ2QGrKyveLQ0FByzadCMR5SpnBVLzJUvBoDPyUvT34ODOI3AeXjgx/
Myg3OMPP/TTglVJBXDpeJPGZebKzRPA7yy1KtbIP7qjfgTAug9ysiWV4Kf0rrYI9yam5VdHYkPRP
WWOvh7b8Vc2IFU61Haf6pg2D21CRiuCiHnnW+0ow71pRX0uDF6xHzGLpdaxoo6OFZJ/OxbGUEq8k
3RA3jD8qt/eq5rBLJ0kmr5MQ8aLSDq0kLlOOU5NSIxkTReb0VwTRWwS/d0SKmJvIq3VsYmXqyrbB
1nA6V3FxCIjdGaUM4ppxbY5OxTxT5KOa36EmoLezhwuqaddb3A9HiseFecQj7Q62tFfnBsGrAyHf
bYJYEl4itX6Mze4m2R3rQlW742K+DoyDSj+vjdHYzkF2m8LCIGBpfqp5o3lSHUa+xoW/YreBIbS6
WAXRGhIlNaph/hpYUeJGufxkV5LHeiDCVxHt2oyHHX1Qq7kHcM+uTlqHMQyIph0ekcq+KXKMRxaM
n1YnET+QCRh0PIwwT8l1AKm+6lcy1q2pNj7C0naTARO1o+yzCnFBluq7kdVrWje3eUF+DStPORtf
Jms9LytaZxMaprEC+RZTj2FL72UQhy+jtPitldzsUfID9d6Vy28Mcc3hbxwfsdpZV3k2m6eGNdZ2
Qi1/l/vibuYGPmCip8Qsk3UROk9dLp61vv7m2k3RnLXmRPMKVS1qWN3MXoIzJibY6FZ7xVfLO1EP
8EBlzrkptNAnhvzoJDU8pDAwUzr0k6h4ZCN8xpBt50q3ug+z5FqRm7M8YsfJLVIgTqjuA7rczpqN
got7raLCXV9yuT9Q1WTSlfm5HdulgKFJN0OmfOMWuSMr1+xkqOLIzfS3HfFuVnSN0oW+f+r78JYG
zrHKUNly60UZuk+t1Ywdm+d4Lfd4qhNZYm7KKLdvoWUCwWb5E3N2oFlJO5cj9GdDXoKbiN1Fgutb
Y1mri6g5yayKV6wDSU0HY/ekWah0OCPFSgtqBTiU9DHPtbm2J/xjfY9iOhTOrTQR5Su+jlIJ9RUX
3i+rbreFQaG9hSNdnZj9icxfelHXh2Lu8CixJRpLi1IxU33rMWSRKHozI/ORRzNtyuJFdqRTVpuN
FyTaR9rbe/aEfj8V7LGocyBJEZoRp08lS872MKEsGulWyTQDPXJ8yVPlheLbe1JTJhOW6bc0qa9W
yOarK5GT9KDQV0PfX7sUN5A11V4r8a3mCw+nfCcM46prKGSOfescmgbjQI48KtO3hhiJiQTbuMmO
U8+qHA7bHtAtTfztIVEZY8vAfNFntnMt6yFC8NmyD96WIwWFyrSR6Dxn5uveBepSRtyjE6aGOlds
qkT/yOV820b9GqvBexdQzG633sj4spKINMnGEj+nPSEeWGr1o8Obw0ENBR/+UlocPHsSL0aeMnDS
1LYQnwjwcnhYduah865zlI3YNk2Fc66TaFv1OLKiPKWYRx/xk1GcGBl7Up+nyKnYM7aYZLVG4sWU
EJkT0LRdQSGErPlCb3ZVnnVEklXuEdGEk0ppvuUSJ2ma4kYggkyvwbwxo06GCVX4bYUi2VDyYBvb
EEXDybqY6y09UOj4EXXIUWMx35vK9khqQ1fnFJVlNLsiX03ddyrXoCUTzygSv8Z4pPB1qpFBPi5l
1213RxIcbMeizsM8jElzxKHWVXdOLE9iYNdMh1TXhpw/7MWKMZxkidKq2qQfrLrWgYo8OHZbMstA
hGyJQTnet1RlmPN7bsP+yDikztVwDEod934m976jckaM42vIYdzs9VMlSPo21Sql94KZXGfvJvdo
tCViRSYdpyneT0a9aUSGiSCZ3DzKQ3Rd8UARecxdsMus4Ym+3ifdml5LLULw5h4+NOccZ2dazrty
og6kbflzyQz0ve3pZB4opromBTpOlpQcesU3MwXd+dawtblzZxJvwhRce89yFrchcp8fxQZLr/BQ
J/JFTMM+KLklWCH7i0y9R91wiZv2XoGemGfBgy29TjxxqqrnG2J/KPWIVbj4CET3JDSSEVjiLPt/
s3ceS7Jj2ZX9IqRBXeBi6lp7CA85gYWE1hpf3+tmV7LTkk2a1ZickVUV78WLcHecc/bea0+gVeRl
nHjuFN6uq7tN1MM9mRNuaw6Bj1pbxhaifsc/O57ih8p7z8PwyFNx2Y7jIq2AmtscSXDK9OQKq5j7
shFuZIDZVu/MDQGu/d+mwf/fCP4PHzoTls3Dl49VCaZCUDvwjwlrNqEvMpmzwZUEszhnNZLrd8xe
OPG8WBqy0a5j17Gaya9ETun/RpLBxnKh5gf9X4/lz9HXTz7/I7zwr6/6V3jB+AN3G88cQznXTKbt
vyZzeuZxTqrUgu5gMjP+nkl2/sD/ZoH2MD2b/0590V9ON/EHf4hJLbytRmma3P6d/IJj/mN1U5lk
w9VphVO+OgJAJCj+DuZtNUH0pQFuZLgTH3o1voH+zJyt7z2HvFHuaPejSiCNdhBsR96gdjTfRp9n
Xxw7wTbJoh0OJnQ304F7R6ipJ9xkyfCpUEG4nNiTUPknJ5sAXs0u2oyJHtaN2zIf3joVmlLpKUgb
IY9gElVVl5f7BPTLfVrl7sbTummBkV5hHEhjlTq0pzyvEPmIajX4TTm8t6tAYn9IU4qjsQiwDH1F
xLxa4l4TH2+LRDOTVYSp2MlnqHXJ5xy5x46oWEdOSSc6FoAllETJcuGsK5Utg6oFBSx/j/lnJip9
ViAVYPrhycUCwccKT7CPVuXVXDsP4SaOYBfkvEyj7o5aVzzOxNx8eE8LneBboRJwGVE4QHkbCnhG
5g9ScnUbbkwVm8ubeikJ0rUqUEewrlQJu5monfNn5s74hoMDAIwwnm9PArMg8yLgqUsYxteO4J7q
pMtVki8yUdeJ9mW+d4OUcCbwuWiJ/jV87AiigEVC+IJoYEtEUFiWgrKA+YofeiKE+dCfUyKFY1Te
adX804XEhFXkMNT2gmNHOvbsWoQSB8KJVk9KMSWuqOvdUo7Do1Nkx4E4ow7eg5Six6ZVPxUOgI3c
u46jf6xVEjLTkicE1k0/sK60VnsUhCaD0nwvVYrS871DS6wyJl5pE7O0MwzhFsFLXSUwC5XFtLGg
ONoLcr6l7l9bzQjUwH8YiY/5hDlHQp1DCP/bVjnPIdEThKZ+nZjzd1jmCZXuahmh2E9y9M7N8IQR
3KCtngSpFpMlBb67LQOczQ4xUydjvfNU8jTVWu53Ko2aqFxqREBVK3LQE1Ed3Lm682EFkscuuUFz
aN8G34dGVlYkBSpiKVRcOIojbSwHw9AwOgWbYuYx2oMERgCPGTlDTXBHBdGJyZCMJXAlboVSyHox
gUIJk3gtibZBntjQtLbQJsrIhJpuYkc+pQMESRgAGeuozz86cC+mhpnFWk28/0T0MenJXqnLcXXh
UADhqEpgZSardnLO6QCxz5iBZk7xKoujoyHSo4vwKjOuv27i3bSof+g1t8cwQxxe67Ag9Ln7Orbq
H1YT7rXi9C2Zgn0ytimJD5IbeAF3g+x/gmSoWTgzlF+fM3DdYoWHX2i92FX33aZiW5s+37eWXpU1
dZM6zQ8m+c9g1u4mWblrY+6/7TKycGnx+uZ0TrrkJjUDxwtL4uixfjqMwYt04mMDjFezrBhYgUJd
s6Z5tvXhko3Jkz5MDzNlVNvBz7DNjgBSo+ExbvKNSXwg0G66wdFOeSAhBy5sK11njrYS2vhmT/IU
2MZ3kxpnmo/bhY3JfxV0PUamkv+vxyvhGUSzkwEPhjWg6gwObagzcVqwPklY3I8JFgZztK+a1gAQ
w6//3mpauSw7+Uv+/KkPe+aaLrnONvUZcUkiNt/UFsYNeqPZQqrkechHvIWz/zB7+SOupTVKL/6R
Trvmc7tyOklEvw2+MoNZg1fKI6PSwXPifdpjPbFM+3M2CihEbfcr6incu7gY3SAlqa0wSHnDW1Ya
gks4n5dsRPwI059a2Neg7jeaa6aLdCbtG4X8H9FMEUZk39K2afkq316VPfpYCWpwCSR2H7Q6s+Zg
t6vQ7G6G1dxVHFdbL9snlEeHroZF+derW353ms8rY3zwZt6gaMywzqDOmAhzvKwgMGjnSeNV2rrp
0QybEyg8b4uDlMD9+K5XgF18kV3cxLxvhwK2ngZbmOg22Sp2owBkreXl8VoQfmErW/Ue09pU4Mrx
pvRDtPkhGJuANBkUNEPbB914mS1WEOnUZzBB89bW5BOxrByiL6bLrhYnr7O2eQhIg15QQnlJiXmO
F8kUJF+Sk0Qls3ohQgbYOchg1rKmd43vrOLSe+vn+VnO4smyk5eYOCwzKL4Abde3sXsYpLsN8gxH
C4m2pZ2TSmG0tJe9aeyqP21CbX3Xkldwhemv61Ec/Lp5LevQZ0/i00HHNrosWbQyw1jpmvXsQ+bQ
wvlsTtYvEahs1Zbpa2SAGu76cOQzNMqJBjU4AdXHNJ7h0Q93oyYhMCAIxw72k7YBuxvmwcrtVLyC
XiY27pH5ERfB5GGiyWb9JeESbwpGSz0XyAI9DV+jsykag51swqgp+2Y1TWh8hlO/sQxf5NivSY7s
dYptPY0lMtB/IVa9hsH8GOblGWVmXU3VNzvyoWrM3SDi9yzA3zMKyGKKeM26V9jpYhhynasF243Z
x8qqBcbCP3LxiAlK6599yqGQx2lVhwPhDjxuk33npANP5Kj6Zq0MVvU0bjhW7+PJ3Ua6uirZb15P
jnGCfqLB7WjNYsugfJzz8Jw4LZ2PFZsrLsyyLnCjm+G4kJh0G0vyodHh/SxCe5lnuLf4iCVts44V
sio02RMcGBQ9xGX2rxBXLNX1R2+wzxDc9iMtr3FhvlWDxx/sbSaEK8wcMTaT0fOxl4VvRRXxcVJy
rlBG1xwpVna8K/VcXzqkYRe5aJ9DH+YV3OKtM+MVQ9kAG1r0z74ldq2e4voMcIG26Q1NeV+Yzk9l
ljx6CviK+rfdBemGUOuiHFhxO5yyOqCYDk9lwk0n5VxoUiJmmhOFISMXiuDOFnJY2y5xSWxC5ZNN
cDwx2t/US4kw0RYsODXO0vscE+wLSORNP05Lv9VrAkVms5xSUAhe777UIRNXV/k7e+Z+UvyZUC8q
u/sJSK3DeSVtTY69UIH2RuJs4wNiZ0z1i9tOzOKM6/+T1QRDN6EWif9WTjgV39Hf5YT/9zV/6Ql0
zDioSCa6AvuJqj74v3qC94dFuYuk1spDbyC/g9Lwl54g/rBdnf+UgxdzKmntv28tuiCz44H+B7Wk
/qt/Q08w2IVYS/6mOKl11+GPs/lDHXSuf3bZdBVNKIQPeakq21FXP1YWvsU6w0Rpz+ND5bqHLBlp
/DOiE8nWN7u3bp7zBRo5wqs67GdCZCQFF2BAMPtQM8dM7lxxsFKQDVR0ElzHQhl+60b3zDlqV1Zi
Z47xYSb7i9u0uvZ1cZIF6LY5eURhW5RxsAQ+UnNo61xqEH+9LoHnZwOviWSGO58gimv/CkAZ26SK
aHf+aJjowSRuLBpF4q55bZv8vaCYMAs/nN67a8IuYRwPCAf+RD56BdgKrRRHZ8b2pPcUR8iNx8xZ
BcYVSuvOaWAEBcnC515LV/a1j2vGpviHZa5eeEO+i7HBdFq0DdB9UXJXXDBApHVAyobnOMAsaug7
0X+R1unXo8w2Rlm92E5/l0Tpa6YnoDf6kztnxxFmaFEZuP8afOyVT+qmEJtseChhR2XUGYc/Ja5b
1/r0y4kRlr9hptJuaDm/lnbDqBoCokwvHp8WXt9tLVd70asfG0JO3ghuWWwdU3dtI7ExiqvBaJT1
L3wULZVs3mUgeONsSfvpoUqLL7PmBVBa8V0gy5dAHdqz4jrEwEJIwTgBLwyfycsg2WITtslwCeiz
dZi6+BYg3nuusypacEdYQ2uXhGPsnvIAgTuK1mnJONOKc+YyE7TaiiPZhzlx3UFVspJaxXreZ4wT
Uz/TVKC7u9CP+ChGvjGUr9l/wWZ0MfEa174GousbkAH2tPSa9jw4fUOy1lkrj9NzXj6KJN9bnSIc
zi9DOmNtwR/l5D8RDovSsDhXBUxN9q7Pk22UsW1SYFkN5tb10i1nqnVPE1FPVDL2uj2XA0yq5sWO
xmsa9sBs4hO7lo9vuIgi+LcVlktsRgKITziG28bpzmGffDt0RVZMCV4V35AowEtpWxWI5wEkQSNV
nnmJgvmSy3of6e63xYdzp1UbDOQw4blTdzUgIOSaQeu/agOaVsuJvyHrKju5sKx5GYATt/w2XDag
Hm1ioJadbZm2dwDONrMwbwMBJhMHFpI5VEqBByQHza1YR+be4AZhq4ivJ280nnGIjXaey4k2cL7z
MQZaJTke1Pi5ezogtGTdmcUhwz+vzeG+c+U1HbDbjLy21Ldj9v6loG0iD/hjDdo9lJuddz82pLRd
M2jgVIseBN9jChM9IzWguY92+Ohyyqi4XjvhxWie0mwLuQuE/cXEjui7lxA7a6i5b05iHdz+0W4f
S+LuYfeeZDe3eAfbg3SBc9cGMHPT6ThP/ZhWj5+qgUmggTObVjLuN47bXDtO0QTz83tLmMe2o2SD
mVmamr4Q2pN6CeTxg/DeRAVw6RwH7dGI4KbGCAf1U+wMK0PguyJ7sibSjtzn3DfGdFfa3S5Sw6o5
7U0Ct2ELt0keQz0+jhWNkz4IOZb5vNtUcKhifplznO1b8v8zLit+K/0wbWWYvgo559in5XcaWvQI
SM7g83nwNzpjL/drLjYvTfThBy9TDkcH0LM9w2WKyGKX8jQlxaUovTW0NKhRADIQsDh3MOAyULUu
RTrxziYt3dBX3KYlPmqbwNkt7YmuAYjNovqcuz9RJZtlxAVeR83Tq9NkMNSbT3N7CxMsU0O4wjUE
fL7GwIkTiY9tCya6SVIKrpefkJ8Z803kvM2yukOUWBagpinAYErKd1m7SbxsXRCIC43PQdwrB4hm
xWDk4RDUhHwCiKusS70hlhGp/KL+QafGM2ssdVEu6+TJCNp9JAR0JTKeDdeeatzmAVUx9gfK5X7C
bl43n75uXvTcJ9RQb1Pwe0Hbc5sOylXh3MidpcVZuPW+c6YzTAvK1OSqQpao2x8JW9rK0rXVVs+G
x+c59AahvdV4kCGva/I8g//JdupokgTNIiySpR8WG4OwqYbrN2j2sdhl1ldRXlK+vAJKFwCOiO+4
AKwc8nOepQqJtGNnnt1UO1Xy3NuvsIugilMx0OfEvejSIL2KJQfQEWycgStX6llL3zSHBcUn03Q3
Y99M4J75zr3dbNuKi0Qj5qco0PEopXj9eAAX+R5FIclivOXmioLefvTXkfVcNQnM8RuC8k7MXB3E
p1U+wC5Zms10X+PRnKh3sdlbSa7syuynNIYVWrvw6fthPQ/TtSHPTVxt2Icyly0mxMtPy4tpKuei
BQuiOafcDS04i93AYcx9TGaTYZS32tyvI+29tY8ZVjhi4g2HDi5um7AnfmEPz1bon1DOSg3rfrMD
d3Bn9PBBTIyPuX7gdWr7Kd0l6GJd82ayQ2TOuzeMS8S3hcFLBrHYL9cUcdFVQYrT31tFjp9YW3fx
d+WQXmeT7ry1TRGIjnCr5ZepPKUG63BQrF3YU7L5tXnqOCw2etBv1A81c3c5qIWWLMQMn9yZbp5E
Pw/lxgj2uMIWcaodgqIkrd/sUgCo5lDxIQW4Rp1nBe/++jMDuJAifEY4S/ndqPINN4ZQlgj7EIGD
jFWCi3SYO6iyO95C4jH1zj6NADYZqbmiT55KwahyX33Er8iiUg35Yea3byErHn1rXAsnBgTMEzTl
hFJhTas2LQgDyzgXufwZtFubrrrp2XVZhuytLtpDPe/HdI97gUxIckuNLYQmUMdYPtVnVA1fANUo
rNDl+ZZnZqnCcM+VeAXQuMwRbb18ooSaCJdXnmedeh9M9F4pLnhWFmZdP46kOEG9xfswxCji3hwK
hlLR/8YDBzwLY/IMOMfcNNB8p+bFRwv1Bb8xkzSdcclVVY58E5O2lP5PDGzQLQxmD95ykwIkwzho
GyS+13JwNmnnXUosJg3GhrH2rzJ4GhP5Jrv804fbYwbdRgtOPr/1olA/Tmh7fFqaPz3TibD0NR6f
LbHPTYBRGhPfsgNZvhgdPOH5BWfl1qZOyH6yISBW1nwswvhU9tes9R9cvKeSUpSC18zY8NZ07/Mu
3mCK5fForJKyYr+fVnkQHNzmp/XoOpbbSYFNxms524eYqMc84gXIr1B8jnLs5qXFKFKSdTfhjxQj
15qC0dE/Gcr3aOA8HXEjB/qXCng2mQ0lkrsMDdEuK3iPGy4qs10dxuvW45muIyT00bUwq4PJXuwX
9cesabuQCjKrdW4Y9ZdNenKGb1fcYgfLcdh/y5iQXEUAL7Y+89Y6WZxezCynxt3k0uY/TGb7qM1K
3pfWVsIpQ+JD9jXIFGXaCvUegmi70sdHH97h8FRrVFxVv5VH4AhOXRy7pEcCfg6qmsOHh2cxVOeM
UHX03kWARUjTO3V21xG/bfJsX9r5c5QPP2ZNfs8+G+6nbodb3ijrwh8exZQs+YZXTdnvbEKZbQmj
hVqjJBiffDd4q5ph3U2PHaDK3oph7N3qodpbmDGTMN/YknxcOawg8WNoGjnX2Lb+5cyfY8YkUeQk
6KkcxFwZkR1lTJoJaQT39GxGYP8qZqnW2Qxy+qq9cOOVb672CyV3R3jvPJVi5TqKJY9A+cs37PCG
aYzPWBLLlRPHPY45Y78K7P6l1OtbFcR4iKtDRq3JgjqZPs4PRfAxFGc7+4E+za2eIjTyxQI714BW
31Ya2Qvf3tFOtbDy5lBYPzg+VgFLTKFcpBgldL9bTkZNhsU8uEVHNw6LDCRZ9jtGxIkurh9tntaS
R3lekxviyQShdePoDSagnOtkjmIByW94yaJhodnZ2veOPScx2dH0E7jWS6/jFjd0CFvmpaosiJ1w
FWmZ0bUvVt114m7AWgKNzuUFYOpeNj9prQHK7h7I93MqzLe9LkhtKPyl+dlF52l+7cpyZQOjp1eH
KH267sWD0cQPXtmxjz5iUJLxUyvjFaZ3Pt0ccgvgwPjUgnWzQDPY0+24wq23wNe/Z4rcAwJeOEZw
i8BkefGHVli7iVQOAVnRq1nsTCR36XfaCj/PvcXrxWeQG9qZ15V3TLGHJBw8pe6+QUdeBV4HprLe
e01yQUSkoFDy+conRov3mzUloE/CmdvHnB1pnpdGg4OFsFXqIcbnnnLUboV1SOBnLzQy5p2W7MXw
mU7p3nUhrvpYRUavRRDA5AplcyujaQlWgMfARjikLht+okA6e762jMa7uYEmAUYrqdDYsH0kMuUB
U/TEjF9suM2LKW2LTaX7IB4LHi3JrnLiRy0KHrIg5Eho5Jsg6jCyiLllPyflTnddXuRPDgVhStEg
g6avhq68lab2Vs3uO8sKF1YSCQ0usITJahblA+yJQxd5JxUyAnpOE61B6EJ84K5+7gmOD4O/8ySr
ll32L5rb1OvKFiSHFJ+/yE9d6B2iscGoLosal7H1G/XJG70NXzrwAs8N34yu+U4FMElhnUepP5Rp
tK2b6mxX9iNEH2wJur122c8jHcujVdTPKKFnrBlr6nniZRdxye6J/Ix0JE71GeME4ACPYGJt8KKB
22O1r2FXn/oqxe1GpZVvc9nswoOfzS4f4/XNSAtSzplxNCEdA1GOZlwI1pVzP5k3cxOK+l74+Lk5
sbE7XqVj7LMceGbSvU7A/30SOR07bePNL//jD234AySsmv/OH3Crf/L2H8bdf33Rf9gDPAcsOCur
/NOf+x+HNkP/g+sW1zRsuJ6BF4C/6K9Dm/OHgIAjXUv5ACSfEn8/tDmuKV2pCp459+Ic+HcObbgO
/tOhDYy67oDIwbqPR5jv7+/+AL/N8jS1S4c5mWI7k23cwbLAsxHMtxxcXSGy17qJTollCf+nltOy
Z3XXYoh2MszM+7g3HmufEHExTC95lXwJ6mFI3ED9T/HkTZs6iX8bSV6aOPaN3OuviEn9EsxnjfeR
FM2ANaMnkAmnmjxSUZz4Y9fGkNzJgM8nwO6bSbPxQLbVQ+nipZudnk3fPhRJ/WjO7ZOoNQrPvflS
yj4CnGIcy9w6C0fmFG7Ri6YhqvTIMVhx/bWY55Xe4JGcWGNZ3nZJBLuw0ML2WimVJhAkkIfM2w5K
wSm4XgANWCdIO3GSv7hIPR2ST4T0Q0uYu8JywIzLaILvUBLuqXCezjivkI5SpSHFFY8RHpJvsHjk
g4/Q1EUUBSvlSQ5mzt6qPTV5wQjqJM1Z01mBEKwihCtj5mO+ZyukA+GAn+eDyB/PTaV29aUqmmvj
de4K4knIYoXSx0qEskYpZg7SWUbDYhNFNsSx8T0X4X5WKptptSc4f8dR6W8SIa7PgCsCKzgYSqOz
yl+pNLu0fiAyRpReqXll/hsg7iU4GBvEvhLRbzS7O4L4BLJQA4daLUAIhEaNV69SmuGs1ENoHu2i
QlDMlLLoKY0xtCuQcqiOw8AxAxmyRo4sHY1Fu47Ps1Iqp4yrklDqpVVnO6y1KwPGyt5A4OxnDotY
Nj7DGozhWKT7FjGU7pdHM51Zvrzhjmdgtc4QTmUT3pGx5a/szPWEtDpawWOvtNZYz56HKQCAYyKK
DwiyFrTliStkUmfXTim2jVc8FUrCVVqurlTdOJ2UvksOUSm+LRlzl22YZ7hcyBmbKOJwrFTicjAZ
D7VgZAg1ijU9keMqU9py7LjbcSooYBw2YL03QeWfGqndCgMuBBNNrNTpsFUrQboNwv7M23HTG8+4
h7mBAQ8oKufYRJwYuHFwX+GBvFPMNZHeR25Bgsy62jqgI8tD6pkm+zOJ252v8/QcSlqoQk2fFiS3
4fh12yJhTStJr0HHenGFf6sAvR0zr/muaJQrxERYkdIiPXBYpBx3Z+jdLo9sxoIh2ED1uhZ2f6YM
b+2ZUES8XL4KtztZHfnsLAAxis84vdbTUFxExjbkMgMu+6i5i+Ik2Ze9/VDQUAdW89tri/Ku1rgJ
490EIs/8ZQ8pBtCW73ua5oPZMn1h6ic2ybE479GtIxc4vANL08EMkPYO91oxbo2g5pdKm1aVR590
fZJDH5i9HJq9F2XKTSgqO2fhd+ktLqAb2L32rBViN9qZPHHOPee0ZHIwagn0V8V3p7Z9qMIM/RwW
gjm5po74ZjwQq6TRsK6Ssk/B0CHIY5X2zZFoK95WL89+G4tg0jjHMKKCiJaiCVdNxPZ/DtxArDV7
vkG87leNkC+1XroLowBsQHuu3CXK3Y4zkhe9Lh6G0HTOHS5KuiR8NMtBrlOrAesT72ctRWuIpbus
POtUlO0t1+S6KPS7GvAG+sU2LBMSW5nxWPXEyvBY05Sd5SFvF5CnnQXIchp5hXCW05wc2tT8pdv8
7KM5Hw/x4J3oLbvFkY/C2pZi1wfxR26hWfbK2WhCZTLGnwknR4wReRMntFA6qjlNvTE76i0mhj5/
wA/Tu/GJkr1hWfYOZFKPrqFYYPJMbDLzkg+dpa9aqKIw89Avoovpa+y+oHgXpjV+Wv6s7owcYhil
4hBJ0mwYlg1lGJuD8XsCw1I5bJ950/WLif2T5tryW0+Ce72OCGgMxRf9bd/26D1xwa8W6L3I3IKv
ssZJtSWtvcEdtzK3HvtuOmpe8onIn1KIm796+JmWlk3+HjzqigrvswRANBVNt46w0jqDlWyHsIiO
QgF3WgP0TGxYS7tIrl1cY0nzx5ObF+Yq6utTPejzUrDODiVtvFIbHmGY3rIgkIvIziDKDc4xz60b
7s53h+3Qzg258kYnPtXdiDPHn9C5GKuJBGwxLvCf6Ic2pYbY6WsKLToauRpfIG4E+rU0+AB0pPFh
i+xZazkziNx4Jx5ys2p++WE7b+RIl5UeOsly5rwEH4xzRO/cCq+Zf6wxYOGeCaGWRvncFdw4mi5/
qSWgePWbpH4ReHdGgycoKZ7tbafv2wEPdxS8xhRPBGl7C7JqoBqr50gIFIr3AS/fsD27I9+nNxnb
LAUTFymCZD3r70FmR1iTI57BZfGuRfOLtCRnsTK5442N6N4RFPco7o1g7yyoJNkRPE12RlOAzWQV
yZwe7ISBfFKStJcQQEdJAbhXRkvpgimes4aylOgbf9mGduT7BI7OomTEWkoz31RO+15wwR3i/FyG
o79pU1SORMTDPvCGhGcQW0nk9m+TmXCOTBNKZNOhFFtdztvBJnSSxA59t5iKE/8uH6ZlSnKm1LMI
Z331EvAWwGFSHWQ7X32oZqrt79wH49mrM2PJ4XyftIm7b5r0e7Lz+yjOQDiF+5DC8WVomQeVZwST
xhdmER88Yc2HmuZVzsa3s0MhCe6k3eNYFadM2tG2LIDpa4BnEqhdK37eeISjk9K9ykCnHIrBxG4S
a09LHqVnIdu8M2+tMP3MS5crsH8QZnDqk+4dYicNNbB30nombWOx6LMOUYSZn4J45G3p6ndhw85I
9Maxire0ltypjM1ciNWcze92iWyCv3wR9tEvgHdnaTnYM4nsNoXDj1dfOwSFLSxxS5JJvzQo4fsL
DTXdbEy/uOhec0SgfkL0rZQRUK6dKd6YUBgj+vBcaioaag7QbgoOx5lE46PuGXY2g4XJe8NuDxPo
xdRKDpOb/5DremuEPixHeuiW5IcgPZXNC/fBmFtG91bHMRWXRGI3SQekyI/UbSjEMpaZOp9gHTzt
ofAvPExpKFZVIz0JAKfrj6KOcLBU4Z2Luw/nOMLBCEXrYBc2PA4QspbbigPD86py9S89Sh7FaPKt
eC+Ui5P37btrScordA0iMpEDUmAMiRvV18QqrlaWPSBRniO3PnLLuDMs5I45oUKz1Unvll56J/sK
FhRxDuQGZ28kveDEF94md4DqY19d17JXeFpmWua010gwXAiXm1DW8cM1OTw6CMlJdbWbgfV2pLk8
9eIvf+5+s4YQTUaiJA+da8dvRCGWpiVvQ04t3MtFqJ1DA64GLGg+fOhuvqMIZJe2vckVZbyXqdDA
MXD8oMsSqySoPuk+9o6FslZPPjf6hhdfbbyIOjm0tUaiPSYfz18UH51k4irW84hPfK7LZM1R7wLe
YfiGNibMlDX6vuIH+doHNs7DkIM8jEIfkhqBXvyWGUQ4j67Vigxc62ucHPD8jzwe+XB5bUMsmoG1
i+r81R/kO3dCyJn+nTfHe8/E5IPcfC5znmeE2+6GBHogtyi+fICLonV8+LSnnOGJIS+JLr4ZPpsx
rIes/mom5wOmzSbr9GfHqu4GDpwNP5BVGUKViov5pfTMVVMUn4aZi2fdx32d0aS8wJGMqhfp/Css
TlgGJ/uiQgqLqpFIm7H0k+BLd3oL04KfbrMiu7pDAVfQrJoHynE3ujZe6jJ9iQZf25CFWLWmCU1m
iJ6570R0gnDV1BoNrnUE3Y2s0zNS5CclzRB7S0lVuo0YXHlGfSrj6S2OqFXy8SF5s1hPOTOtNreE
gLpTRnsCIRmdcDQyaNVE72Wvf7S4TCjOVZ+AePusuX60a9hI2jDeF1yyKO4DRzHlhrukJoaWGJ6S
ToPlKJATHxMeFZrCovXCxgpA8oInM4E5iabc9Nzs27ei9zPIOOUZVAATims9zSM3qSbiGWGHobs0
fUFPSIm66U8l8g6nXyNhAaO+dvTpsaAg4GxOPKLC0HkKej68+lTfU5130RoPapiRNssuN+2NW9gu
vT3lazNwVE/HlzZChwgaf4V5DYbyxKzbFMlRahYacWSfW432mbnGE+f23n3rsYQiPxN2LPWbyZV8
GVIvqU32a6RVl17U75QNr/0++jAbFE3TA1XsG9dBxsesHn5mCxeHGzivYz1068BhbvS7mqLyOn1C
9n3JhuHccivAWSGQyDhLNiUYHv6dRxbTnZPhFRvlvdP42xgcWWm3T3ZFfNDpeCklxt3oMp6zF2s8
KOuzJlt/1Vumv58H96uJWO+1cfqNQutW01xrEEPDZ2Jc6yEOT7EP1RJtAuIoJlTBPBWM0ycU6mLp
4oJeeBGEFMvY8zlGSU8wfPkTPmwo1ryFRwmu06r50VHDGic2JY7Y5ReJEwHB98Sdb4pv04EQXoLy
gMe7mvuY2uBZf7JUwNYsdl7PTS2MS5arnreG5+UrvIqfRTu/2Q43VWLO06Li4b0wbJw9ScW9cy6H
jKStJUhcUXzqek4J39PUtqbHvur+kvqTa9fEMzrY0bssZy52jrsfsv6+EgIBe77rEufRExk3Atu6
DEUbULXonkfRn52S/u3BsK5y9HGyJO59M2qnIupPg9bu5FDGjwZGQiNWwLuCQ3bdEkWINKaTgahT
g2Uutl/a8QUT4k4Jc92I3NAC2OtijcqueDhUbE/L0Kgeg6IBVjqMj1odfSLfP//v0Q5Ogal6Qv7r
UA9Mr/kj/8fV7l9f9a+rnYnTTeoQgW2DODuHsb/scVztmASA+HPQI5H1p3Hur6ud+4fu8VeTKsJa
x//kb1c7kvgGJXoudSV/pu3/rVIS/O//+Whn0J+DlM02xPf5DwqERXLHKiYNXX62GUuranojEGcy
PxkJhaPNsBeBkZwLNdEObnHGZQ/8b+BqTgmu4cJHU1NwyjgcjOVmNNJv6ogaUHIZ+1UbAXUr15NP
bdfAUB23E6MWY7af6kddzd0MbxA/GcVDNZOXajqPGdNHnef1zOBum6RFwe5/2aJ699VsH6opv2Hc
j9Xcn6sNoJTmNjfxtDUsBwWfy5baFsCZDOz//4e9M1mOG0mz9au09R5pjsHhwKI3jDnI4DxI2sBI
kcI8Dw740/eHrMyqyjLrsr6Lu7p3I1OmJE6BAPw//znfmfUBG8OztcDaZrSY4a6MjBqtXJZ9yUZl
v4wegwhuYbRshpNANm9RxQOqZmxxSdQSjmSSwbhnviqGG71OOTjUKDpi7lHrBBQzCjnrTGTN2TN3
tx/xyLSks+YVXML7MHctNyjugOtk1Ri+ztSdWOJHS7Grhp30jsU6ii2zf1iiJ9OzoUOvna7Yg+U3
zFyIgSm5W0a6bgTayohHNt9syiDDLMX4x+PiSReFOkPqvndTipDSYrgJ1pmxYHjE3Oex1cnvch6Y
jc2TinK2EAgTM2c7Y0JLGEOXahlZN8xHtKeLx6BqVJRu5sqmh5wh1lun2Yix1qTiWjHmSi9dDmkb
r3rqwu49eaafhuSGKlvWaNaLLYrPjKNM4JcruTF+SBmo598n64hgfLNO26J1sjueFfPtYMpXHrnB
rkzUsXOpyDVssCaJ9miibTWydEaMXOOX8mu0iyPVN9/7duiwn9D26hdkKX73dncBXg83Ig1qiht8
/D4m9QqajYOc4yzNvQcFGmI4cOc6wLtsFa2/HcP8NuksNjlks5uZNTVlgw9Tr0FztgdbNSCX1TCd
K2uhjKfwxGFJhL++5l/UUQLzspdbveAfx5QObrW7EzZejxxr00aWHmSAqCIUX4cafw5Xd5m0L67K
H9lcfnL62zZh8oUsuGz9lvdRULRfrdTsJMeJrFo3BTvjcmFG5q2smyMq4cnxqJsjofIks/cYeu9h
BhD9w1I8Qjs5XiynzI5Ban8aYGYVvY9X1Ks/tTYGD3haDd8Gx5si9InZeQAE+ntbB6d0is3ZN/Ib
Pq6Dw6mBcm7soWLm5DO7zEMpqBo7cyA+FNY+LtSL6ZGVewcPkxeQFR1unQRFRVNIjdkpmPepnn0y
PE5205LnXVgX5p+G7VOQBsAropA/y/GnDODGRD/Cj1zaEymVC4bxtUwPrJg/mhteuH0zLhP3l5qx
RoFzJNhdxeWlkAXzikRoFkNI4hDLR1ywQfV1f9UL8wUiH8QFg/4+HPWjA0NnU4LPvhLTIgm3W+5p
KJxHqhjPRsn7xi/wqaoFJM3UAJOYvumIW0TFCO1zO9FJ8SPlxF3rAOJ2rOnMIDnMqq3rNz5afSvb
p70fh0+20gyuhlAVaKkqEwcU35/Kq2mayKuXRftHb/LhfIyaoG+3Jar10s2Eohub7zqbWnGswE5H
FUFnF15o63I+nGsG/3KcfwYe1SWD1e6moC8gRrA2rthccKMgBbSbUCaulD88JTyNuJdgZBgdMPn9
jcHFuHHJ1StqpDZT2aabXiPeB6OLAOyKHlQDBISoVjdOnAZocvF0SSM32XVBeR8BNrIDLM4LsGvT
DXg3FQVSvb44jtoH3kK6pnsACnoftc1+ct0G0K53KkKLNQ7eg02lTXByZvtIOwlcbhe40OJ6zRqa
vJkD6zLIOrrMnY/vgIN+agFAbpyfo6felEd8HMczYkj6UocUr3ug0p0G6mTrpwM+F0giWFG3vfLL
c5vHn03JcJtxfqPGqduBqRObRYXlHuc1oUh5MBb130xXuHMW+xjx1W/LFrtAzewURFROz5M7YXlZ
bsvRw3Ay5J9pRTsKqgL4mZA4kWsasY3SRD0kFl0ka03AJooYHoIy+e6L4kMM7CRUmIJehmIBcU+t
rUXqA3R6em3BeEA/b+4FaXVMpcW29xhscm/84XXc8WIy+Ps5yHFjN/ahmtfkA6pez0V7VTgZ11Tn
mK3OyJxSl8lxr5semNx5yTiQqqL5sFv7V8EcsfOFLa+9CmkAVyrJ1yoDvqmhCeSVt/E9Klg5YyQE
M719Zhc4ckX/YTeRPq7hz7mh9jOpiba3/Y1LncqVH0QRRhF61DMW/NvecIInmQ6jONxqjvj7Kc/P
VoDRm/P2rVOSmlK8bR2BUomWAUKhPXTkc3ZLzIXZ9VehZX5Sf7uz2Lc7afzcgEd0gAujniVXzqBR
pcb4MmSIvfhU9ibCniGM/UT3J0uTdNxnBclJ32+ovcDAHvf5tPNzgxAYt7/6NNw5BmuO6rMPqxxu
XWxRILkdymudDqcdERGNfb/nOLK1JgyvHRoPdQyfZQFK7vcqRkuLE6emH6GN9zNxQXt0IY+M3rFK
5mAoMCW0GgTwR5JM9j73qwndbiDEVX+3AC5Kux43oAW782LS4NTGtU0XGiy2iak/SwfIsjDQl3qF
ppUKdqxr7y0HochJqTtq/fa68kt5FzBegHSPPz2aevHPFwT2gFmmQc1GArkNh0v4EigLh+2CyN60
9qOF4RbmET6gJVVfRTxjPAFjurNaWR6dBu3F9qfjjD1voFLSm9gCuWr+6XMuyiwGj1Ue0F4+kceE
5tu1/XVb1twDafQ4cJzYtGsnE1VMP92QiiO/QylrAOwNIzN3kLNkQ0scWIAYzJxkXZ2wfaCMDzWx
1e41ZT43TVR8W3JdXNka5mwgP2qQFK8LE9+emfrFqZNPBA9D7rDBGNjxUwoB7mHH/0VgpDmWaxcq
03G4m6pGbwYJnHDO78uR70Z4vxO9UwZuKq5Zhi5vFm+yyVnUpvfGmzDCyFdGwYXdQXbhGfu2SGOz
1wQRXJnymTvsPu8lN92QIgR3xnnJ1rUiriagxhig+YVzQgHY83SktTqbL3MFiR+jx14mQUrxo6s2
wNAvpsayk4v+2BLpJX82gsPOd8hRnDyQAhG/oVJ4Qj3JwX3L8M2h6gyvixvXvAMYb+uyqrCIQzps
i/giNOfznMtruyCvQyoK2q0K0p9h6kEYLSUr6OyyAM+nbBW0plfUd7QetY+mQ14uG/tnMrdvU+2c
Ss9BdZ1uuohPuOA2nuYfjiwvLrbdvnGxhGHezPrdoGiSbby2oGYkv04UGxiUlGOqKdvuuRhqxYOp
q9lNjuP8RfXVmVFlX6dtdZsthGusBKRvwPe36cp4N/rjKxnnz6RDTDLAAedcwlKKg91ojyg+pnnt
1047ahSw4E0OLyTBSXuXW/gOV+WE9S5wRK12nIw4cajwV5UQ1nEmdjOBM3wzmcvZXdmURpvrNACy
UTF5ZMCmkb/k01Bnhz7Hzlyr9MeyVNeTDkHQLyjOgxyzG4unkK6GkdVdyrXVDuEp1f1zFMoFUdzZ
uNH8LEkTsw6ALNsJOL/JfGEEoH9wpFfd6JrC5P5bJSYSnivFO7P3SBP35aAj3lCoTcZEl6mY01My
VvmtqReWswPL1NUG3OvbYrV90wTIuSv2efHW48Dky5sga1kJRRRgYAg5RWtmKJ3NWVn2fC6X/ION
36+p5oDmaMx8Uy2cM2lUUkdO7G3pPz7LqI8/2lXkjHgE4LN291a5fq4GnzTWI7YIqzwKCyEhNTBn
10ti6GtIeDU89FTCi28OjUNbAsFgDlbRlV6TJ/J3FzbtyLGrLrsKtCNKbY5CyVreOXariBvm9JDD
CcLolfDnq9SboNLWS7kQ5MY1riJ1V8bNqVgF4hClOEcxDlbpWJeeOWZJf5fa1ALhEb9p/QkMuXdZ
wGVf+SjQ1YzV1u1Cj45G/y4dzXtWZs9ila1n9Gus8RVGZiTtGm27X0VukgRqJ1bhW6CAswO8BlF7
cVDGhWnvIjncMf4mO4F2Hv9NRMc21uu7fpXXB3R2H73dRnfvVv2dQ5H3uyCPMi9XiX5ZxXrps+fx
VwHfrrN7RuB5oyx3up5R+VEyQVXDWZvQ/2dNf1CxrgRwI7PtXdcE2bowoGOq3NPXG0HXHr+TIV6j
VuNbVeI8t2u6LvMGjK8nhu+IcF85W4k097i1DbRLO2ecZwDS2V9Ax/C3TYVY3K3LDbfmCcy2I8qK
U+rmexwewa5ZFyJyUC82G5Ixr241jgrF5qRfVygzuxQj2UkQG//K2LLkYH5Ag50M4lq6rmFC2/pa
Op5q64LGtfWPhY2NZnNTssHBsvs9bCNw4fkJeRa9nGM0S23A/0C4ydRS0sw6qBHRY8Bu9EqZ7gcX
7c3EPbZs1MVhkxRk9qEtAIuuKyadBM5pqniD1eyfppgVZZXcaH7U+QTAQHoBoV92VlEwp4dQlHR8
9E8NW62xLs4my/39MAlFMp3VV78uwYJ1HRazFwMiQG6kwtPNxmxmcxak9We2rtIUO7XGQzYf2bJh
SL1Y69otZP82sYejihGJUFZvxZJy52dXZzho+ezu+tWoGnj7aV3qBbjQ83XNl68Lv/8XNbd/Dpe6
wv+3Jrmr9z4t0p/vw184On/7V3/obf5vqGZ09jq29EP0O3qF/2gAltT8SlA4yne9AM3rHyY5G7wO
Jb+kYZW0IaGi+f3B0HHD3yjrJcNKPTCkpLUb+P/AJMfC4q9ymwPaB74lTmGmYEn6FVrPP3vkIOkF
3jit4+/Q4WexlL4T1lg8DqHg+Src6MBXCjob/NOuQq8+eo2wD7Mo9TbK7O4p01W/z+aZPAb6/2FA
8D4CJB/Ohde6p8hy38IsrM55Q99G1oCx7RUCpiPxYDMIvBVqJEhpgcOOsXWDO3sNm4KG3dEadzDV
8r0/pPF1j5rElrZJ98XsoMwX9Eq2GU72fmqGU2vGD95lIalCVV7kpNq9H2Kw7ppacWxvyYlRQreL
qu6b8LgF+yqgHGjugkM5EH1kFTFt8RANd8vg+TvdjszM7Bm3Sc+ZVBdsATnfeLuAzeFGOnDyhUVW
qsy4X+QdZbdpV8zXjVdifemz7AQKPbjF3NVjgEnZ4Yphvkqc6XbM3egIiTHq0fus6a3qVkpKSJnd
WabeXWBiceK27+Grk7xvZ3c10I4yf2RPH3CU5Bu7qM43ywbqaf22AB0huK4Q1akkiDpWMXue2lhK
qvvY985951377fQkUoSHye0hV0bnqmzlrqnCx8XUpwqT8SZ1bBL35jC1Rm8EHBdNjqUcKUhfIqUP
TsYYQ5/RNkV+hZU+fXMAAkMJXiHoxJDoOQL0VtcpIWTa433w4swBSAr083AwauuPoNff/Hj4DAYu
mcTzLYAXnNw9PDg40pBRPChT+3yZJJXLI9Jibt6GILp2R71dOpdhGDHlIXDlY+8Wz8GEj7GfNZJc
lIA0y8fgiA0x21Rudeg71r9+6jhs8apPk6XHpRD+uQwrl6ixgLvvzRG0jlwSVKshs8S5t10ks6xI
e84oxTPgu0vkQYpoB177PI4ubSgVLajyPsMQtARDcM3h7zzOSHx1UcHQqA5eGNP6U6lPZ+pOzjLy
qKyv08X9Chbru0sEJZrG2zl1iusFW+cm0Ck2Ns/APjLvcc+rY1rOgkbHlzhzLrXyzrrJB86XFZa6
ybrqRP0oWAQHHlIZ0CRqqpzuo6rBwcS2dYC0/p0p9T1EFMoHSElJ+BpE+l2mPCGzAqWxz8ubula3
oCeAhA4hjcG9/SZE+hUEzY2t4F+GeQHirWyTq8gE/XO6EPOO2+SY5/l0jBbWrGMA8s5rHPcgWFhx
OksVx+3EDwCaDwOrMpJxJz+Py5DNWGSuq0EIwgFzww6ayTQl97PoUB/GHJqVJyxzHQTJnagg9kSS
k4Zvec49kwRREA/nO+4WAPnYUN5LeP6cYpPPAKfoDgAeDJW5/K5pi9vkwAHIXwTiBLfF3SxehK/C
oSS5yTAEBstaDZgrvaC/DPKXK9DcO4limuVR+JCXPErz0Rkpjep7kmFNfCyJ7nOCROs2WIJyrGVb
jh/MDg73ojbtWDLLmFQQ5Trabp1DELnldga4WYtmT+roJlzApKDa0fJCkQBXGDecRXPeam2dbpdW
x6d4ml4Wv4nJyHnQvnEdM1TZb8Fo+299IW/GEWpEm+CD6Dp5SsKa5YcdfU9b78v1AZgVLM87wIwR
7WI6x0UXpVRn014kB76/WrOpaFSKOdDBg5n7b0bGh8Bkd30e3EpBWVE07gOmQBW7l64Kvzuxmsm5
ZN4mWOKPQLXfC3ToHZSM19xgvwNlgc83in7ApoE/711PLjdc2/JoOzf5IQ/lzOK5cAhtcsTO07aF
pDFC7ik05d3Sy4u7LKcQJJ5WJlfvsJfwOvcbwWySN4Sw3YymZbsXN4uEzWJCFI+66ZwrKgazlxJZ
9hH4ybgBTUvn+Nw285UT9Sw5it66BcHY4UlE3YJ/w/iDy7EsMzp3KgnTsiFdN0Yj8fJ7VbUp7djl
RJMVsmpfhs0znrcPYbtnuIcOng+RkFCVrw3ZjW2XW9NOrw7UEHMNyCIuyHDWp6iJP5ew9sFX5j5c
57Lb0G5gXft+8T2z6ukY97jBG3TGtSTvew3MeD91/o3rJSvzhuVBr/SF+oD2ELbLI7f6x1nxhuh1
/5RITpFLJJ9pC2Be1juW3T34zqo8OAPhMc87J2PfHzhs+puuENAHpAdDxgKpE6LFV8tbYtXiLij9
x24oclCNpdwHWMtZzNZr0/StanOBrsQVOlrujwZOJWNnR2oIuhfOU7X22/AYVmTtigmOwBKB6iot
UsLc5N4N/dV0ApHLHZqpOEnD7drR7jdT2CXOupoNyUKDUGlLnHXxp780LBBYPF9lobyperYQQdF/
y6H7QFbg2WF6CmoDInuUDlBaT3GgYIze2DX8ZWIne8O+5KS5C1kYHSJY2qkdgPwhkKytbDt1tC+5
bMZw7/tf6VTXWzlWrzFgsamTD6ZYSNbL8s5NIVb29TIcu9Kxbwd2HZTRQ+y2eSNLOd1aUIyf0jR2
iEYLusVnXPd+/tC74cXO00/p8kzz2CbxUqAhVdXys82gLbcKfhZwfKIC7mZy20O7TE8GQvCRtCqu
E4HaajHC3qHjYXhwmo8prqEmWKkL+QO2H6uc7jpzqp9JZdpTL8ZwU6icm5pCRrJ8qsAkNpBNRacP
3meeMZWdw21b5POA4/xqpCIAgZ2fKsBlOqNKZ1WBeDj4qtzL1n/sDc8Lj93OtnbQ4px0Pjh4K9rY
0wckOnhHOT0YXq2R7oKlQaEkngBV994PmHrYMXKVRC6Fg5jJ232u0+JMup8cThlTkd66G8YWw9Wh
C3LTYnjOuvptroqfnr/evmMm35TzROBgzS+ng3A1KWpeshjXt+U4j1Hq3Lgie68n8Waw6GDK6/Gs
e29U1MVb3AVQh33eiMMz8swPq6Pem2r3tb22OWVp9aFZHE4Y3qj2RUJMB4rMpffcmye7vW7w8B44
ElygOZ7HtgU1V4TbgaaOPT4Z6gvRPnbQlZEKWWddfAqIn8xMcKFKNd4ShOReZ59pYcRupkVQeWF1
jJr+WzaGn9HCDax0XvyYepxQZe6umLghYJ1h77OG1juZ+9czqXBoxhi2OPD2VHxEr9xQUfsMF++V
53v6xeekNY5YiPowUvfjnOqtYKu786y1Yyb+tDv/mXkiuIVOC3iw4+MbmVCEbOHyAxcyb0DB/cTo
ex/XUcZeie6XAZPo4HDspFL87v/KcHdJf/JS1L+G30FGhPCXLgVu8vuQ8o//OnzVt+/lV/+vf2mF
H/39b/V/hyFtGbD+8h/sodNheRi/uuXxq0fq/XMIWv/m//YP/4OAEx/leWm+/us/3z/LlHdPP3Tp
z+GfR0Ap14zS/2y52LwX7x9d+pcB8G//5o8BUP3mCMmItaaQlK/k3/sN7LWpQNDdQRbKEd5KSv3T
byF+w+gjQ8Y7asF91/kHjshVv4W2569uC+Cnwdp88Of3/gdrlx8bP8X/od7A5iP9M41o9VnAPPKU
R+YKy79k3P3nAbAwiGiOP1BiN8vkpxXF1kYgrtFIUDvjJpnjj4ldKAs/Uz12QQb1MGaThiifvvVR
9jNpDfKsiWGOcZ+jKiCJbr1Yu28tePNHb2i7s1gS+ZxyAtnomT3YhjQOTDCcguRJQQRinVL2R2fr
9hCBjOm7eLmgdATtDu5lCmfUHYNbtwAW6Gft9C2os+JNT6nK9l7p1lhW3ZEoFcBmebasIPuMZaNv
ikZShFiTMb13LAtDW2UxLtYZAaVOgdDWfiXe57GNj00wq5sIU/FtvvTh11BN0yHscXvNNX8KH4HC
JU9MwFvSdC8UWwlY5/JumgSUPH7dJgEbtQpeGoZOr3EfwtL2dlgt36XXC4ApIcOJ6qb5jDgJNC9L
6CrfFT1tq9kS4b+1jS6+ksga7io5uyvegFBYFeld4BYPCn2W5WmMlWMCCD+5pbzYadwclwYYQTki
KDWBXV7hFsU7D7U9nwxUCfuHBhy5Y155xH3/TZdBflQNQPI+1t6tqgsft8hy60t6zycai1zV3fBJ
JmCdCxNxYXe7JiinV1ixDim1wt7BX30Wlg8WTzfuHSSP6RQ3sboxkJVwx2El7G09X+EcuB3pjV2Y
26kJGgyn6gxrSK1sVvDetCs6Xb/ghqlf8JzBwAlxwm/ilCbmWfCRas2UFhtejbS37H3nsIaaIj1x
Q3Td41iMbIwJrIRs/MiKR58iKrIv03Zs5AmtPvT+3KDvAZKFX1DTFDhK70IlQnyck849mrBxj3ae
Zdc2tS+vmHPdt4SxfAsAdMbIqqX/lc2pR1TOn0DwZMY9tqIO+Qyxd2uUoGRTDiyTZMHHqelMbfkR
b+tqWjgKGLTtK3e06Z3kRILuGHHZCOKTt8yl8ZFTNnvPGMgMmThwRoxvZVYMp7pVu9krsmtRZzDu
rcF+yr3n2Ph8IoXkssv5nE9aOJSK2Mxz2Er7nr7vIMS72viahcUIIkBTG301Yp9BkYfiEjnnmteZ
Kb7ec4S9zrvxJ9PZymsleFCtmxI9vddi2WFyZ73rpo/hlB9Icl8S5NlNk3o/ROEfRgsDg3YJS3JO
fzZTYN/znpb3BGbWduXcO6RoG3oVOZxV7ljqtaZ2lUCCVqWndpVF2iLQq7sqOVSraGKv8om/Cim9
V6GIr+KKTgD3p6vgIlbpJXYqvUeZ9yH7I8yUnNvBQPZ4cVbZJhViOplVynH8mjB7Mu9ouosO05io
vVylH28VgVIx03tNOvXbYnUfQZ0M0Fq4C7CmpO+rXurN6POeprajYHRCZppWwWmc5LgLVhGq8pxX
BjnqPpCnylWoKlGs6t+1q6Ce3/NVzhLliFVhlbgcg+cbuylAlLA/j6sQRjNUenCDumXXjUxmrYLZ
skpnchXRsox+u0RGZOxWia1lXDqMq+zGhVA8BqsUh3DFXbOFlbw+07P16U6M/jpZn/cRD/6cA0Cy
ngSoc4mJbnM60Os5gTIkmrnqLLx1OES0WfbpcqgQRcbbfT1nDOuJI/KBG0kOIV7c6xexnkvG348o
AYeVfpp6+uMy3vBFBv5gUvJ6WU83scfHL9cTT+OGzk6tp6DKebHWU1HO8cjimFQVgIgWDk5pOqDU
+6yLkxgLsBxelvWUxQGL9m1nqC6dSzirWE9jTMvRdaK9fr90fvpW+TXtq7Mf7TwJ2DKuoE0xOJM2
7BltR+1Dd0wL6CrYVtgcPLoFKxA3cexdgM0KXa116pesyxLudgfYjhatrvmrFcachouou4sHukKG
4EPmMzgL4Ek7Kni+j7MKvzRS/FElXQGY0veOZIM1ua5aPnM6K49VJO09ZuNoI3tnPLlOi02CWrs1
gt+pG+SZ8ZI6Xn9dNZR84TQel6Mbz5beZJXpIKhZ1ksRU8Ih7QT6c9CkzwqA9asqvRqSB0ME3M0c
4moQQi4Ja/W9GQyFYMYZ6a2Gy9NYsb1uC8CnVPEPa8pBzq73NZ3z6RcKUY4RyctHGADlbj0+bArH
fu6d+Fdo2fZ7j1se6SLo3xCx4w+XGyElJGNE2D4bJWV9dppgCswCmlJFHu5bloUN+BEaT0Ys16p1
ggcb9PeNWWp+SjFFBgpVddM1CQN3RqABNzehkEZzu6ah5CgMDjCOuHT2ZTUHaw3mlturkbRPdoBX
+cmcQ10fRjdXl7CaaHRcMMuVSGC3uLfY/5JUs0UFp4d38ANfD8Y/gftvKVyQL1Fj9hUVELulpQ+y
WPhdb2hz2IDkjI+jB4pcJbp86dOYhYyigHf0M8pY44BDSKhy/yj8xdwWfjRsWx9d2UYdmGRTQnPj
lNKC7QOadW0po+g2VUzyo+k8JNjJ3o+4a/eYZVmnVt6pE2I1YxUVXZOEQH29SNhhInzlTskFyaoo
22QRF6/OQ+tbl0Ng97AagsRd9SRuRNYs38lrHLDFf8dUSYkx5FiIv1z5yerJBsiPBS+ma5h1l72H
Ipnsi2Atuo9hiodYJx87z6ayr6+Meiab4DI58G2NpCDurdnIvbd6NSpV4tYpuYr//3zwv5kPkBjt
fzsg7EpWRO//8ViX73H1lzHhj3/6d2M2Luq1HMFx+YgkmP5cFIW/MQYIL5RAFWiqW8EIfx8U5Lop
8gIaFQWsA9dmu/Rn24L7m8LIHTIkOH8skf5lMPh3gwJ0iH8ZFGwvCFH6peSDgW2gvOEvgwLBcXI1
OuD6zbQ5gVsQG1Bm303CfWbx+vEENOAJcjf/m6JHUrwhYqQYF/qQ6+hQd8RUlQxxHBTmhbzvXeP0
NgHC6cki4MdmHpMYm2/82JWjNZwirDUqXIN2JHYiguxW9xjoqQHdTk1fb5FpCkAtJeGPyLi0Li6F
bbaJY+aLlVj3VDthUjDWQoeRDum8DwcsJm1DFfY828PPvsVlWiGOQ2QuALigkTPrZ2EukLxTAD3h
3J+jrGFPnbsWssiaSUfbJWzci41dfs9dB7M3WZsNqCWqLemJ3vhBevG6ZCVW49+z2cCWc/Srxbq0
Ls5XHZxbS+khymgf2/l89Du4JUnQv9i2Lk7CFdHd3Mh0h8Mt2aXtRDAp9776hkaDfrgJ3Xrc55gI
rvy+iAFBvMdoZgDOquWcZ4W+xGaur0Uu9S5MjL1LxhO2yzd6M6DZpPVZNPrJlQ0lAKrFmsWifhdx
PtsZBxNR5frfstZHS2QvgEmHu8drnOiHGt/IToA6uw1T5oPUssQ5qQKFBbHQ+zxtGr5avLz16HUl
FBjKYke/xDeTpO2HcfOGkYKKU0tLQFhWFsD0qwzl9JVNeWnHYsC3PX1jvIwaOSWQWa1Sz49GiGqr
WYDeWItUx9qeDo0/6RuJU3W6sltZ3PQqlQndm4KEtBNjHGG9zxYi77vuTM+V6EjPKDLE2NSTY+vh
CbCD9H4cMOUqM7/QgfC2zBes18sPzgMvIPLsJ934CchcHtttY6P3+9hFo0RQne63vxLfB2xqxvOQ
BsiyvuzhNXFj7SkJsyj32GNMnmB+6l8hIclv4xC8drXrHqbGbhkwJpj1TllfXA+7VWwx+Pkx/lMm
MHHG2ASqq3duooq8vVkNoTiS6KTkbE2JXS1WRTzCcUGz3CBsZr4s0/lG9J1zRysACfy8XIarqvWd
I4laeE8p8zaw9iy4azGAHkfhfaVg2MADrkFArIrifQECiYDW27f5JIpDHnfuaUrK+py380mrtD4O
lZqvlGfUxY+Wi6Vppmed5WPiKZp9LFTZYknT9mtJE9ieWED0wBWIzc/2JabodJkT3oHu8sATf4K4
yeLGC3Rdoy/43TU+P+cqHgvvXUQ2UmNTVpQA0/WyukE9DOWmOTicSxgOhfWD06hFkoidHgi+ue/O
pq6LH20dWgfUE1wxfSCRGsfp2MAmOQUFVc0ILLtFasaHJVxu3UjZj4Q3211jGfqgFVduFbAgmtOJ
xEfRLr9wbuTPVTdQBjPKytlNiVPvR6tC0iMVsPHpWLzKXBO+5W2riOVXC8N71T9GUaCuefTisB8H
rzu2IOLxpBWLZEkpHpMkfsjyOt2PKvSoQq8jUtph9eiWaBoLHSXToPWh1KxCmbY2iDVnN5MPUc7+
aOhopghQWBuMwFdp5uD6rXJuJSj0mACB38/mh2GxHPqz2o6L2pbdyB7RW42bIc3h6j6b3wncLP0m
kerB9VTPJqBhgbGYp0gyiQaNJn5ch1eQZuEjp3dmaCHg1l56Dq1cHjOWeFcaI3MSGrWJWZf9YLIy
x5qOgbM/oB7HI50RAcUG2JVTSmy5hf3MoFknuKwER0FsZKgg1pUt24UssbNQJlcYiJBmAgeX1feL
icP7mtQRJp5SvrEMYedu8xunJg+9Gmb1yAoX/0DG1jRzDqLL3YNn4060Mu1cd9gnwYj2w3Xtyey4
cDs9ArMoI3KhlbpLRbQ8MKvm70NZg+TkGryIMdcw6CiXJ2bEidh/imNfPkWhwpi7yPkxFxCtSLCL
6yGkOF6FwdYqKfKre+ionLDNO6CV4LuHk5zDZAgzslIGQs+4B1cBpjhMw/OMOL5VpAnR7nMLQC5+
1X0w2d159ERzjX+uBn9VJvwzU5BtbpZL7Azi4nHtAD9uzfTFkMb2gqon8A4Zper+qPHkL/JM8KU7
eIunn4O4RQsbXOuNJN36E63DcB9Uxn0r7dmHu0xJURQt39zAF/dst/sbknviEOZdn2xApX8kfSuw
4PWCbKoX9NfBGDk8jcDuN0q4N8IlD7Xh54dJKmjbTZxh5S4zXFIypT/D8boHHmo31sRrZWYWG74/
HtsSTkBfc/yW7Le2fchL2to48jtTYUXPnZi1r9nZGC9oao5YuBKCoFddRzs3zcfnWtMEpocWRhsv
7FNPQPm15OR6ZdGm+DQ5u3zWDKgs7HcFfYynagEjl+Z5cz/ySa9MzjHeleKuzF6y6ffEZOS9gvOk
zpvI6Op/fGHxHRyInuh3SMro9P0kdhzEB/ZLnYWFrM0Gml9KSsWpDT27Al6RngJxKSoHRFF+UnlG
fpdaSPzwWCMVkamgN/rk8N6Oa2CSV6yRWDE51PAYP5rPPC6sTYmkGXZesLMrCikHwRc4xH1IW0SZ
P+QK6aWy4IvSPYiXml8aKqSvgnpldiedRvKLj3IAbpr9N3dnsuS4kXbZV2nrdUPmmIHF3wvOY5DB
mGMDy8iMdMyzY3r6PlCV7FemqlJdu7Y200ZKS5EECbj7d+891+2rb1pneXtLmcA6wo76PCdas0uD
0CM4/xtFhqvT6Usc61pPnwJdD9Alr5UzjHv83d257WETZg2GW+DcJBkwl3CGj5IVpd/2Mim4pCIP
78caOrcV8wTE4EhYhztK50crAi3cSt3RNsTc0OhAgHfD0SKdx54m2MzgHH0MZ695oB9jQkMyDL0V
GA2O80BEdtowd/7kSltM9D6AcofXW/uNsVVNysOC58smjBMTE/aTxhYXkdzXlkNnX8Mw+dTD7pVg
AhPakkJBR6fotQ9wRo4yU2vcmPyoJCTgpmTUlAyvml4by07aNduYaY8EJbYGQEvu++iIvZFia8zj
JGRQaYeqeeSa0IBdmt12ioUDeKavT8wVuEeAD8KHbYD+lHMoJsj0xXz7XKwkeE6bhmBNMQ6rGu0Q
mUbsga87xNCVpt8pnhQL7P4Mq3IMK4icT8YIbJQF5RF4jbZMNW6chVNW2R0IR/qjTJBfA8GSBWln
76CV+a0MYQX1DTHcKhQktMm/rPtcgysrU7U3mGLgozevNO1RFSCa8o6+U7XJCHacorLoHsvK+awZ
IWKQYadr1wbSvTDG6IGNLCmaQFQzpHtq/GeRZV9rDR2TsZDcmciMS+qS2kVHd81J9uELw7J0lYfG
Kh5s681MgvxYGZXOUA2oz9EpHDrpVdG9sI4/ShOUvF3ONpCmx7XPNOJpcEBfGlQ1pVra3aWW9R40
TfA8VqbcYy8CRsv0BbeKBvy/tPp1m1B/yeDHB/hTkjbkiELQpvLHRxj1zJ5SWqK3hYLk1VnSP2ss
mMtBz188N/4OgFrfGyIqtprLoDKlJnJteG+DNIqPcmyYlbQerSyu1W3Ruvtg5fvRfcAw0rEdfS4L
O3lN1K3csnjiwMFFYOaO35JA1+RjDyNt4yr1Umrucy8UsiX7VYRL6KVayDLYJzI9T9JTr7o7tAwQ
9iRnmIrqPpthzaK0szZmCTYgUOGDympjWqhqF5G/CaPmy9Rr+aLNMK6ilF+lObzxSbpDwNUGs1EH
0RoTX3YI2Q3uqB16a5Oh2WTJGLP1ZWOeQbNjaJYdPbMOjhTs6th1WXMHG2xW6PEsLOyhOAAg6Zd6
Nb4S1yj2SRbY98qxwXaM3ZXA1m6MCZsEPp4kx6l5iOr1exFnt6wMzBs/DAy9I1uBJVBWUi429xms
V+5u5kAnvGAen0DhMokNLV4P4QRD1X4YuFHr6JKjLOO3Tq51HZJ/D+K3hrJWPNmIUEx3KPHMnjH7
vSdWOJwa9CLX1uaiGn8l6nh8FGHXrmnKPrRz/6w/el8HWJ/rSld7JNVp0wzcKIHTOGePI5oySSOy
XdNXeuWxb6AchhFJt1BzLV9XxF8aveWkpeE9SmUa0CmV70DgqfewJ8/YVK7OVrxyzIsNLGhtlK3c
gxifua8liRYRWxVehlBehWt+z9rpu6gaMhBY1LWJLGvhBODK2m9l0dOHlubXPvLkynOj26DsdB2N
2t4SVX3uLJN6vmLs4MwCWMhihn1mJl86lXSkTwbqcmK36PD1e0dmVh+hw2kl90DSy4R+Pfwb/O3k
0ch8eRwzSO5+1deU6RR9uNeItq1SHkY7mYREnLxiFfZeuzGn0XyPMzK6ypjyoyK5seliUHpBX9Qb
Nd1sHqGgr7H9FKUzEs3gcJy3GZGQSG/ru2aEZlHDaHoReXsnh2zDw3fBfv3RbyCzxvSFTxQyDYV5
p1Otw/mzooOaLnSG+JG2Q4FMVzYesGNlmdRulInUmZq3xkpkQwyngtTbfz6v+r8Tqx+LjH9+lqr/
rFT/73/7P/p/UNCmksb7pal5QzQc4/nzZ/45Mbjazv/249zqH/+Hf86tzN/A3AL7dJGlHU5o/40B
NX4z6bkBA+owosL5zMjoD4Hb+Q0vMuuQ4zFVIskMu/OPuZX9m82QC6s0VTy6QePOfyJwz/7lP5ft
GIbjG2jlhg1MwGBE9uPUyhdtZ+l8WHh53UY6w8rtBwQkuRVjvEOB3JQ1qlyonX7/cf1bXd2Y2aI/
v641U0xZhxzXtWbZ/euXG7pL81//U/9fGonSLgh43cQRJpZbl0FzUY8LozQyWmxmhAcWJCMgotws
42ia+ZjgqCM4eb21Sf32xUiT2wwj5wTwxlTjQwzBS9Tmz2x6YOAywWlIPyUExUKvf/71u9dnyMJf
3j1fjCHIBZiG89O7tw0o6QFDNtS48tBP0bqyj3Axc+e7inMABfsaLzZxkUUWJ0d7xCzM4+XX72H2
Hfz8FmzwDw5jGkiM1k9fHE5Wk7QOm0OZ+CCa5L6XUNVd2qub7G9eyvjrx+WXCMFCgB90PWC2P35Z
VuWkYhix2oZUgCv6MKZ6LQfkdj6hMbQrO/yWu1+CeFix394U9JCpJtv3JiWVMT7vPsTR49/DsbsG
0tujL2+AGWxNuEToBNdfX5e/UG2JMf/wZmfq7Z9+WU2ShMIk+QKa79vMYy1i+eIGVN6yBldxypjQ
XXs1J9Bm6ySsc9Ezwjtwzb+5aPpPyQHx+/twBd4nAgqG4f80D56sinNBOmmMwkjgpZ5aBpZznPs2
2mDZxtYqsVCCx4zOxmr9N9fgrz8OEhXcWibflk/R10+pBQOzYesOEh8HFCaCNxuOm7DihxqwYXtw
0uicGKiZKlw7fvvAkJx9Melux8bXItWHFpPHAb//63dl/8wb5oowvBMkwA3dsl3/p3clVFyO7Nh4
Yd/eAB/lxh7lusiCd8cLV9mkPwHApAuqYFjeafJhzFtO1Oh4dHIwYoy9paZbHL5kzkjSPNQxlMiu
IytX5AAdLfVRTjUrIzjv0JNbqDyknEG7J+7TaBGQ01zoYnlB+3BKhisZpxVAf1y1EokMN+Jb34A0
d/Vu0xrJNZKy22Hg/IZZm0OZLAnwZy61GRZByrT/2nbQ18lbrama/Yq6/x5gt6Nc3sF+kbz6bVps
fn31/vqg/vPF44n948+6tKmjmOyKOymEF1IFT5Ko0xL/+a4LnUMYhdvWy/1taMPF+/Ur/+SAmn/I
UFtYuDzddASpmx9fmcl3q7qary0X0Ech/69MfdwoiFaxKkG1D+yfpyH5m1f9Vw8dx7aFbTkmeR5I
9j++bGpNOc8jLNEVs2l3wJObavKJoRbyfauWjEZPRIgP2ozDz79oFDYFocfRvuLXbtYLikmX7Adv
c+8nzHz9CKngVJjpE1BVWBJsxaX1d7fdv7jlf3jLP93yzhg1gZyrKHIGYQRDt/NrN8TNu1JRXxq+
VzQ/1DI9Jq3s/+Z6/X49flwQXF6c235+1sxP6R+vlwp0HRcFJoVwqjbeGB6j/pgO7t4O2Hnb4wuX
cp1Y4q5FOLLC/G8W9H/xxPnh1X9aImzyy/CUeXW3JgBERVBspLvOcB8t4q2//j3+devw4wf96QEf
+TjNOUwxFkk0OKjpKjPn/ri/e1zNtPefVlhex0Gfnh9XBo/THy+oYPXV05LXyZOGIMZVKz1uPGg6
xkao/k459QszjOPUsf7mcy9zfou77o6eijR/aK3i8OuPPRsc//qOqETkJnRddEtCbj++o3gMqWoG
TrxELWGbkWCchYiibxHYrGkNl4B5+JsAkaSh93TqZdIOCVTeWNhEwfz0lVjALk6emCJu635aBey3
9JytHmtBGmPlDeklUzSO20X90SIOjO/OcEnNTwCehEEWKUDyOsH5NhdzEf0JuxVp3JA2EM1ecDtB
e7Gsr1bbcRq0skWL6LKAJmX0a9E/jjb0CS8WO2S77wEgkVPPbOtYlyBoq+htIpeyyGx63ibiELSm
mJjgLe8j7ex9kNtQKz3svUTc1pxHyXXlXIVRgJuBuommEie6cSljx9x1HX66IsTq18jyey+DZQPF
yZ09+jW2atAziIcYgAZArmmr7zk76puq6++GvmvWGQSgBZCbCefYF4bVK32y9nrP/F5I4q+MK13s
033QAiryC8HHs4ptBuUZ+IxRXjqA8hvPzuy93Zj3Ru8ES0nx9y4IiaYmbXhOi2xHPAIlUM8ulcsR
T/PwjtQpuE69Hk40Ai+CB8/QMVePiDhdcyjda5lPbHO9tbBGqlnyfocv9tJsCtJBKx1g0kqXKb86
I7wFcxqvzS5iUEfMtlt8iPcIrashSUEUsxtiKInICYpD0vWyiklP9/6nTjlGaDVkLkYKeHw1bgBn
X4lZrCpteOqjdpvn1q30oOxKcQqyYKd1AnE6LXFRgefXWihS5fAZezcCTUyh8Igi1K9yq14a7HxW
eRntVVwdBrAs7simnhSct8r6J+lymtfHCmA0ne+1lsUoOXzlOUlM6qX6xroHa4+UDAQ2xHETTlcw
mtYyjG6cVQLLWkQElCVtiVhz2seGqiVbXQOX+p2ET8NAEAjyIsIX1YefVXbIdU7OFhru2mLMaY67
JD3Ettoyoay/jmB3YOqmEVRyMezr7rsn8e5rz/YU3TrKnCk/so9FpN8c6PJTTH9dDcBMl3C6kuTZ
ah6cQh1GkxrEXrhHmDEHNXlbox/bbW+M19G8a+aWlR0TmTEzH1sHb1ZFdJsFNH8wIMWYNOkND1rK
qBnr57SMuRzpZXyunUtZbj1ay4ETkR+DiJg0/lo8WsqlTJLk1bYWy+6DSVEQNQdZXTt/p/sPTDsi
CydTvmvGB0EZZuieEZm3QzJsiQhaT7xzpvXp0FMf1qSbjFjXojUR79gG5XAd8DKCSVng/i90xvjH
oV2ofBl/oZK+79RRVKz7wtvK/qFRWyfEyN+H3z03eRgfo4oi6SC7Sxr0YbpMLBdUnCNhSH2r873K
3nRYirxxjrnLePhaOt6hxitG46IM/JVt38eUN8XnGNJLWDHEXJXw9T1gJ4XjYxuDzH3uY1SacE8w
Hw7DGzaKXT/OSqNa2hSf4VnEMlku2ygi6wFLKs2qembKUQRg0B5fNjyRquneEM3GSgYaVBqcWEDa
JNWdoJ+jb5J9YhYgJFfmNgR8E+vGTmBazsf6o6GNIr2WcOc8upwjbS30M8wH4FZavyPaMsGOKSet
WAJNW9lbR60C+1T7j+YZy8Ciso4BHU7aV7P71gkKwtGs88/UKzdFSmQxM7cjozJFsu/3AoSEeX8i
j16B6fPBy2/pdNJaQDPYrs1PJTcxI27F2bg2nsz4PsWfAM/UWA0VBumTPwzrKn02mk2NwQJk1AIC
dh2/29NLRbl0862DgCSJLPag4oJDfZUE4lyLx/I1QrOpfXRp7TkscdX1+jakeY9sk33uHnWGU5O6
JvFdOQVrVVhf0K+PJOGWLn7f3kovAcVOzLi2g8GDpexq6g3nppzOqu+iqKjXAU/lTj8lmItryr/H
/Fs9vDgtTwgiNiW4YnoYx/G+dQ8mvAxXfCT5c0dyzhtRF5cmjY1lc2QHUKgLHYXs6R2Ap5yzsDAs
0EwOVbc3urNv7RnSAxlco9mtNWBDJmWBJEmoG8tbiIjpBtwBjjggKj5B0CPGWOwVqXrsMeUU1MmW
wbCyAYk9h7Vdn6KgJlpUcAcLQWhRy0MgFtvMfGMqvGQOrprnMgs5awQZ7VoHqhtxAa2nb724pNrZ
fTYAWNRqN3WPUT4dpIaNsJ9aa514GB9cf92Ml+QlRdjaDl6O7nvusyPp49q6QkaZA2Y4G5fVM1mE
hUOXXrGXSe7fFfXNFdBFeMMcB8pVfIrf0z7MlrSeZuraw933WT2mq50JfqNkfG6hS0WFdV85jxaf
peeOOeZ8nvIQGu5KR7+AWQYBnec5d8ROxJzjO7DwVJKL/OYkH+YHeV3DhjaC9ssnnKCNNZSLBQR9
dtl3t462iiEuqdmGrz/c+nRz8fgLxG4ajna1mqBQp6QDulw8TdacVqbK0N+rMgA7A/IwinbZ+F4k
a0+yfLwEtGch04fvitS1MDYBT/cm+2yBxqHFbbkP+kOenury0oDYykFOEIuEouOe7JAIgOfxZfL1
GEAFF/znDiXTDPadqy1LmkPda9g+wg1fmQW/evgqHa5BTXxDgbjgcVfAVYzpjh3OsEXKBJ7MHiI+
9441bjwNAKcTDWJNiVq71EtQetTA6Xd1gN7S0ouF3FZ+pdKufUXaeNEKrd2QRsUjb7NUxXFecqqd
+nvfQwNL9AKqbW2+Jv307lfetME54dxQranXlVV0jmiI/xCjXe0IVTyInM61dhq9u8bDihFWHn1g
EP9fFJXy+aoEZrKuJSlPrnZzT0QEh4dDFt2KBWnUchgu4G362Rfub3DIRAeA5+opGj46TW8vOjTK
c+50w76wGmttOfI1ivt7SoqWfde6xxGZnRVwKB9JRShaPZP22RqMzwFzDD2CVPIJhXXdTvSL4dLM
OoTQZ7BYfiXEI/F0o3O7tXwnGj5uBpsOvNHDIN9G5ID9gG5e0ZaED2OU2sqw3h0ab/e9NesXxGq3
NjL5tQ1098WrGUNNSRt8LQoellWTnR1X3bU0kSwDs9pHcXmJHDHnvip2pLUrcLdZD26UB8toQuBg
WKMtbb8xn5g6bIaiLO89qD67Iiq8dZOAVc47ClDJxYRbC9rWjnlYeMqov1uGkyXXpTTP40i0mJhB
u0F3i1cg2MTSbGR85+DMmMMmD7VAyG3jEt65MWo8mGqSqh6Rfb9I3RW63KZp6JituKaixtYedYQh
PX0OXOCLoikjjGd0GYHs0ayWVUmSF+fYrZG+h1dtwkKgCQCg7YC11aCPMNXMzwaP/MLwZ6IWIhZd
2QjVmopI6BAksCe2oHGN6Nc40bQ20tZhk1PZvL883nVzzp6WtQj8issngmkm1qDG6ZKZxHdidsF9
iI+Xam/R3Ow2aM65tNKF50SvnLLzfdgWR2m734g/VcsMKZ8QVbxvxhbcQQbjWWbma1WTQgCQAF6M
LJvdGtmmif7xCiFRDkteUsYsR55keCBM7Bs65j18U7ST2+W4bGXSr4d6TFfUGnGcSDh2FuybAVkh
zpo202PQ8DQL6v1G62qbWgXbWg4BVCutoI41RvDjidl0l74R7pn5ZLB0YocjRkzSK6QdoNW4RcOy
ONLgx+6lU0x7PVoYBRAQMatmWkvlhX0oc3mdAgOPjqbdV6XkGKzKLw06zbJy05sR4+SYXOto90QV
ssDZ6GMSbbIShhwo/FvTeTsgqt/7NnyQFXDrzE82rbQ+hY0ps+uQO5WBSN/0zrjsFZ011uTRp0AR
lV4w9kJhzR97kQDYrFHjRUZrFi1jh3giCO33YguE7wwY45mky8YKSjx8OG/2vQ/fr23vm64CYKKU
fyo6/2vr1iSzumU0Uktc4L5ZUmLEAYJf3MIyNfK8WgEIG9UxSxLwc4l7siIbikl3Njr73FMI4PU+
s3nNdChiJ+skgtpc2Hr0GQCAt1u2LFWIhM8LULguvk/oucsE0wDuVgY8CR/NjzrKmomvx0195/Gj
zQjG2iF14RxVZeFXdIiMRDq9IX81RzIebTVB3mimdTIRFO+mkGVg7kTuyX811EXMrbPO0iqzM9Pp
FWP9cyk5HPT00I4irpeZVfEnDGyZ3HjLlrH/WuYT220nO8p+xpcmExRgveqOXuQABLXvzMG/dK5+
odzzOYzMOznhOzco1dTq6VNvHCJwZbP2RzTxUfhzu1F1iioTr6uZ051jspKmmX0fRe5HZuoD1bf6
R5kOb1rlU5WuGXdB1ry21SBWYm7/zCsWtLwnPw5twtsFDbMvIs1H1QByxJY4d3xk7lolbL29Oje9
ZVCXdx2M2CiyrgXg2wGCfBPnTwYbcqPDodTqFNUAHVwLm+5ILq/ObNol9c5+26xPPTsakKrGRhNV
tglD7GlThY11Our6d23SP0SDORiV8zTp7XvL5a7wJKPRqH1WyVvsG1fD6SEfJF/Ru1cFd4dt3cVR
dmWEsVZcPlcl75mZ7IasuaQEFSXrHltjhajK+I8msZaQcsSS0L+QDLFQHVJcQnU2cLdUT7AqtxZ7
jjF61Kmj14zjZBPYKDJO7cDsrVh7LbSSG7V7hfZ/nCjKNbOd2VJS7i6YXJ5o4TkZGaXcpOw1b7iF
Qv8qakZXWbbTRv8pHHJUXxgI4UgEyazWwH/Wkf4UyBIDsb+O+/2E2otFe1cm8d4itRmAVPMLfA3A
G7r8wxfdLbLH21C9x7HzNhcAeCZ0LUnN+iDcJzmvj3WWnbDtYoYipxQ61H9i4rhqinOsqNbkun1W
B6IqfLaKpH6Pbw6Q9WaklavPgpufMgA3/U+qwg+TBrRSc1e2Y16deZ/LOmt4tbvAdPPMdHSbe8Nd
NWi3XqmrqStOChDI9MwkeQYJgHQite1SXIsA5FraPmNHK4vmEoMqY9XfDAKnmp/LG/QWPD/47kpi
WYXOqe9hKPu9JrwvuYeLIqPuPHPEPVwZ9n68ianAaTKwDwArbAiMMJp1gIt5dqEjGvjULFvfwrE5
pKy0K1tX1PgxViPBTgWSNZd9yfJgJvZWJ+ZhDM45iOBku0EacKYx7tOamBye2h2TlxXZIAyeQfZJ
d9VzqIq72QQM1+beZMLkaneMbh4C8xtjH/qkEB05xYnWPeflxpL1yTfMPZG81UgdQUe2KJ7dTlU3
bMYgPFkVkzCvfA8zXcHF8fit+U+ZgGVgZI8UJj3ljfdomsb3rBNPg6nN/L6vQw2oAQZUp9ivZQ9l
02J5a+pbZbjjrg37i9u9usS1EjO6VKCdw3L4Ivv58czQwUyaF/SAJV31hZWrxZQ2jz5mO8PSIPno
5kzNYxSIozgZ11Hc3lQfp2vNM49JkOHnr6O7EVpzM7CEyEpylyQc0WJZU/DkGA2IIzNHuDP8jUWa
FmIdXrKsaPFsOOYa/CndEU1I7a9pd7TEBNDGc6qdaqNc0bSzHnv7IS/zLcHJXd4MZ2Vq2JiA5O98
BJVzXlE67nZldDcNffBqB2PHXkY1KzNxhmsISIkAp3L3LnkeTO7bTmfeoalHetPYCXPDrAVGHppw
3hszupYxAJ507lhUSytP5NKD9Ma9x4Ka0E8H3ZFTngEmj5GgFwXHNGggT51jXwLMuJ9GZxtHONji
+BQ06jyFwZeCKpTcrNJlV7uPcfzMB6ciruQna5WvKpjrb5yRcZSz8YqJc1MRPhRzqzrMIDrasg9f
5ZhiH5kMnCbNujCNrZa4pg9DilW5stv7qGeo0JZQPohhtLso0D8Gob6QITUXukMQpGi8+0gCsxqa
u8au7CXRvTRLvjWBQiAz+wfqpU5Ck2+WRXZEEU9Taf1YYTYfhd4zex0xR3r+se/GuVplkQ8PvqPt
h0+7uQTyogb9M/WLA5cgD3f0RF6r7pPEA3gW1oVU3syoWvsNnb8XmZ8xzSTNPpgR3jkDJobHOltd
VPq7CowWvl+6n9L9xBjS62qAjsVjcw3BvgDya/ON4Z/U+NGOrwXHP/ex8TcZZKzIp5oP88vv4/DZ
D/Lf0fx/JHC+/gFJ+Olf/72r5Afvyf9v9hScIqgr/x64cPpCdvvPhAbqZ+e/8U87ivWbMPAL+A7O
EewLLiLCP3l7+m8WnD1IfA70PEsIhJU/7CjGb57potgKEMqIIrMy8YcdRfxGLAkImRC2zt+0zf/E
jvKT5mJQuIF25fOY5x3gSZkVkD+J90mKGps6I/xIR6NLwU4lRqqWNM7oeCgsZff8pytz/Yc89j9y
lV1J9LY4S4yfNOnfX9AjV2Zalg0w4ucXHEIaWOqRAWJkWfqallFqMELsb3VLuU+YsTiUQ4BszqzA
0iymKX7k4HaP7QeWLJoSMpmtCsFDg24bkObYUoOBUeNkuRQMOBWlSS7Le4kWQvM2Scaa+AWDNmaq
v/4gP0lD8+cwddRZcBUuQAxMQT9cOHNwfbssI30h+snZlsZkcMqH2u53ubf/9Uu5/+qiYWWyPZc2
Qc7pP1sbXKsto4Ld9sIeQ05gAcpMHR+Ra72N5CG8HGvqMqacWC1HjEUYkuKaVIVKTc5AychaN5Y/
LYrQArqQa6fUylNqOtUIc8bvbrnHoMNTxOeNFhw3JlVUvkh9FOQIN6HFpM6mUXftVf0y0tP6yTBb
OojsFpWVuAoI3g7IFmf1QONwkVOgqMYSWB2I/0VU0AQxltPJ8PCl+D1UPkyg24p5LUHfGk2YGjGK
GPYIpvFqNOaxYT/Z8VtddCD7IyBmqETEVpuR0lnCPNeMPDe5rVOg6P6rIM3Kuj5CUz0UQ9Oy2lAS
J9tLyPqpK3YbnkeJZ6Lturq4tWCVhG089Un/bhjau12USHm9NtUchaeSDZ1rr1FA0rcEI+cD811n
ZTEqW3ex9kLg+lvYdtl20BWDMhMqfumwLo0R5bRFJrylIZGyNLu7F03x1ZuXNDWS/4dz2c91AyCU
jeKqoNL6rBjUPs7OBY+jZQ9Ou7B1gBV+Pl3Nok8OFLEBeXcVcJMoMoLVOKdNlOidA96Slt7Buvg9
b0BGYEw2aSgvbNqMLc5T+oyr2NkbBqN6A4jEHdYydDqN1RC42z7wOv1mJM5dShlrAn1+m5oBPXiO
2V2F4nZpyooVcmwxFo+JewTTX2+ywUPL8VS1H0b6sugXnQ7a5DlLvORsmJEeh5Pd9SDnE52SgpRr
p/cDpCVFccQwAqWLJbQNCabJKiu6fU0ZrNrIf+6r6oFcyl4kynwYfTN/dzP4lbaq1DbQ22JJfiJ7
lHXIzqT23mRSSBzG2oOm4nTLhS+vRlUbJ89UwxMAq/s+ZZsnLTPFWJehV/opOS9lfYeztLFqbKaR
P3QbQ4p3TyXtqZx33mGSFIuuJ2HvuPIMMIARt17Xq6z1nW2FmLjyqrxb51DjNjwYM4I3k7hEfVZg
+Q0giVS+zjCfAYo/Zu8qz/WNkdTaviqs5Hnop5i4NwUf6Lk5S7ONnz8Ncn89l2vv+UHkuxLEG47e
ECx8cLPsgTSG5xhQAuAdBORSHjJMYOxlkHNtSexGjFSelnGx00fv1ZhK+aXTcitbJfVY7WxNH3a1
mKyn2i/De9PIyDsNacSOJJ7OFGiADaU+5sHhWCKYZ7C/Qj6MxJJJoFp6eveQ5qb7aGO/30zC/k7g
MP7I/ZoJd41cptilU+LKoCvvrWQbI9Y/4aCPtzAxrU3hGvZR9eNTKIt2YWhgIA3X3bYBSXwzFu52
SiMFTD4O1YsXl2RdxmqeFMVOxGxtcOSy0XpzLxzevl1Ko2L+JZv3Yiq9ddQI/ZssAa7DTGPU6hrc
EF15BAjHYIqqGa8o7/XQIr5Qw10bwCEUNp1wBQnfI3vV9N7LhmIZW30L/yxFtsvzg5to+VIohO7B
YnQIWJ0eFkKxxxIo/UI02S02Gja1PJBerD72sS6RFxukU2/DKp448o9PDUm8TUS0NjJhrKuYc5Ak
0LuKE2QcncVhp2LDWXi0AHEg9L5D/HgHUfmG5988Nh4lIo3dEa3x3aup0n4dSBNhs883/ajLFcU+
NYN7K1FLPSwYAftNv8EzCETMgQ1g1OVMR3LYDhcJal9FeiIO5VbCrme3OvLgB+chqa7qbVDTHfha
HzP7ghYN59KogvMQ2B/gh1CsETU755h5zB6oD2fmlTqTeK0j8yC9yVzFgp6oKTe+IwJdCm84m4o4
m05yFxh96IXnqmW0nMcd/dpR0Z0yU1w4CRdnyVfeV8Q1atMo0MA4zk+ZDkG7mLOVQSPKN+CTSIOl
OWufJn8wAxOrAcm3dvDk60OVMToIs2Nka8HWBfjP42Ya39ALGJHqnrdqpaTEtAYq5PVtvE0YMu46
iVEtNBzo4aM8KxJCJ0qT3FNX8rOnsb3exAZ0xya1TiJwPzWfdEfnzDHNsrDWdpO/jeDN4+XY0iup
O320TgV9K8mEm0E6jMcqG8e9l1o1AB2d28zkGc1jSjAxtPtV0o5f+tT7VlVhtBltFe7kzGtytPao
6pa4I9L1NjHsiwXmY0oycjPY5Fd5nbvUg4Dyz3yS7ZPY2lGEUMfRFC7TXC3k1TuTdodNNjG8w2tI
98hMrRypALi5c7XlQqv9+MwwvDihQLh3eY3xLyn9r05usMVKDHVIo3XQ159REyJMmqBcsxYSYcxg
h1ucEy/TMtJX2SjWwiOElqqWyWR9Tie6xOgKxzKRUDTWiwhklh19Dqr5sGiQibxMkYlVDMhKI3xo
e2JoDeikHqbwXsn0VZSj2DjTkK6kRk0ImRx6AAp4/vz0DgxsL1WEGBEVNIEL2Ztrkcl2LWsXH4zR
geKpWAHHMLAB8BvWyeoHBmp95rE1JAqNFeSzY+hPfQJ5Epghgw6Ezk0KYKNMr3x3HLedP3Z7UmWP
em7QM1nWD10Q7dzRpPC9tDc+yk6aZNEd9aQLjVKzeGzc5RB5Aekyl4HUWCp1oCkR3W2K3mKL5pVA
4/co8Tsu+7ogkA/Z7Ma8mjbQwHSLWxaan1nNdVF5s5emSdfkaNBWYfV3OZVxR0ET2j2RXwlYNe7e
UkfuUyV9ZlZEMFn2MLcZY0uOPCsGCCXxra2q0xTgOSozk/uWh/EptozyODTDV+IjHMgjLrKe+vSy
hZSuWGPVvxTsTd5aPwvWTOnqTYe8dsSEckdUDJbOIEe+HunspSPgQrs6T1OQ9DoVl7m6Swo/3zsh
oSIV9rcGseMS1IB3ojGSlzhNk1ULCQzCVMl0gMWwY2dHEoUbrLFrIIPNOvKbaKmZ1ffEDTn3ShxS
lRhWfjhYd44HZbGjc3zVJfSyMPSgQyjLu68QW302ifO+yNE9mC//h70zaZIbSY/of9EdbdgDOOiS
yD1r38kLrKrIwr4F1sCv1wv2yNSiSW0a00lmOk4PWSQzgVj8c3+eaU8qDZt9GdDtalgrsNxSAzsB
vD42o9ETNSQGjQpMZrkuw4OTdD8D2eAzQWw/cUqpImuisrtSlrfeekZj+4j0ntne+oMx7DpnTe9Y
8F+0uXLPizhvm2a6C+hl31ahgWyRc7Oui6y6zq3MwTjAboPRhpJlK6UnCb3kxLxYq+2ArPyOGh4K
DiDqZ9QPl3W8y4nGH+geDc6VLMSuswN14bhvEz7myLLQ49BslGxYiFvb36cxTSWgltZ9o0R39sow
uBmzsWCbyiE3K6flEIe/g4irI15UKhnyml1wF1Idd6Xk0rxXrRde+YJKtCYuCQvSVG3d62KVdGM4
5Z0TVOcSGeqRVg8HdGMoD5KhHIxkJJNkKTx5xrrl6KrcOr0NjaV4aIap/aj4RL7ZktNK4CfU0jk+
lvvY8W7jNVwuAMg7lhyPEqtu8E+1MRSHrCy8cx+b+AFIrR6paCev2GOusI2JfVrUKxcI+Rh2rfwe
VybFebgC0me7Tmi1yBlQk25GMTQcB9pmUWJUGiZIOpsYEeuaatnsm0oyTswZt4j70VLLIQ3b4RDo
U9oGeZKNxFQUufSoLHw6/mVo2nzbB0n/MUqGW21vxHfIquUOQtwIis5ojXPbjfLJsap7jCFkQyfq
e5jqNdNhaFh1GdG7BmWn3Ky5ahnK2io+1xsLN91L6ORqR/kBbodmwErFCd65+fsr4W8WYW6fZIWh
tSARcMnD5P3b7ZMkiyvWgdxwW1n2JpfFd3at4t6yWAVMcFbwCooUvxbdKX//J+t77V9cr/re69tO
6EF+cTj9Obou8y+CwToz0PUFf7Iq29dFH8FA9AqCyAv81dIi5w3S1ecEEEGB/dOI+k9JUP8bcek/
qVT/h4ifpJI89Ie/UaCyZPyN+PmP3/MPDcr8Q2ebQPlY/+hR/VOBEn+4wHvISwQulak8rP8hQLl/
+Lw9JqIUzubA+qsABcdH+FRBYMj98//9ZwQoi7/Ib4+U5gHZoWYJgQYCJPqbBmVUlmkWccGQPcxe
wRzssTAfx87ZSZZt026u/WT9LKjwVmbxMg77AXqkHmLWWGHm+2ohorAo+c1a0qPSywAevZspxOpS
5fMXCoTJ4K8tzn2NV8eiINTOXr0GdAa46cucoi54lXNv+NQI0JH60MRCUMlQ3HkLNzC7S56TXxuw
h3IObeNHRwKJ4yNZ0Fo92SnhdrjnH6qwkdDtx25oMLjFihjmSDNEtib7ojZuuGrRNbg0u5ZyLTKH
9euA5zH0Y8xXcJUNa4Zb4NjPme2f0uUVoQMOZ+NEjCIA1LPy5HyvO7UI6jJVTo6cqOlmGeC+jA2n
YzVvS3ss9rM501s3M3SbYAmRVocxVvjevV+F2a5fIHA6iBZb18eHlq4Vvrw5WI+rdpx1VsslQP/Q
GuqxKF3YhEGx8zIY8AmtMgZDYHsVN/pfVCcVPXZwswlvmgM1glm5m5cxPhexXG5mOf6wWHCRBwwy
v0M6RKIG9dmNXnaglG8/ApKJ6+SqxFu/w9NivnkI6Eda3PpLPHTHpbO5fZIgx90i3nqTXHHutwe1
qHSb6NPL6JyFJ91TzeJ9IMg/Reygt5hEAH6k6ZcRLu+zMe3xn2DO4koG3niOn7BOKhiK8qVjMnoM
rPStNYNTLqglcyfrxjGHmxoBizLaz6LAh1b1ik1aTKheScgcGzLfU48Wsp3n+F0kCG1TFj5BF8fu
5U9MwrHJb7i1q2d2dsYh/UoTGdTqjU3mPVrZv7nA9/mGkF0W/XoOwM7UkW8aXWSTJUe58Zstnk4Q
TE72RdKXGzsTHwrMRMiXhJnHGPUMqS6z+9HswBGi6HgFDs15xSdQUvcWUVUsT0NNwsafg3QXLulL
MOcfVVxdLYXlXTDg2A8TZy4oAfQXN2PDt72K0+otsFQnMB+R38RXIhfd3ZB3xjGHXBUlgn+aFOmH
bKz7ZO7frBRtirXG206tsA4yIxI+ZYIDi2PLUyHwKP/6OMqEE9duwBcRGYPLKc4ira9D4mfVF19t
MHs7iNNyE7e00DltFnkrmSmcjcTzrb4ltFRmvIzVHv7S99rIIbPwwtXe1G9TdQ6p+KL03r13y1Ie
55JAd+/wENjMmq082JhNf6GeCjnYD5/8pn1KxTvNTle10z/CKTFTQvaU7WJoDJ96C5hAUnbfDcvY
QiCIQonxpMbRti09eVcmo9hRh7tgPbFvh8b8ku6CKAAiff4lk8Rnp+FunrrtMRudkxWLbTvA/Gil
TsuDJ7/JVGpe8bRoW0a1bmqQd/QhGz/zviMvR8lAMHFZXcFFFLMl9xJmRsR1CHXRtydwJ90TGArt
sG249cjBjFI3fnJanij9zdjWMuCKzT4Kl/XBTtDfbLd778qRWVaLe54Yym5y4me3pVDaxgy3S+Zl
xyV/wLdicksOKFDk6p7ChC1p3umJ//uc1DacH6eweAzWDntm8rHG68nzfR+lpH8FCH8JF+OrU3Ax
NfIT/gRePzXCpC1gPnAUeu/rkFQ4EgllbkTfWa+I5CCz9SYFB1yKMVFogWdEl8icls9k4puzXeAu
sXpWqzgaLiFLsg8m/C2czUjXqjGMnbDzD1oeIHQRC4/CygBYw/lDGfuOi2o0UKHHxPLTJC6STfZd
Fcx7GS+X0OcGl/JWUtU6AOLcVCgAmapePIikljLuREwNJNm3rKK9AsbWm5E1P53WvhoNEzWXp2QN
XtBQ18PiwjcFqXNdhbKgcNO/SeieDodq77bVyRYpnic8dpu8Ml/NFts3rrONOcHVX0jahTlO6rb/
3pvVyzKKQ8v1P8kpvXG++S1nusS9narmNhfh1jKqO4o1uQXbOFbni+NCtWrCUxXaNIH5GwcTFgrZ
M75UTLAu3pfvRP6YCuNBdZcts9OoxYo9WtODVlrq7BD0n/AE1k3qPQTcGcvE/XQIXYQh1Oii+XJU
vkOcANNjbyaQT8A/oylNTyHkWQPbbOuEB/z5B7nM/OTurl4/4+QLSVgAbGsTfhKHyGNdskE1Mnji
Gn3IYD/HjvnaYAZ1s+EGetBxDOOdMNRjXI8PRUv+uB32ZpJvw6K55GaLba6PSkSeIFz3UnsmExuV
yoCASxNe577ELu4Fc7zU+vKXemfZlEDCrNeWImZ/GW5Yc4n0Y3Q0Smx1874ndzF59A8SF6uRxDhc
I17J0+Srm3UUZ9Nao0HT8St1GGhygfT0uczce+ri5AzZMWTVA47K1a2HpbScYajfVMWX6u3nUFqX
GqeGJzhB4KwU57h/mOb6FCQENwbjds0Eu557JRdt4OEvSrnRVUXjBXc+D4v4mjHFbR5lCECnrb83
7mCyeHChFdXKgJ14ONYUfxtWLcmTwnj1Z+7RvkKaTbreuO1WF8KJtbhXTVK2RxyfW27j13Yj8RY2
4zHOp8diRbZSzLrpAFDuc1K58y2e16+ioExrDmSKe9i19wqPH8k1FF2oHSt9ptAR7BgcAiapNXLL
JN1OiWWcctXZ2zlFMqPBPTwjupJDplb6ofFTyBbxQhLZIx8zWrRG9G3IOaUCKxPH4omXID2sAuJa
HeAAzjQAMJhSDj2TcPeAtLVFpHzKIQFEeaguKCbu2cq9Z2/goR0Chbe+mtiK0A0wNVn4U9KHqh2m
qOSWWSsD+w/Yok0+2bdB+auiiUekbxc/InHEVd5ehq/Fw6ntu1P+UTiVevXVjGcCtj+4Vabn1pR6
GClIwvqyOsb+TMpp4ieNVGMzF1DbIh5YuqbkNetJs8yJ7lcIppJpwBqUkZrw0mRctV23wh2oqT2E
o2lzNOMPn3aTjKoVAlVZvJs17idMrp12PhS0ZbFuS2/je/YrpGHj0Hecouqpp8I9JToigAd5U/cS
a1L96CUdxCdKNkBeBBdlLtkWexxaSpqXcEL6e5p+NqFb/Wyd6sOeCWdU0C0i3fJ0QPPIrhbLubSr
fWgp7tkPlGlSFDT1OERL4x62BrpThgKjRwhkVVByoR9yyGFixyOwoL+8TFN6agLE/IJ+6b0dM7Up
8+TgaeoSLTkfSWvOO/pHV4zRIylgG8u0mdlf6PmacENpuDLHL/I9B7AyD3Y7m+zCJEKYxORbgnNq
M2sUVEAfCge6kaomXiICFSQ1stzAK78k1sEcwhd+aR85GizlLPw7LQ2bCljo9y6UrQ0mou7cjEmO
sxBEVWZqU29e181+wfxOpuku7KjOHJ0cMqD9C+wzPGrm77cAPRhieP4dvIB/yjQ0yC8nxbSDpGLD
VGADNaJkHAffM/Gh4zd29ana9sqwez1q7YqdaTCuju1hS3sJer0V/mgq9e7Gzafw2xvBSYL3i5cs
jtfgQrAu09AqbLWJaKM+KJ+wQvG4NWFAQQH24Yzqy70lqCqL29i/9fPmKmu8+LvoMxB5GnC+uDk2
JoUYB8GvPskcXtrSMv8wSmY3TV0ze0k5GVTAUuHyURpk21Z1bS/iEDs9SNNqVI+QrBnXxhzfzWF6
a2x07zgdd44AVNis4LOBF+4SMRib3kpomykwy2ay6Fil6+pmIVAW5VC4SR7xl7F7Qbc8quiOUSZD
OWaAEXE2I2oC41tV4MkFGpdpLQhnWIhnqKmBmTPeOxVWgYsub0+g82l7QnMvCN1teRpL1g2eJhy/
FAMlE5OlsnWJjmPfjVuPKqAcRA4VK3ZUeOiEdlB+W6F9bYxOPibOZxLiW2M66gk9u2MBUq53zKaa
qR25C89yHicv7beGSvDlCPpg+MgmrNep3IoRgJDkPhhaTK2SKraO9hLs2pRvM6FSpkqxHIdjfL/E
y4OhEXReuUZQUtNtP2AfM2aGaUE5KmqsKKJlEcmfVcmz05V8ONU0V9cd57TTPHKknOx6u2asnnC/
n/kL5ycllMfXRtapwZwAQ431xu+rnvwfZzXSLAY8pSBY3iUHBirIS2rNsdqN+qulzo3blMXUfTIO
4xKQ5PBv+rwoqWEq1WtHcwB6rpFuJU7YzKRftVF1ANzabPBdFDy6tQ+Ffy2rc5Wa4d0q+Z74FTwl
zYr6LadDHEDikSbXqmw5tr2S9Nyn2c4ZWwVlZKTLZhnX66ok1trDuT6HpPrdNCcOA4898NdtJ/R7
PtftDlA1UcU0fnN0XZwDn7JZvJHB3Qz3rZIn5VhJVLbFetNYtJy6LYtGghGT1ya5tSf6zOOxHPct
C9BmohAlGmzvzZbhjbGQdLKYEMKU7I5znd0S739IFMZ8t41fED7aaEnba1IAV0w4CXb7PyFDBtuy
6dODAbtskypuTNRynYQMzpxwJPssR8jRoHMVgt5jiws9KgIezqrPjf0A8lRlTFuFP755BRbtFrl9
g975GZBe2kFKpHW9ddAa2xVwYx1AW5+yHyOkhGKkGirrYe9X8ejcKmVM13w+IUgGGA+Y1eNtLBgP
pAWdc1n+EOS52Kf0IHhe9elwkdk2a06IsqhRDqxbQS/EaBkhkvAQukcXlisBVms44TXbhEV/gcRO
Q6sVD9986aZc5YwBlbMVutCEtXhYzuimglJ57l92S3NcYSzpd7viJWmWBrab685M8Fl+VPDOqqtn
VCwM1Dzw2kzmvevmjy4F4KY3nwrDP4Q60zrPdIZtOe5ylS3p4u0WGzyWG2WuTQsjmFgmgcFWil5s
ZgoJNlMoV+oUarKoGV7Ccpoh6I+kYOLAK3aEUOgBlLHgRVTK/iFHzv8ijLs3FxXlODpEDQdqqqO0
Iubo+0LB+rQ5m65hlR/ySYaXIAnskzGJb45llOGuoTDzanFq0ucmobcidi9rACiq7nEGVtadkYhz
1n8xG/nU97C4S17rmu41oztb0nknDDJjxqYLQw1aNJrSVTMtp11DKbVNodOmoW7m2prMw1+kwP/C
cvW7VqwtZwTYAzAtyHbO742qQxwok6MHQ8R03Itk+sQNEi3dj7mpTwXX7ja1/1+n/R81MzGsMf/e
KdhUH+/yx2/wqj9/1z+UWjyBthXaoYPHD/CAgxj6p1Yb/KGbeYVp+ZgGQ+H6yKj/7hYEXuV4/DZs
dfr/0Wa0f3cLah0X0iAoEfRD/aP/GbH2N7cgf7YDoEHXQFHOqykh/1n8bzziuwNADGDaw3zJhfnu
9JMiaLaci7Evdn//4PLh/T5tQA+2PCyQ2OxC7X3Tf6G/TBuSFVZPS/Uv9ueSRatKuofCEvOp7zC5
E724wuFCSFmDTycaqisOyPNSWddC+clBakxqP1TmGw1q6A0SiGogTZyF/WSZGLbzATlBLu9tawcH
EwLr8CeKFSirVYJnLdiIT/H0jJPx1tQA1xiFAfQBUFchmVFXGvSa4B/bFaHZExfClAsMdvQ6Ggk1
IDbt1/4RmBkt4C38WLHM49OobKawCfQaCpzmTSp9tTUgz2aMfunswf2vyqXdB+lcb/xfqNq8to8K
ZkOkqvnotIO7yVEwuVTSju7K+3KhtKbOXeiOGQpfUU24aagH2fSrx7mv0chcr0oxKY7Y9zVKNwjK
4ULH8gL+UpN248X9CApN3601iNfmI78SGUua3VtvcGeaTanBvTjjnFfKZMJ9LDXX1xkc45UvCNhv
Vi5PRiXkYU2Fdx40FNjWeGC6bKwo1MjgtgMe7DBpAqxqDea1ClZ1PfhG+VQ1XcqvAT08aAix0Dji
XhRqL6aCU9IvWrE1FwsOam6Zs0vByhR3+wq6scuuS+ciINNoXiuxDWsyCPzXZjhJiUPLsxjzaVpy
wa9GUYCgXGuWMi9asjUMz3tsk0RtCY7QEd+u84erUcy9hjJn41q8c9xe7wVnhVv5i968aJBzrZHO
vuk3mhddbGINfE44SWx7WzqHWOOgMw2GRqZu0MOGG2lranQFPzowJ+iclem9ulMWRDB2wjuHs5ql
wdNh0ZWXXsOoe7rbaEYqlhPF1NZ+iFUP24GsYzmWnx6TWOalTBiCErdjat0EOhSdMqI++4MHB9sI
5u+JZmO7tbzLNC2bzGBNlJS2k45D0QE7kHMJU/NeiQdLk7b7Ahs6my5FAi9xYMzHFEfGdnC8ezYX
fa0y3pshRq6pvxuZRnnn8zVIkW2gId+kqo4S6jdcIQ5FGgRO00KxS2GDA+KjHCC1IBIjIgXSe9EB
DeG6Z9PRmGJIGqtJD2M6jYQt/fLBUqSimJvDJWfimu2zUROIHG+r3AWEOeDJHnY+8dxobKvgYmra
edaDVUm4K20zo/Vu5mA2UUvho4NqhZS+MGd2PGPbOKuadpWmqeeaq26lvvqaNWudUjEGLPpaE5Zi
OgjNZLc1nT026pWLDJYxd3V3QjPc6UjKjm7J2+ULSjKhw1iHRsgVFrrCoJ+TryUv4za7siJG3xf1
TaLIFfqdS6kZYvj1uC7NmzDQqVjXTvgrrv3Wo6IzVNkFy4ERCRJQX2OycrvuRgojOeLt27Et+Wjt
8AvKARIYNandkOnZiFMeajHiXRvldvZGlwkYR8x0WdI7Z2DA4xqFSbqBMXuIIfAG0OJUEdOmdSgY
mvS6qLit5PSGorO7B7Plf2WBAlIqEL+pD1iu6tR88qu02ksuGaVD+WwHtpMarx9kfzKkxcbdOAkr
UJjZ9TkYMtgnrMmboXPMrTDMxzbsqXHTravDmj0Nbe8wVOKCMECWwkjFsoYjsfpJ0OZ9Nd2rxS7a
U9UTm1RT/i4Dsl7m5L6HeUCUraoC6G58xGbfPnW1SLwNt7i23sYGpR+d1w0no+hOK/2lOygU03lN
8v52xrH7TE6VsV7vN1HKBBJLau2dnFlSoxkwFupq67YIgRDQ90GoWpeoVvAQsW4EEEOs94XCOHxA
ov82DPO9OfAuxoPxqOhu2xmWAC8zr1wuQuYWJhn0q2Gtzwlh8KxV8dH2O6L61Yu5duokgwFs4tRB
7aDgaSsZVO6rUYa7uim7N+Is5pkn3ftGQHPa2aNLI5E2U7iVR8ZwYhLFpK7sboJEy2asd9siURR0
0NMEUHeQx4mJBTxzCwtLl8GcbU1pPJgTDn8g3Qy0FuVkO7Phj8nNNYNGUXQfVkcWcjP6NLqd85x5
imx42RKatGiVnfLhliitdeNDeX/3KEqCHIeDa865uJdTcsyV91Z7M4/kKrrNZAdYXsf3cZnU1ncs
UB9K3gw9WDm6dMOjWlGrTC/JzrzS1WNsjMn1svpoiAJrLt/+tR1Q3JuZiGux4CzdTO6DiyvxfpnN
7sVTvLCEbjdemH8nUKyvR987vOCGj/YtCm+8IlJA4DAI7oWbzrt68AAe5U68K+3Bjyx4EptZejRW
j9I+SwexAJ7k1Vj1aKWlx9x5yjWnrv5YWqLdubXuwPcywinzZu+XNDV1BvpHZtC3hRsaLWz5aC01
XVxGz5iPGb4woLniYpph09LB+WkYIiKhVcQQKCBnF97MXnKizZZ3cJb9nha/hdJpn9SsuU7lA3Bs
+5GZc3xbAPWfQXvcKbueXwQfJA7FQV35TeOfzLzv93OK5t4HKfYqIw72SpjpdwtgOh4zLCml58l7
NDMC46Tn6TiWXmSsXh+1Y052aXY5EDBhUthe6GLGHsQhZLrOyvLeLriC+rZLAYNnBU9FLHQ5Zk5r
jvJ/Viji5EkiDjLUCpgPYJGaHbVfYlukQc78sDeiMYBCY0kC2ZLihit2wKhw7eSlHFr35IlkIOdB
hyH2acIMA8JB4C3cJbPSouNb9d+KjMsstJjMfBFzeIBDnaPSdcMxdiWsUncWJ4PFe7N4Ybm1TOgR
TU901kPdu7byToB+FwC/S2bwsY09klLN16yk/SF2B6ywccwKNRSCxoX2UIxtfZPRaRQNtX8QHuqz
UxHBn9m1mTgUvKWOYT2Vvedt5wRFpIuZtLb9aB9sg6m7LfB7Movtnn3MiEwA2voIoarc4yTwIBJl
HgPIvL+IzuD8MTI6oc4rOGFBzDDr6VzYZK73o6TWjUcEd5LnfdVEKLaU/qWacAxq3uL+u+mCKYa3
2PKEelVzsDMTQ1pRhNSOt3I91QJmkJWV3mV2dU0yPqWJsCMRN/ITnbhM0uNdkz1rVGy1z6MEU9TU
ziFrkOS3RPLr05COQDJYoyIT5WmYw+Q490X5tboTO9bokGlDQnxMraE4z3RDffOCCqejPYOTrafK
/pgWlgXVwx/aMITzb2QdfywNc03L0K31TW58qLJP30zZywgBjBz1ArWu2jWWJU50MDIPsTEcnBOU
pGvmNgP7Llgzpwjzc8uVKepFhcW2z+xd77g/l3IZASeJ6dOjcWJPsh6Xct+3Zy9XLjYwuuoDH4XK
mWd3wwI232d5jbwLydw79FohLV3dt9hyiYJyM4MRrDFQTwYoSr7iDGAURZcbqAGUfVf9vg1XxCro
Om+52ztkNAj5Eps01DFLk/yqlG1/V4eNugw5SgW1NbkFrcXHrOxWwx4HWnFmRjMeqg5RaSbRwr+/
egyDGYKJZTY++b9xtU8xl5TAnpcbklTjSzMsNU85D/0hzYz3ObfXixFYLwQ//DfkCzxmIz0lt0U/
Ahl3VzT0Ccspbpckke8gYa1bOGhgaxywmXXh3LvD6N06+YhhnU1DvxPxyZwNcbeoeqFTKP0R4HOO
BpH1EfIfbfZ9OfIYcqMoGKBU6Vtp9stTFnc5kH8/eGvG0PhJuwSLxrgYH2mNo9+VSj0ZIRw0avN+
2aW963FGAK+C1dzY5ji9ELym3cQF2GYtfbf1++U2xWuyYinbFyMCd4j3Ybtg0ZW2+xSrQTPmbLy0
Rkkve6+gAuE5c3dNF/Yw6aY23QWmak66P3CXKJVCOIcME6J7+TQDVbvRbM1znYd4Qt0ypSoLDTEB
sPA8WWvx0MZhcBXDf3hdJpMkC9P/Qyi88efoWfTnWNnMMXx0vaiTuPO3WcLWImanO8fzUJ66aqVu
wUcnj8hMxXeQe3zoTat5dmYsliA87Pja7r1iC4eCI1adwZ5g0L8sU8qotk5BkfUxTLKJJW20MbKM
Q7U+JjRpUWw6U60HpIFZT/xQp1zJRscrydyTUrFScj6jkVZnelqYFoy5vKpCJ/1azBmKfK3U3TIQ
1EEmCp4DXNObusxffMcY7ryuKvYT1sF5E9qu2i082i+BnsK7Y3fVWNo4wGF1axtDwkfInrxOjnto
G2facTdPn9Ial31Xty4oEykPA3SowIx3ilUTWxXPqxRfeFt0JwENnYjL9lU/Eq+xm+7eEemFBHH1
MmpviznKeR/Mtrt3gHWx4JeR6WdbuxggbxSUaqUtzaQtBliak38QIHguXR+T5xJjPTBhKeT+sjd8
GCZc864h8t4kZrqwkvOklLHxgDn2ZYVbO1jvcegup5RdGJRa8IaL3cTeXv90kzoyaIjIUvVpmHMd
Bb355cWPk9XZdCXRrmSDsXGMi7F2D97AbaeexI1aQZC08+Tv5pEsckgubl4QjK3ktXdQk0FKRXkr
jsLub6q+Lgi5rIfBzV9UQjiI9CV1wxMTKq+ame51Lfv51Jf3ss6u5eIz+ycFjssK4KOciJC0DDB+
+ZGIdFTbugJcUszOufKN2zpmzr/KxdlUg8O0Bas2vLf8K07y1zSwQF8MvdhiKWZ0kwCScrMea/p0
JUp2d+ExgxmW1PgeqEydQYUDeVi41/jWfBjocYuzZfy0BnoylRp5fwcpjmGLDYCSFQZGoRVJ2V9a
32uvZ9tpIgvD+x1lNuUp5U7yxcIIG0yWHUYSzKE1ZSeRl4bjzuux4omwXbccDZPd1CU78jGw0S22
1mVxcjLNqj/yCADkyPyOLUbNz64SMTn5tDa3VSO7jSm9Zj+P7IdcwyZwGpW4pSE84XFMs+clNvae
sKpzLNGqORXcS6pZWrue2PYEZ08Hqd4SXvBcxSEZiZzZqoXQm4d8CiOdA1NtX0JraqKkrX4EeZ/s
XMuYDyGjqr3ka/qWDwyKDas8tU58rgLE6jLHWh/irT3HQ4GhiqllASxgM1HXcpek3UF2LF+g4PmL
LrMXJUBaNnnqzLty6hTPhHldsGEfK45fJVRNB3RF3FLsleXyJ6tncHbi8kxI9VtoYPmACHmVrAW3
qcrILgxFvZtgZgDZKehMLhSSnGLPU1a23xcMY0ZeFvvCIr/WNPgZGqp+sdmTkd9g7gWiQmAv4pGi
NDdrvUhknX3dh2K67hOagZBycszZtAVxQgZiQ4FQrJuElO4Ucm3ahTrdM/RLDPx/7++Tan/+67+8
/6gyroP9ILPP4a9Zcps5KYr+f+/9vct+VpQD/vwvftOfknL4BwZs6hAc2/NQU22HSPafkjKyseX5
AsmYZDpdsbo29D8kZVfbuwMKtogd65T5XyRlE4k5BE8P91gHuf8ZSTn4xe7/q6Mc+68TiF+BaqoR
Qoc/6a8ab5dJXigukEyA0Q2kCSJobNfl1dADIHPCUMCrIY+4NXbTmtG8Bv+e2RF5p8eU7s4t3bug
ZIaw2/LQh+PG0mMozxncGgTWvN61xCy3ncz9Rzyj6a6w+vHbqgdcfrg+rnrs5VYUXQ7AJZIOspgK
ZrwLU2tsqTg8+l0D+8/NEBJVtd4FqXgSesxmMG8ji7p16oRnnR2edjU9luNLcG67SdLoG45P+jy/
KfGjmkXTsTuWqJ+cpZk7AzAJ9diPGbi/6c3+GyD2DMsOGbG4c/gEOmNvqirbdXqMyLD+cdKDxdGi
TZCKSntfMnkcYkBHeUPE1llIC3l6QNkOHcgSv3xu00WxMyavbZUsLLGUWRKOpC+NZ2TcLd7yBlG1
u50Uc2SF4RHxqSfJ6CWw3vrlqnM9ErScj4K4UFGBWfy8wGKcPXPdiin5tujRbNMP7S4buEymerjs
zhWKdql2s1uasHAJwxQxnE7fs75jgzbPbWKtexwlPecLQCxQ5TcI0gMmWGQXU4+Sx84I7+JyrM5s
3+JQ65Fz1wKKrPUYOjNpM+2YTJPhOsmGtqZcT62lnl83RaDPUYy2E5uGGYF7u+Jow5fHEHwcoHbk
HOZY9QXBujnhj5Jc1jOs73w2TNXzFKkM2C9IvLQwYGPSfjNKv7rmGsYWrMfzjh7Ue8SdtmCe1TbW
Y3ypB/q2IMDbTvOyN22863B2rMSJWsO4RlIQ03i2AqLJnh0n+GBnngFMoWKpOAd1CK1MFSSGpyXD
9RzAI8F6YDFi3jLcjWA3Ljw7UT9wVVqn4ZHbNa2ZXRK1mA75Iezr85LlJ+xbDwtTWfgf3QddNjtH
Y2Mys3SfQ+2a8Oa6uTVlRjyljHcItsYlZpRBHJmL+1haM2eF1bhLp/zHoB0bMKbdZ19bOUiQWjvD
8LN9HZrc1LDAHFwtl44lg44iGd5GWQ3RYowB42ycI3E8MbsOELbDYi0ju2qZJjOoPrtsWwfM4xN+
qsE41ZybN8uMQcOMySdRGtADmsW/EmgnCyFYRj4OqaJDNRhynzRK25Oq8DAEzRFp39zTfoH3oIpS
x6+2su5C/rOgiFf7aCztqGm1c8aYl3sXPW+z4rxx5iXAu944O+25n1ZAT/CO5zO2BuNAPBH5Inkv
ZvzEzWoAd9EuH0/7fSZcwCH4N3jJRsOGVzQws9TwrSI0LUQa7F0L56AhxWfxy1ZUqHujm2cAp1Tl
lS1JPKnr88hpbjjlgfkzqH9SumQPUvh8TYrN5j0ZwH8BmD4WegeWei8efm3LvwABNC1wOtC7NiaT
Ym/pH0fvFTVR6UklPNu+wFzlZAZBZfb/HoHhkuozQRvIq1ifEmyOCy7HBocvAqlP/hzNMriQDHku
9RmjDp5KfeZIOXykvFhRoc8jIMGgm+sziq1PK70+tzStPMz6JGMO1bBBTXVZgourWJ932gyE0bhw
SOo4DCU2mCV9Our1OSn+N/bOa7dyJO2yrzIvwAIZJIMkMBjgP97Km5RuAqnMFL1n0D39LGZXNaqy
0d1/3/dFoUyWpKNzyOBn9l57qZgGjTzA1BRJg1F+V0tdxXPm3FNogQNAmp4AiVxqsGKpxibUds96
qdCMhpqvXqo29kPrlq7sXjXGJqu6/NTZapcUVvScW8o45cJDGJVzKQ3ESTCIojrkyVev6qViDM2a
bzQsdaTsug/3Z2lZLFUmnIZkB3A6xQpKDdrjjEYkDqK06mfaUypVudSs5VK9tjFyQ3upaI3B7I/Y
IavPfKl3xVL5Apbl6FmqYUN1ZxTaFPftPK7Iltw3fs0yZWLnY8VeeVMVTvK1b7pzXgGGlbyfwVJ9
+3BSTnqpyAuJWIHfjfBXIsdCT/8wsTUCZUdYARaRfAinNPd5m71WlPvzUvfraNFbLb1AuXQF5GHe
Ydk9lUu/YC6dw1TA5muXboLIugnFMB0Gs4ZNu/Qchkqu9lSU977fMjKMA5YpVs6LX7qVeelbNA0M
U+Q9DT3V8ahvcIse6KjIJGMbU9FxjDRBlaFxa9AVlUt/VI7MVIa0Onc+ayFFEyWMs2jno1q+Zu5w
ngNa8mi6cFED/mvtb8BiXim51xHtmQ8OZD3TsIVL54bXaTy21lcjoduktUtp8RCgoG1MFUfZ3N3I
hiXV0g/25rALzYSc5aVXxD6jWfaGz4o2Ek3HOhhSf8u+pWfKw84VyPIm5qmydmhD4Yo6u3npTEVD
f4S5sXhxaFtzTLsMkNm5LB0tHyKG7qXLnQhe5TdptwyykXDnntq2mFqqqQHVj5WSFSoo8qVxzsoA
qoSnnP08OMUmrL0DmVHpoVKKxBwa8GlpxV1H8TD92Z8TGZftBguHZ4bvttBgIIii8Z+npbWvlyY/
cywek0vj3ywjgNAas6fMCXkHkAXIfb8MDLwc9bG1DBGYwvhkQvLWNN0Am5dRg+Bq+3SW8YP7cxLB
XeJea78kx8+ckDeigmQS5AbqbTDy8WYiFugclmmz0VFNHDnB6+DRQvMgipQnfBEAgGMIWYmHus4+
yxyXOwp/YV0i4ohzgnY79TXqpfkh6SOLte4NJ+aX7YrPdiKBoBeuOlGjgkWGouae3DhKgP5yZHMk
+NZ+xHT64sKLJa6WUZEeHcIjZbVEFlvdmEfr2oSTsmaSw/y7kONHIytiwpcdDR7hblfEc84cO1Vb
AyTgHa4U79QG5E4QT3kwe/Y5rR5Bw1kpsdFjrA+py3gwqowvNVFwdltQ47HXyDeweVxM/fjAN2Wm
g5uqQX7PlbKoijxWz4wv0UfPm1n49dYtRQhtm3RpdvFzcl/W2rs0wpquWRwgkC0oA3FhDWb7pEob
E1wsOzIfzWlIX4swDB6yzoG3M2l8bFZBb6Yecf3baFibihn90Ies8MwOK7GDfAEFbWgdbLTMPILm
+h675lAXbcoOdtmP85rrp0EVxhELnrwETXBL4ONV9/ELdw4Pj6ga2eZPD4PgJmyog+D3MIXorNR4
V3rItmNOTCfNf7hmdY5Lha0fBNQ54Vs76SnRXPMirp333LJ/eIafvxvpWB6NOajBNzZflJ0WJ20b
5kulFvQiROOknd5ElOQ7Cmm+qzsxUyvsfu20bXdOiCk6tDEzVxPZ6obFUbkuYjzdLlRCy3HjuzF3
39XADpS7tt4giHpE1fWEdO52gCaxZv/tkuMQvjFfHhjQ88KtAeIyBy5esYZzdnSMZxvZH7hOauUA
ev8VQQcvwGduvQ9FCdiH8bnDtTikqlqBFSE7kznOU+lh0Y6dHG9HbBuczXMZzY9dJtLHoXCfzcnz
76jQ4clhxF8lw+hekUvv+HzrZ/TbFjK4Sa7dPBMfHtALzvZoAcdPy9ph8hymA0ny3amQvqkgekHw
kW8h2NQncy5ZHei0aveOJEApc7vtXBQ3MIbmVR5XO+DUJ5Jiq00x+NHVJRHqewqxZWNHxo9Os+5z
8uTTNTqGpt5gUYEkivG9UST8SLt29mMku7uIaeChS83pas89u/Y0fYzNedhZJULKABVJEzfzQ9ck
7obnNI8cPNnbWcw8D3MAA/ikjPSuTXz7qFspvxhOmCZrxDjVuApBvWNzs63oNOMPXXf80HBVENB+
aQgiIgAlaK5zbRk/cu0sxP42vJoB5HH87iYUHUZ6Abbuz6BRzcfk9/nOYuFhYAYsf5QU3cxuTbc8
ey3X61jDA6NCKQH6F96RVQUEmhGaLd1ScduOcX0XeV25T/FD7GvYG5tpmObTEqWLOSsMONGmNASM
MSW0FSEyTULXMJrdFdrELJOgkd1YPauoZLTT0xim9RtQtW5VNI79YBc2mtYJ2DuPZgNKKBnFRWXa
1qpps/ypVzPciaDonVtZkJtCGHYcbIKuQcjZhcmTaXo/gIQh4tdht2a8w34yqo33UHr1YTKM6DsB
TOLOReDKrD5W4nUK/QaH09Ba3+iysS7m0HhWaIhQlYxj95w3o3VDcm5FnSjSIyeo2oOx5Z7GEhLy
bolp7XQ9ZTqWAUooHE9rHAH5RiBcRuwLjsFwdQuPJ65uajAIR1O35VbU01Nj1GDVzSrA+DQORfYY
JGF6hXQQP+VySm+caaz5Dm35vSmSa51lzqaWEw6DpMk3da+m7xalANGEtYbxJtGXreTc4KnHiOas
ZegHN1mbtTsO+eE+qwM9LY4toqZE3QfcXbXaIVICogo8K/2a5TyxVuHkfdCtjqcKdhvO0aI8mk0Q
u1ubfcKrXgSl/51aFR1v0b+bWsmfnMN/MbUC9/JXGaT425f8LoP0f3OFYMrkWaZkJOQiDPwdmuj8
xiQLDaJvW2JBJDIu+mNmJX4T7FpdfOnSDSzmWn+fWdnBb/yfJn95UggTydt/MrP6RQYpLPzyvpC4
wzDU+4AY/jqxCjqB9Bsg/ko0zgGyL7hlFERU9be0F/G/AQ0uQIU/j8csfhfMPhaRpj4/91fgQqRm
T6KB87n62TjgHGBQcani/luKgmhryvrpT9PDu7995z8TGn/NUWQQt/xA13VcxmXSN3+x44dF1+EC
rH1sVvld0Hi4k6Uicben7eMPb2sxbsyOZyPTlQr0kvh38Zf/iIhcXgBjT8vik7e85c//JPqsJrSS
sWxxgfp2eB4TCtg5n/S/ifdafo2/vK+8l47DNJRrTHLZ/CItLZVwWFhjcekgCl56GcaXQPWczMo0
3//1W/oPv5DvOmSaeQzj0c764hfZLADQVOc6I6mmtmmurNwgo2vMD//6p0j3lzg8YfnSEfwoZ7lB
6JjFX9+4VAwiwuDDlCRBsDWbmdgPdVh+YyZpYgOx/K1VwpcnAznd0SaxBQ+oSEPdkZdaxUt0vRDx
vkVQtk4GIv805j62RHwD0dqbWmcH2YfPhh0FV8oEY2U7oT5GqrfZODlesvMWsdXEgzjMDfUG4a9Y
F2WboyPwkluRDXchSsu96fr5rdGn0eMwT+5JuLazmsc8J3i5in8AGKm2mULBH0ZGukUB0rOnLxgC
d5F/rro+Ors5Kjxcv7b86hASvZZBJK9A8NApIvstUeapIdg6gS5PEjjhN4ZH6cucjjy2zHnhxoig
kxcTtd2hVDbu88iDcVnP5ghkjUq6wW23cVvWwIGWd3kj8kNpRhAUPYEoMi0AVJSCealIsxemZ/NB
KFRs+G/umAe2Wx/6wwZ+nb9rKCuqkJGyHMP51Uja+ZlMyekgJCZ8+P7wpfh4IALYciYYCwTDUde5
OFeIblaKVIXnOByCp8koiojwdDVG6z7H9MYcHGMt63CdHWGimSfP7HsiIxRSsJ0LHkmvCoM2bgfo
zvqoDVV+1XCT9ySGsLxV0+igMm67OYQaEcT7yeSiiF3ESV5aMDDwyg58DUNi2pAJ2mQki/xSFvip
NWLnQ+WO2NDdhpX1CpwP/0wBrU69z2ooUsAPyaQBE+lgGnzRXlKKUxmBWrxQLSfVhomHjYhNMbPC
2d8UEaC6PlFvc9Iw0xR1B9ag1VG+WTqZ4SawnREwiMAxfgiEMTMYmtAXriryLBRj12q+Nq6WLy2S
nld7ysdby7e8kjYtNmmQQwxia6+ke30uGPqY+yCfKfh8mcfWazLE2bfcg0Xb+m5+gueOnUWJ2SDa
QhOLkcoQZXLcKPRoHFgSFH1UHxIWFqtpJgMcJmR+1HE93E1V0J9sq0bxOHn6HiQBGwekCitESB+5
VJ8QvNqt2SIHM+vmtY+GRxFM71lfXbqCDJYIye5eC3CUFMwKtAGWtDKvrK8YVthN+/FG54ib0uYE
meCLkS3eWxSZ3F+ph+mWYCIitGA53dQFbPdkaOb7rGUtUWTUWEiJ5ptiSJ9LzsJtUMbhlu1Cu2fq
mW5cGR9aab45dHkbx0+a7exP3obsXggObJBxuPX5uatswRBhRsXRDtmrFiajMugiD6nSGGymlr2m
DmXAjDPOPzpU13w6LfhHZd7VyN/XXTc+2BbZCEbVkUKhpdo1gC83QYVqj76M0BCniQ9RhxDZY8DK
2CCGyOX07a5t+vFs2bfegOnGUFmxHhLs8ZXPprysqINnh/qtsq0HaUjMgV529WcafQck2CoS7Qdw
tcfKyONkHVURQ9shNzaprSxgn+WFLByuZehy4NdCFuONoUE5ddgiMXTXG3uoWG14aDTlXLPSceUD
d1K7txbPJMva7BBw3+61QmcUpZVD1nxY7Jl2dRdVF9m6MLm9hasDZHHB8DHHyfe+lw3YsAwBxyJ9
G6FGpkVfXJqufEWSmK49Kx3vRGi99Ab0TqnQS/Zp3TFWXRA5QP2ZtDOIbFtgOFzpKSRZAn7EVmqh
LCQ/vW+x0CiiOzOZWTWouPeYqPrOpl92ac1gkDAAqoRouszbBZFDBksQT2ucJx3AuUFFu36wN6T2
FeF2rqBMIuRXJwZh2IUaA4BD17eHhOH4ts98n2RpC81m77y1ShhrksZo2iMGQ8z49C52erTqQXqX
9vWDM72rMIr2UwJNhPld/sgomh+sLflaWhAHpqS7GyV2ssEen8eaSKKQecx64Kg6RjGQm2H20KXK
rPo22v2FUIRLGgX5ZhFoAH3sN5XLPWcY+pwFlT6A7YHlFdUWq7uWd9ltEXtJ0CBFf9PlMfMGJ6Zx
FvaMBIZl11QUD9xvpEeOGmmIwTUfQFpd+17nfrotTOO4LJuBniZhiMYt4TAsUM/SmRI8o9RCifCL
T+Kryl1GoA1qoF6uaBCnjWs44i5w+dTmounXnh/d2qYxn7uUHcU4BMPeyiOkzZGDYthr2fLFzMrc
NMyDFcOyY9u1Ob83ugiSmrxwRCFVkR9nV8JmGTJNW5lpjNttI4j+Iscmgxk3gBEwPmLXfo06DPJW
VuwA8sLCLuvsRxUFSDHrC5bW98Gqvpqm/+bUal92WmEzCe4YwE371iwfUOEfhyn9dOTjz3SiAiO+
EYtr4aoLY9Jhq1myrkLj4g3MP4ukayDkeu5R1APUIxZhRl+cRhaigCvuiqz4huNGbp1kWYQV+mRX
ejfZPRtL4ztYoWW184onCGcibhRnSJ50sShRWfauZicnt29M4A32Wc5EV8TWEldCz5mHEV76AaEm
srczD4RV6rk9HJg+2BKQhF69L+ebdkyePNt98FA53UvIxFtHDxvtq/PkDK+u0v5mjMKIfUBNABGe
1a8Zmdn70GEz5HU54U0hUYpqaHHSMK+LcuS0tb1hDITLnwC+PND7oiShwo2sZ0gACPLy/ksUWOnJ
x1KCNYT+OHQwnsfu/Gwt/v2amLkoRL49FYdxLo8AdiEs6vGwiP/Q5kbMdbobNnGn2HX4UKZznO9b
1XzxSQcIJ/c4ZrJdm2ZF/cCPZx+YmCGwY2WQPMVIDfm6n1flG3QonuyjH+bfpct+tklz81qlY3bL
PuPUo/HbGwHLmg7O3sHs/JeYneSlqirqH02gRGfMNyzV0neQAOxHG2u8I38G4Uw79Bc/7dhTWkRx
D8pO9ipHEpYwfdi4ZVE+upVZ75ppbo5ziWJ/0+Y+SaqzVLeGgdMgTL1wncMUepGtY200m2dZMAsU
3ay/eFNgPLq6KfYiHb23nPIiXsfxXL9T0sNPUMj2nnBlo0LM+rNMHeM+s6dHO6xguxBo0nPpb+uq
87dzxNgvM92DGm4XAPO+CAgF9UaC0VMLo3lAfHCSQ2YJxjw9yd5CgVP3/bEoCDEFkp9uGxawa1QU
9a5lLnzCide+MAAJqQjdmOci+VMqApvc9swKS2xl95lHtEZulxdVfMm4Co4kgW2GGOQM+WrdxiyE
s0BVkHwO4QnYKtfDkmKoe3wJbIbq4o1xTnhEq3PQnAoMUjFleLYPWk+w/nM6IUDFJuFNXpf1wWZV
sGiP00MqknaTzg6o1ZaIIhAc06bs+YycGX4ryP1g1yekThh2iVBicMebVFjVTVW1hrWSSrx5Rep9
DeCq3WsZUwVGJfp3t2pbmFjVlbSxbiPRB2/IgH1nomX/V+rzv7KP2rYvaQ3/+dDkqVm+T1Ea/5N1
5f/5n+9x+BfVz+9f//sERSxsP0iN2DGl6Swaot8HKOZvy9jEIXzBY0ji8Ad/zE+838zAZToiLMem
/19ezB82UhcbKchJtgC4NBkMyP9kfuI6i6bnT803RlIXN6eLJdnF2Gn+1AT9qcVnFUwGjAXxp9f+
xWoWHkVZM4M1ouhs47DBRYiJg7Xn01TH7b5IMug3fvpq0Ii4mijuoHrFFvOTrDVtqjyBSyyROQdt
6T40FsP4mN35Q1NgoPBT90DLven81n8pJ8wzlqlm0iuzniRG1vRzPfT3MCe+oYewDn2JdjJrrHWf
kJnEVpd7Cb8kY0dCjDvrO9rX+FAO5b2tUL5nNcP7MHbdIzmyTHTxnrGvzw+VP98X0Q0I1gg0s32A
A97aVrk1hkBuVTm+Lx60lRv3Oxs077YeYvsYpdIGM5S/MPimiCrB3ZWofLfKSay1rOW7Y3rWVnNi
bLqsvnbY/zbMwu7iEYJcKe18Pc32t8wIymvHShnkSLHvLAZSdusUe8CD0c5BSvhB3PK3KhbuYxgj
41UpGT/IipD+DXVwts1eIKrB+mIW2UNMSJXsF8y5bW2D3pi+4WlBz6C8NLu15sKlnyMxUWKhYzsf
qRvQd9khA4NC9RVHwKD5P4LyttPp3kgFOaVD2n6pJkMyYch7FPAB5I90Lrc1u4QzaPrywp6TdNBh
BM7oGiQEJt46H5W1K1zbAw2Z4J/B5XnCZfHUp0tOjtmf1SRrnHo2EtbWtd+mZVE5WA5aoMKN0Bj5
ZgJIe7DWicIW4pq4O5KkHvaNU+PbxDixsotRHq3Qe4xhMNyAxoIsl1vZKfAgbOfzZD6bbK7OHpEo
e3y/+X2BEScECogBlELQYIrJf4f+Y2fepzOXDKa59HdmUnceaq7IuppdMz3iMVsPkkl8N5qQQ1ol
P9l4zlv0uFC2IvOj70a5CT0y3Gztkh7ZiUcQ9JY0kivvVYUFbMnHDBY4FBDLsy3M6kqF/2yQIsnz
w0NelZraxRNdke1mlcEpx3Mn8IkSOhWlGplVgvapjagvrOG1MjpkZ9Pcy69N13MNeiH0M51Qd1LM
ck2Ywjz1tqDB83D0uLOV4zcFrC+tKt6plO6FEEMeyniNNpbs0AM1TXdJveCbqPNyVwaldZZ0R2YY
3+qo2ZKyBbuvT5+SnoknhlOsZBEpsCeVzf2pn9rqRkXQFNn+pLiL5gwxChr9aMzuclwfVJqyfCen
KqbY0MMurlgUyAxt0di5QHJa2uwu+R7pBJF13mAVSC35XAXpOW3L+eJ0s832Ds0f/TerQ3bQ5ISl
SKr6ZPqiCh9SVa6ZLDQtrsJsGDFgcoyuPALWTjXCimOKIG3ZozW37Vy38SaPpnlDHCVupdpzsgez
HJutHhvqAtcjjlQwHwklwWCgdFQPUSvJr70a50/NrfLUsq5OsLXnYJ/iaHwrWLTCjw/KrdIEz/Ih
VQ+YM8Y1htBwY0IkfRujzjqMWosNOyIwxRRC27IECZkPRYLbCenCyUj7HrBRpe4qUT+bbp2R6Gs4
kPpDLbmQ44UhlgE/YT42fdZeX3/HjmbedqOX1bjzEvVhSlXduSlZnpcAWhl0Qgjh5HENwXgi92Rs
8TRRtjMmJORsNqLbmlDaz6COcf0SCcuBNBnxq+tX85r7PkFrArDqSOdv3iW1Z91oy21NXLdMbLpW
wLBzlC0R9khFCRTjBZ7A+TQtIciJ/xqFCjhgJZgQxDUQ1RSMDLOVKX4AYJ6dzF5RVNvAtG4HO/TW
fgTPhyQ5XHJ8pDV+/zI9WCKiB0la4wbqEWskVTXensBeGxpAE93mhgVzBCPTkh+IxdArzBMnl0cW
epJtTILim7brWPQyfwdpd2FQp37IMWdJNya4eLIJddGQEPO0MkTYnURB0RSVQfpVEWiE8ylDIqXj
yHQgz71ryxQgKuFJY/OB+OHCTXpM0ngziETtW9JB9i3wOZZdqrSOZjzyroY2QWtDwBBmCqF4sC2Y
9nabWF9UygG69hUT2yAoEEk4oSjOhTNGDH8yTfJAmThfWk3yGyevh0WGyBcv6zzkbRyA7Osx3OEb
s168xYTnEgyel9DWy8Wg5/z06rFrcI7JYuAjQXldL5Y+s8Hcx9nCobAY/lpQjwR2oiUsFjsge/sH
T7AANkw2v+mDY8byh4uD0OdRwxMRU2FMAutZT2Sd4iy8p4q/JjgQnRQE/WTQo/SLPRF8K+okr7Da
9WjTb8Gi61fuYmmM0N/cs5+0NuZieBw9rI9J6vi7lnkwdTXGSHNkPxj7QHkywPgXjGdk0S1WSsaC
KNfi8athYbOsGbc+QjrKHrxmKXWRfmAYVGm7MwwybfnteKKBH1rsm0mFfxqlV7e2sw5zJ0fABWQ7
Ia6oaAe7inZMMvpzgSvU+WkPVQlp1zhGp5jBzXKm7tLFThrjKx0Wg6m1WE1VXTMya2Hx5Lq+onK+
GDl7cQjkDE/FhKq0wbaaLgZWxx3UNl9MrQad5FYsRtcWx2s/9frCmhTYKW5YUmLfFe5Yq4veZ9yy
zmKbtYDEvzg6EPfoDB7yQJbfokX2hf0LUxa83avGgwstDd/CYsvFN5c/zotVlyk1uuoZfWW7GHlt
HL3gQdqdwG216YOvpJ6gXFrsv7mLEbgI/S9uUyWHVJtfs8UsvHDR87U5Vb4NO2RWj4bBIzShPz66
iWHe5p7dHsLB8HcRzdC1Qmq3mpW/z5oAt2om3ls1xfcOW/OVy5e+ttNFjbH4OjE23ECyKsASjs4J
+eyDaSV32OUE49bKLv/bmvzvWhM2ZWyb/nlr8px//AIgX5ZrfMnv3Yj9m5C2ADXOf7SkNFlN/d6O
WL/5qP4hQTiB6YCV4U/+6Eds/AkSoo2PN4GvsVjR/dGPiN8AHQA093xTYEGw/f+kH/HMf9icceDA
ybFg6wiXfTMv4s8rx7z2XcJ1XcoUwJSUcHVwGXH4rAgNqg9lmYQIdKLoVrbFW9lrZzssQTE8lHhs
Ze4PP2/di6mJQMMYypNyjiwsZ36Bz5fFWxipl54D7Iil7bpkSzAqZ0KiiRQ9IPqtCTvQ5SFxOVhn
0FpLyAVYgwbE4hSKdCN7om4yICRrj90AGoekvTD8K0HVUcFEEDKO0BUyBr3JrZ09DRA7MBoZ+Q8D
mQ0dgXzPw34inE34nE0BpV/fTa+TaZjQJ4BJsJTomEpBfghR/KyGltIqr5Q4ZzaBXYjRbGZx2VOT
8stOYUMEDUkcB5cdGwyEuDoXhfmpM3oVmVIMo++/OiQE2REeZg+ZbwKdjzQ/ijnbJzLejrISwGgP
aVLMTnsjB2vv9O4DAcLrBILuuqnLW2Cf7mNcRe6MsNEbD6EFt9QBBLgui8h9UqLgVUxIy8xEi2te
GcWeZRQzxNz8NGfrUzQ/s6SYtM6V8QL7x103PmqwmJEOKfERFLwaVIQZk6CjY4dWx2CZEFKhqrr8
Ns/p2VD2gEIVSrEPr+CTyGo+lzi+Zo69iZJp2MIKhHBGwvq6jKavJc+Is9mYnz5kTFRDDJlDE6ga
0fYIOaMlG9fK36YE6utsI0XukKVXDGtmnyzxiJwGA8Fa2Axf2nJkQouiZZcYpXO2UFxyzrtykzIm
K9hbdec5gcXcN9dyHB887BYs4C4JAWghsMxdHOdyo2f/IWwYwUKQIV+3sLadXhDgDsGwrDd1RBZg
hVbT7OVDaQ/oBWP0ykG7J1gEYwYKrxCNFFJmjuS0vKsTjQANk+rr0JBkFY7RLfXjodHFiR7ukJbe
9zZHcpxLZuUe44MV6tGTrozbVtji3lKL2G0C5udA0lzpbIazCcZdn6tFnF/2DS2LXwGumxcmZDWA
1mx6fy+l6E/0Rl+wI5dby0hvSwiRJy619qaWitGnx5YwBDFCjLJbQijs231K9bhz7JyXb8D1zF2E
oSgnoUNZ0AZhj25GDcnTn5I9EM0PCLmoPEX2LaxRicuyD49dXn66iYiwFdLYhmko4ExVlzjHByBJ
U95LVFe5pG1Vc/GdIOQBhgE/xZxwkQuyeZyOFD/G899FZKOdNkV9Zl4YbfBUgUcMcMG3JlE5xAi8
qAKaZxgT/x12y20R8pJbl7CtfFGvaZMXwEgTi7pOKQZYLUe6bna0gclR5STwqHBAiE0p3MzsB3pf
3Ta9zdicHfUmbhB+4cNQ2yIY2fMIGtqpGagTW/+AeO5at9mtiZZ+1TK5vZsiCjl8iPUxwDRQwO+B
DjDfaqCFQ4Lsk7XuB6BRRJbu+Iyw4uoZwUFqeseug0yQYJIOHKDZ5BWP2HwxMETmVziSGFyxx8Rd
9lYKcy/Jra99Ie7k0pWLWYoz9pFoNUxRdBMF2fTWEIh+TPBfJfYUwQpNrZcobI/Id3fYJNilscyb
ABmu4t4Bri7Zn5gDpGIFuHLV6Km9+s5c722ru497BjlOgFK/jFMaM3LrtpXH70NsDjcz155WHM/t
2H9R5Gw5Xa2eZBy9xcr4Jme2A7rklA0hF61jx4U4GrIGVKaNS3pa2rUBs2mn/mZeeQB0nNyETe2A
TWnRigZwj038oNvOdY6WozzY/QSc5wT1xT38qEnGDZesAdaxZDsTdlgRcsrkBs8J/Ew0lLJhKZoP
X9xo2Gd+me9jsqAWoxQi6tR9bwMrPi+PFnNqilOfQLVn9YNGcbJTfXAcc689nV1ERTLWxA2xHax+
W8fFWRsEOdIM2Osw4m3Jxjw8uEV1YQ60U4iafwbZAVef2BdkxApgnHkMR5oX7MI8GmMCO1Wf3OBJ
HPcNZtYVrw0vlQPuR2S47dlPbTu0HrDihzWBgxwMXvkiBxdPOTAKCNHWDxcj4ConH4tkBpa9NS/E
XI1pgtl2DL8HUrwNXukRmpe3TCqs8R4jWZuywxtsEYW4Vwn1wwLb7oPafReMHm4azePJSwc8Un64
kJ4TcOszjx4R5OSvGUWzzYCgbNweKFfR88iz/FrvFIJRvEBkpg5LiinQKG2ary3sr9OMUmEjGQ3e
FMXsPJuBQ+bkJJ9aq7orK6w+4+T8AEKeXLuof7RH9xMRe8320XobjbY5TL731Zk4Vjq7uQ5jWW9y
TcJZKmGaK4r4vTkUNk9yG+RT7UIMkUzT4IfQ47DujA0QqINUb7kiKKRrFbF6Tv2g07TZ+h7XlZPT
1gCeuvGyMT2q2fqwZxwnVep+q5eXP2nrq9v6b9rB5+FxBDcj3DzAXNHOsrnc6wYFV28A8srkiEAW
69jKMsmkxAh1G1rNJZKK1DcL1PAMRelIPc8xzo20QoHn7LTmiZVO4FWm2bm0iLmuVQQnojI4juqR
h3E+GvaaPLaL1RbnPuFU6znIj9VAMr2mWzsV5TAQfdX/yDu/vgKPrTH7i2jXxZQCaXYNOzC/bKUB
59DzxQJ4dGdu2R7RzhTie15lRDMoLGKwRJ5anwEjC6ZFOLCA+duPOvZPqGrfvK4BYjO+Iti7sqC9
H3L34JPYRbiI+jJn5XPHiYe4jrosHA3EwHqYtnanbORP+BcQWiylVtaAT0GxEsWe3g5J/m0mlniH
OCXdaaM91rUzb8ZK61NYfKY+1U1nAdob6tygoiFDIuRsYhYJnRS5+tpGe0VM/PcadPCKdPQW1zbE
XRLotJ2bly7sDzW54/3cEfUi2zO0xSdceMVLXeRv3kyaHZE4aJS1W62bXjzgsRy3reTAruyBxyuS
3OAlIg9P+wYYIDn5jyxBvVUzqOSoEYYdK2NAsSJ6+PxVHO2zoTwHKmvWaMbsrSRbHlFHisYoFLdu
Jl5ti+dTCT0Fjz+OkYTTjaSObDMvgX7YYftjk8XfUuY67UDoH8P8Rd1FEGC0RAICn91Ouv0IO/cY
9Nazk/n5LlgiBGUI4LvPenXbg+CdfcIG6eGzw5Q1H6XtL288Tzd8didUegwYK/c9nzWIZHJkNu4s
fsAqPFBLPNoF0DY7pB5qVPiFAeVjWI5EQ6Bb6820h0ZHHlDYR4Bh+8ZZqSZIromRKwIvSwT5tYHB
b/Fk5JPxnTCi74GJA+vnHW6LeRXY/Y2leXiauJxw/jlbZF+3fSQv2BVflk8ygzi9QZP36HUWz6Wg
esLot+ejJbvd9FYQFrCwWWJtVws+r8zbVVvX5LhbDRmUTkIQMzGQJZ8HSEYaAZEWclsZ5nhA6fej
wc60yXzeChhr8Y5Q2u8J8ZLMygbkihgFqyV7sgyJ4ZPak7tqSaY0IOCsf7Z0//Xg/xs1M7qohcP6
z7vflx/Fj+4vEfC/f8nfu1/8MwErACwonsvi6+/dr/mbFLYNdBm0q8vfaXH/6H5x56OUAMrCmowO
1+OL/uh+HdTMgl2zSTYniYg0xv/v/xJuFv4ofxf4tr/8+58Fv4v69M+7OHTWNsJU0wSz6ghP/CK3
xQbnlvaEKzbUDvaS/8/emSzHjWRZ+1V61yukuWOGWW865ggyOIiDSG5gokhhBhzz8PT/58rq+iVm
ltS177KyyspMkRGBANyv33vOd1i1G0nO6VS+Q7x/NzxC3WoniI9lLm5+uEj/eCc/vvIHHTUv6Fo+
U0s+HaxbU88ofzx107E3xi6wqHham6zF8QVD/ZfF9e+cZL749UvJjxPH769lk3/G/4Hd/vG1GKpn
frgQQUQJTeDkGH5rQvUYhfVWhdY5yUBuqDG5S8byVA7uMaXSL2z1NgIU+PU70R/q4+UGgiCZwPI/
gfeh1VChHvBciwGLlMUBmvy6Lwv21DRcDbV5WorsXMat+ZsX1XFtf31VmL3IEhyJBPLDq8K0VEOd
0fHlsH1tirrb2JUkc2LUSjcCR9dzrXaxOgi3P0eqOvpZcuqy/LZW0VdLwbi0u+OU4bcdVQ24H2N5
M1eQI/0b025OsGIvW9GdFtt685tp8+sr9v3NfbxkoFRozXjo0Rlp/3yfgJNvGhIgfS7TTGqabujH
3QGc57oR4kIM0ZUdkfSYEhV2lZfzdVGkr9Eo68Ov38ffXUMY4MiPPGT/f1GMo5fz67YmPXhGDrxq
4JXFefrayOw3r/O92/SXz8uKYFmuHziOZkr/+Fy0y+DYAz0vtqn5UGfAeUx7z0GCgZ7VnjsTlmvx
mFBD5BFtetYWvNjVgsUvj48kzxYo5uTr7EzvqE+eDINxqhkGMxOcxiJ2qtapy8sFB+JaB1agXemJ
k0YFG03FAOw+gcvuJ89O35nrAHESXafiN7fj3z34wQ8f8MOSQ8HTumrmYWRSHDxJRcgpKMTgQMpX
DtKPHfnX39zf3f7gTGyuk3QDyeD35yvqhxwn2aqJ3oviy3lIEKHmFgsa7S7FiQzlVwH4AmpaxT1M
rAJPRRoSkxOMj1UP1xDI2srNIAzV2dEBN8zRiDaeYc7HGTbBAZtRgrXWTy/tKsi1lZRRssp+9yk+
BCXq9VI/vPzHcXwHINfPn8LoewJXl8HnRCUImPYB5llIqMnvCogiIDECim/GZB0fHNypoNxPPc59
yyH4bCJaDq38riipOCsEBpwyi/fBFpUHxmFw0JgF15OKSKUgQeXXV//DBoOahPWG5T0A1Ot6vKWf
3zbHObefpsXDwh6aO+wY5IRj/h6C4NC03r0R5bcSbvaqS8PfPEl/8c7oV/ZRukiTtq7wPrwyA3Ke
Ah9FnoXCjUJ9vmKotlw1srzDkVEfYrt1L3/zYb0PC/z3jwtoJzClwDyDfeHnj8uYJGfeT7U9tL77
gKDR2qkuje+D3LfuQXQXD9GESbJb6BkShsX8JVLySdC1OfXBlH0egkRcINNFCTiHE0Jc8UhD8zg6
qruvAugALWpdVVjLbZWMBs8LVW+64hLEz9Ij6rtHO7yeZPJaDUu6z5Uo1m3YqouG5Ky9g9v0aJbS
XQUTU+85iL2rfm6gaGc0YSBYNXgK86J8GuKWQtKowASWLzOeulPnpe6VkYtnlLbTFleB+43B+TdE
fRs7rm+gvCEA1GtNJ4x1POb3aOryvZUs/almZHoXLQnuPr+TxyUxrFNZokZWedJ9Qa5d6MFc7G/7
rLHsjT9U5nl0a3lTuNM5HZhBkW/hBbehU8VbJ1is+8F3x8dekRemIPjEm8An1clpZ6Apgf84QEMk
8iQ+wa9INgFy6bUbh9mXco4F/U/ow1g23oKFZOayShvOcan/1SDR/g2dIvJJHLRfbE2PppDItjLM
1UmhUjpFEjdyEoHa0SoEXML1ykKAcPCiCq03gvaVbIFb06jiW3K7ey+NtzMNASw7/dqwxuFgIExA
8jNnZwLO490InCNOyKEnaYtgNSKtu5knoXfTV7MEaexh7F93qe/uwMB1W2O2BAp3wrWK5JKwjhxv
A2IgSbZ0CbyTfLrAoUeHM53szHbms3blbRUnj0kAijwV5S3yneKbABy5STNCfO3J7enB5MZ9qJje
oU0UF5zX6RZgAr1C5hJdzTFwVexYYluW5MNLt29umgZdIYlGzgqZCXKUNjMucDhM171LBzShtXKd
y6Y7Ny4stshiSMiw3X4XVVl3K46EUNBl6sEWhB12LgqhxVs7k/P2a8u3jOdanfkK7W07cGoWCLu/
W06GYcgvvJGYM2uusruuwYBSzN1GlkTf1LQBV7Ss96nGENhW3V8I2z8MZvM+O/492ozq3gmY5nBK
mqHbWC4eV4+LpXDDnnMgz8cZqdilbyrEIDTPsbmu4lB8BWhWnk3TT3ddbHn3NJESWq2zwUxT3Jmj
gUi8n14jF+hDlFaUk411Vyf2qYkM8llUSyBNk1nb1uiHk93StASwbe8tu0g2wEOuiBcCjhqkybFo
QvuixAO+zuOkfA+Zb/gR/oaEpu7e0FVikxo6HowgTfpansaPuGL+2lphNB0r2AByY5e9js5F/b2Z
K6cOts5SD2LVOJCECtFsMqcMQBnRZETWgoTDR8PLnU2MF8qE+YiUp34e/MXbhWOOV2eGJ4U+GucN
GqgKeX8R1v4hbwZaugqmgET7QGNuKS5z3F9ejD8kn57VXL2yxaLTIB1p1diIzxCdfsZaNR3qpvoc
29luyZcAv0m4j0MDvVO7vKdFLsEQmBgxYIXXVXpnTnYQIjvK73rLBB5poDCYXKIdS1gYm8npCEW3
ahS10Yudk9Da1VUBckXgKCmLAqwzAzsajeuOsDNJAYDwiv5koUz11C4zAxvaJysZBls5iyNGsGPR
mVc0o8JtbwAoEW14FjFApdYmXlG2iIkqD4tIP4w7dv6VK5N3e4B6FS4xUWV9ra6zcjrIwTmjEiCX
sUdzlk8vlBxcBfKb14pw4FWG0HKtYmQPczYjKIiHde81t5Xjfq36PrhEWIsob7rrzfYajftehIFC
CJUxC3PB9DQ9aJr+3h6dqySCoWTHiwVSFv5PKc51kNY7zlzti+AabYIEHko3Al9Vit6Aahk1ZTXC
r3ZJ/W3lYUIj8IG22iDQlcO2GYmtsjt1GVkjT7oOGFyQKAA+JbYSlzQ0w2DnwnaaYQgi4qCFZHT+
GUnFp5zR6qb2qn4XtYmB5MM44PentZnihDAiP1xPrfDOVGiILgtteps7e9qPg7G1Kp64qih92GI9
0xZI7QcGBqRGsVocZhBVwRhnt50SglQ9PDDA3mkvOsl0EYnkWuLWqcEfJp+RQkCN6MUnW+XYvkuv
OEfCefJD8J04Hbs3DIVHlwJ35ZkBukaD7jbaGd3Aro7kRT8R0UiZR0//HFcCgY2df4kwlt3ai/hG
JipjQzEJ2q8Jw8wF3BHi6ZbsyiHVDkBn4/kz1Ne42jQSHE8GOBHdk3+HrcyDtMOyLi2QBzIBv8GQ
1rrCW4RNrnFua1LktihR8USlWC99LmeJhkUaZc541pIrf2RuGw/Mg8YpdlhMXW+7FI7L41AD/MrK
Zu2rGkAJxv3Q943zhAMPYhonhDF5dFLlbgtaZhsWEIRfbnRmPSDVz4pw6AB1Rtxtny3N3HEymq/I
+Y1t6lU+45ZsOYkgpYHVSlpWDKxwZDpkbOPxesk7evdTEqVfA/Bd+8Z4KYaEWUQy++c4VdfT6B/p
iSw7VcFTE1kXfgXv3GzTODIfZBrHN4lo5KPvNCZ/nrg+LJr1He7F+J4oWckxc553+LnCQ+URqRc7
xpmsFXHqXeKVXRH2l+S5qns8APOL16OT9WCmue3SXQQGzoX17Fnps2Erawd10ftULB5pLl2OxM+T
w1MUg2xZVVoB2EuC4jg2oAU0gWP6FgT/GsngoLWDk0MzO9F6wtaK3ji5bPOEDS2ZXRwDWn0Y1Qxe
M6TL68huq5fvnfExKvKbhGOAGDyC/LSWETUX4TRa30hAy3BKtOYRMka+yb4LIRMkkbHWRg6IJBlc
XCeC7Vka7MdaR5nl3tfWibtLfG8htCZ0tV6D6zTQCsyEwSgHqKA8BnVTXBGPjKU0pQZptHqTnRgh
pzmx6HeVkx9arfN0w8j90lEDJhuVfgYlwaKgyJLrTNWvue6IH7/LRg2BghSJAPK71tFwMlDlu1Br
TZPCeRigzd74hmcdsIxzmNLaVDSVWBBBfp9gHVFRluIuxULLMIMgyF6rW9lqXo0Uveugla/AQtxv
7YQadtC6WB+BrCiN6a7Tmtk2MJDPIncNdpbW1KZR+A3RAe5Y1/yG4mGm5mOliHMG+woz022zuO0e
r291kWvNLv3yZqVEqyWRDEBTre1lBnjnuWgDZ7JPuJQp5ULVqyModuq6mWjsoG8kcI4O3r2eU9oD
/fV1HWEtbs3JeRYm4L2+GuurRmuPDT8/N15xl6KlRa1l+1eVVir3KKR2BpesS4V/pt6YtGYhhVqu
Nc59PV4YKbrn4bsCOnKaC4DdmOFmVT01cCxWLZJp+LZIo0hDqJjOjCYiK9Ncbos+Yd/gwHWVmGAT
Ta3AzgjWxNVYV7fiu0C79nAWKbO17412rj+1pFvC8E4/DckYrtVkqqO/QPopJOsfjCDw+ck0bNs4
t++mLHtztE5cxGNCrVoWHCLoLgTxvHdSgYotEdW5ySLEtWo2CXUFEdC6802QAjky/PbSzgyKeKcc
tkjfXwwtXwcbb2/9Po03MxJj8s6Lx9GrbTQxk3m0tQSeO2iXaVG8gToeA7e7bTkHsD5C/rQOuRbS
Ez1NOgFit8oM1uOowvUoRwe+cFc/eIJy0q8YU5p2vzWL+C0OUvgIDYhJTuzgoVNg714ecOijo4/g
Yiuisjo5XfVVaAMAUkZxG9X5eB2rYNpHlaeupiL3HosSKHyENq/FTeB6iCaoyroHN/CW24QIv+ta
2w+qoJ43tbYkuKiE4AQvOAHMK4lpIZ/yvdG2l5O2MmTpnN5XMEwOjUpuu8iJLky0a+tkAQhQpaTz
YT+rjrLBeBl11p2P2BKBKwq3RWvdItxYN+NAhY5Bd0jS+XOVw19uVZjcVujkJivu1qZRHZOKk+Jc
ihmxoEKx6973hcI1V7LX1S1zb3vOvDfVBtGlZQzcqaNZ3vmNkihjqdNPwWg/OZgl7o2O+h/JwlI+
R0WNw3MKET9Qi9nY+kzr1C5N/XnCp3BBiDQOtKRYfG8js8Db+YscX1KRi1vDc5nXcC0oAjauAn9H
QbvJ2+qCY5m4jBtB8LKOUKHWLTi8EqtiLvF9pticevwguKawE+sQloo0lljHshQgLIBM+gdqvOEE
QnatCHGBvo7OQ+e6cF56hkaZbl1YiQdvwr6LZoJ8XEkazKDs5ppkBNZhL+h3vsOUuivnY5qjXY2k
qEu46TpeZmnVfaYTZ0ofBEZQBgffre5A56hdqgNq+AiP0PqmIzEJl6Wcnr1Gh9mQH7Hm8QGRE3BC
71xgme44UYoAj6oCAnEcM76z8fbq07oJ4IoARF8H6DRzQldTh+qg90hA37/hWR43UzkSvEMCj1Re
tg1wNTeZA4BWx/TMs7PsFh3dg/CONAfSfNhMc2RoYXROddRP/T31px1lxJEup6BrcarzCKJv0UFB
NSUbWw2hN1ToyDmthb4qwUJKRwwpPAcxJ91dZljMWudZFERtlM1O+bCkOp1T5OrEolpnF/XzMl/D
Ul22dTSeWQBJOCLqKAzT6omuxHB2dA6SMZGIxJmxvMoISRI6LSnRuUkx6G7SjBqg47XOVUIfVes8
HxS5kwmdYsJnMU69ee1aWXSwehPv6tQ2p3GBaLHph9ZAH01Ezhced8xusaf2xLnaDO2onpipioMf
cvJlqRP2l8Vk6coGYjmqsIIS648ZWGwFbH02rPkW+dUccyMCcFyBUCNcoK6MW8ahPiE1o3w0KCaI
OKAzsEPH5p4aN8UfGs5n1148KmLI74OXIOurpyM0g+okmsU6ZiPo1F618mrysAFmViW+FLIoifbo
4DV2OiJ0kOahYCe8pnFAFJjTCYLmatc8GCmHXcRhojwvOH2vga8uzKwZvP7ZNfu/Md9vxnw09W06
iP96zHfG59C+/wja/seP/GPM5/wh6TJDAxCI03z+3T/HfNYfjHsc1K+2dExfN/z/Z8pn/iHQMCB9
NWHt/DjjkyhcLQEEx7Z5UOhofxjp/WrEh5SWpuMPIwUN9aGAlx4qM1f6DI1/bkpmKgEJmxtsj95E
0d6Vj5ma1BWi8Ve/X4LLGafNJoZvgRiQO7GWWrjoYqMD2L2ebC87AiurNpySrNUS+yNqz0Fciip+
MTyyfZcwo0ljY6YA38X5SutH6q7c1i4dlhkJGO4W3945dqSPaq2BeI9fhLS8OpAGYHAgYzcxqOSm
eAByLexxPfe5+uQbSXrVc7C7bxNm6W1OgPc8yW9ISdNDUaX1yq1RDdEvH7cykfZqiHB0w1/x6e4S
w06Ir2ZQVEla8TnRfaWQ/DZo9Xgyk+LKSL13+A3xJhf2FWzOfWZP8mYOE/soWlaK1ou0p9xArlfT
gTBkufdH9bUYAmppn5JqTGuXsIsg/1wZ7icRVDdpalmn2p80MXeg0a0ZGnBEsm0+0JjIWEjHKn4g
LB6pShxPG3TxAYc369mGxCGM5GtlMF7osoZtfJj7tSNQJZSMm9H/FA9dg4du9KuHOB2fl2C4H/rg
PivRZPlDhtyo44zXLITT6ZRqkVHF5qzSngea0p8yxJtdui2MctP35YUFSiRY1AmTw7rCMdYMKZmU
CCVXTSOKWxzg1arDT7PmtsDUcufehMIg0/47q0RTS+A/XZq9fKFcvZNgTUBN4zNS8UsBI3dlCi5g
XEqOxdGl0jAUldOFzOvFPC+GfWh0mspM7/oUFnK8sZIy2wjOOqsxq66aIq9WmSatSKJVVstMQFoi
EfXnglQdvrI7D2vU/ZLBaOAyg7lw8MVLe9PNcbfnsSIUgZ5DO073BAThn/a6L3UFWrAkuGWV1M1Z
5M8di/mMzq9u/K/5KJFxO1t3dl5cU7GU4/UxzcfRFOvGwQSdFvTIR26Crg/ETVMbT6VZNLuE5VkR
NyHkvUozBXdxdi9s1Q+vRT3Cmyh6BUEpLrQkjgjSm6HzjW1ArCMZkaASaIffeK2J1KSiJOv8gKSw
+d2NgveMILVLJCJvbc341SB0Z20t7nCELfIcd/XEmcUx8AdOlroGv+NdxzHA+3QglCgWcuE7HLRN
c7zwJQdJy0tPmJWups6A+SJLQT5h5m1gQ9+HHYjZMMqKCwlPeFo3EeFU6zYNznVpv/QifrMU2tfM
R8Fmd6J6LFCqn1tMPesECPoW7xoBi2zkAS3OtTDRpPDQxze91SBuLafbXhLpQccO8aLZ30VEudNC
4zwxVuJlrGjtC4Q3ayKCqC6o+NdZNj3IiZadpXazb78nCsgjRwcUUA5KyT7utgGysX1SY+fBHQo0
YDQ/05+ysO4BVx+V88nGald1DuVuc9EQurK37c+R72xoZaEm848iG2/d3AM8b9KfKhYE23M0LVxi
haFxYUQR3DjhmHKc4ap6QKL2VjkXG8scxdGxs3JPIPoniJHoudJwPpF7CAmlyOjiymif2DmnfBm9
ZQAjdXv4SP17NaYu8uPAEHtvSQE5ZWcgDxvke2LrLZBbGvihazNG4OWgVYe2BsWQft6exdTeFiV6
0ZZgks2CTHqnOGSsEoueSTG0r3Nb+Vz5qUfB3cq9aWgcq1z6fYIQ7mA4CI+Bs1PYk994P1YEva98
HMIcAdLpiMdgpHOXWfptBWgAOvsmivKj0TsXqVt9MjnoHuegJTQLzeqrn2fqntwq58LIp4fva7kH
4Ye2HXbrLIoPi+TldLv8Ozsl9ABTLU3wxj2brGiVJSewRcvN98SRiXjbVZV2T4lP39IvOfR75XuK
e66aGEkLq7zqTPRjjBTdnR/TFqYs/Rq5w+1Ck3DbjAMobsyIq1lm8za3kd0ZIKj3iPmInbOekRYj
GJyEu3GH4S6JknZHnYX8EI7L5ffM+pxZ125pLXUOajCuMuhD3T+FtjWPy3ry2AVj16bTxRuNFnqo
XohDrjXwD9sGDJOsz4szSsq7lknHwanb18Bp230tkUKmrbMdLOTHZip3VNWPsLfpsTb1tvQXkl+a
iNa0HzwbrfjEfWUyffFuzGS5wrvWXpZ55+/orAJz6wZAqab9FS7LZU7SEqDp+mQE4tHLSRXE1oyM
NhDvMqqYa1TdbaTbLRkRWTuQSXz/KQNQSAC7hFy1g1FhEITPiu4EVis2WxcZse1ugMVuB5GKjRqR
mIJebs90gE4F5JpNgeYD4rz4BGIUyz0XY+M3zNtwYI4Py+wlqOi6bOOhzIPyLrL9QvsyWqmZ4D2X
4AAEaemmsZXcklRwDarmII0Omf/Yx/vByZY9J2SaOJDSEARKHkAvfFQplxBnTLJpDKghBBAva8gT
xDQ4i/u5TSfzqsSLzbOJIFHlzTkvqgdo5G89NhGFrOHPue7/FcW/K4rhFlIs/uui+PFLnr//x9t/
/jdZH19+qo3//Mk/a2MPaqfnIncKbP5CrYi24U8DmIuWDc5n4LumCSDR+hFI4fwRIF2gkwLFQsAu
pqD+Hwmc84fNtMai0raF++9Vx6SJ/1wdC41lDDyYFA6/UOpi+yfBDRGAw7QocLWB2+cbcJuwoVCm
Ht2q82m++Td2wMScLoG/j2Pq28n0bjJ7vF8q32UeF7MPMzLeIudBlswMsuisz8OCd3RWatgAuwhO
MXatneGpelORKrupqHBWSdcZnyLAg9vIU9FuVu7L0nlkSSKuOhHlXJznpqW+LIOcznEW7PKA+ln5
NSErNnd8k32KyrbZJK2bw1tQu76lQoCCcE2KKzD6AtV7H1rtlUlkwjh6D64/d89x2WJ8wcJPm9/Z
o+AvT1hSu5ULxO4mKqBlqBimoJato5ydVl2EI1NqHW8Wjw/NAh+rSAj+ds1xG9jZp2XEzpKW7OFl
nEc72rzmNm48cRRjSMp2bp88Tc42l+GO9xA9jKKQV2QuEGbn9PU6992t2TszvHj7IezxkDWRR5ul
IxDQ9MFyGZYOhnNbAl/yUWxbzNoCpHdsGUfd3BM9u6XZ08KYQX8jr01v8O8SkGsCDneidkNRsXYL
QOEZvxcFbUNSlWpfCY85iJGTzOghebR7dq1KfP8ZSl6MMwVeD1oCNckepAh9Mf2WU7/Glcupe6q7
ARPS6H0NS1Lfzb6/w3lsEd3horniEGXWZb0bhkqsS0C2mz6K5alKCT+xWxWcKgOLSBjw2cY8DIhj
xq/ju3O4MWODHBsXaS+AL+iyC7YHDV2nX1uQQabTfZRy0N4RQ+LXqLgDZW5wIx+WJoLJ4xTPaE/Z
jJWH0aKKBjIKC0WThyAYPIkYQSIo5xKLHxcE0XvoBQXmgyXeEiEUn2n5tZuATCBA6JO7ziVXyPdN
+QjKWzD8wyYQxlGwhRTVbRLXHzDQuCA1sEsem6509hh1cdYsubHB10hHLUsFSn42XD/3PTIEonbf
NnDgQzT9AxZkhBzUBK1NPc2omKYide3anUhnDiLSK2r/fWhKhO2ifCy7Un6JgnjHAFm3rikhG+NC
TV59W/lyJmOpUevF4A6uzdm7JlTuDGquvRETYT0jcxQcewOt7tF7R+fynnLR0J1bcsN2AivAJBkC
VFxV7Pis4/04Q2DwLbQRaHiIMUkj/xDMAhCNTJhHoCNd+blNXJNiYApumw2Tw3GzYNlRtszuTEwU
W6aWLbZkF5U8fpNdgrN5l7rWdLGgxdyUDUiSMUr9HTO/5ZgteEPmIp2p3obkhNWG6TjP8GiDuR8M
J7zuCbLDBldTwxQjFTdXBk9RT0JjVBnLTkr82KjzvfOMrAUmowvG0eorh510Li7pv7orZhDIxJpi
/EytyESKmVlQy/qaW3Q+eXy2PZqQ6MYbqytpoShzfOF96qyy53lOy2NU1TTPSFh9Ksg+OXa+Va4T
HuZdq7phm3X9DLLHzzfTZMRHime+yyXGo1EiJByT+mzORC/UjsOTyshrZbZVcWWCSNjVxuj8qZX7
t7brc/K1qdrqW/df+se+VqRsJKRdfO+j/P+/u68K/vvLP/Ivf9FPv5eGzD/e3uZL9+Wnv9l+Z2bf
9u/N/Om97fM/3wNybf0n/7f/8j/+V07twEcVrpnN/3rHvku+Jh/g2//8qX92suhjoRW2JcAKFLf/
3K2l/AO3Nl5tdOffnddoEP/RyrL8P1DbQY2y6S/BIv6hmWWxWwdIr31U7KYWYct/p5v1F1Wflk4L
sMCmA6iKBtnPu7WKnAKrCmfysqfsL5k/rFhNoA21gETfqibhH7betP3hGnHemKOq/FGs/hcVI807
i0QVbOymtqV/0BJajKVyI/NH1JOghaETJPY+z2x4pQXRlezHB3twhzXj4vpYpbRp/t2Xh+xPbzHw
eA+o9bXq8AdiFtDSsRtmDeJvEosjqu2ccUGV9+U8qvvCF90+kYGPcZmg7KrzgL/++vV1FuDPHcQA
KrdEGRGYnkADrWuoH97AZFRO4ei8OcAnQPWAN9LQmcYVjWyURBIAP3YnpC3IpdQ9KlJMz1INgBla
JzuKqSSvOau6G3O0X5F/cLQfa2c/4bx5/fUbNfUb+anVGeCbgA1AV983uVE+3B5DTWZyGIB1rnQJ
EYEgvpuNPrkyXA/nNxqw6noGKq7WQySsY5uW9cNgdxwxnGq5VX39jZ+1b4QVJ1dxp5Irh0y8teMx
DuDud7aNPT63xrQAZTX6S7QO0Z8um5/8GT/eaOYHma/JGxcCOhRMAt+Cx/ahGq3jAcduF8mV07OV
Wi39G1NLPHtD3BbENGwFXZIhJ85PNfYVwbR7eNgctxSyMCuj5zkIRGQGUGq2W1RLYVTRDJzb/UBQ
BIq5/EvgL9PvDBZ/9649VKaeDW0Ove8Hkb47M8qtpTfjTqWzxJzqtVSN2qH+1UFI+cOYNObaKDKF
103N6yF5TyWNr19/+VJfm5+/fL3OsGyh9oUf7394F2E6+WyxhJ8DIBjWnUIHRi7P5y62d9FA6kUa
MtAhzw5QWBI/JLY1X+D3m+i0GNN2KkPjJajyY1oK+Zvr8ze3JcsWAzieIIfHx9fX74fnRyZGBEHG
W2iC0MVqtebJU58yz2jZemPk+mW476HbrAGO3dHjYKGhznmlcD0sUfMibOsWW7baGa5PWTDWkIzl
XNx6aGNWdGNfDYCmmwnMwW9uR1Aaf7mk+qiFV1+ftDij/fzGJ8+uzaWGxbD49PdTt74hhOuyHbDv
1aN5EtZg3DZtcQlViI7jbBxMkRsrlTKNIzE+J4pDEgFT7hx/ltthsvqVSF+HMLbWQt0z5fwGCfhy
qY1TspSPLDCbSNXIk81iK5vhBbbZdWBxygj7M2bDfTaRemcze1ybJbc6WRG3Im4j6HCB+I2U+6Pv
RD+IttQHQ8xboBQ/HgtJ2kmHzkLYgjPnbXbb56xCtcimwwykn66QX9c70y0eoPQlW7ckgasZihVb
1298Un/7FSApl3piSiHnffgKaqf1Zjlw7wz4cvaEPt95trqd0/lQOLRN/TQ6VEGAZ0HapG3jdFy8
bNmJpn7K0uR9GPtPbF/GoXRnqCWCiPdIx7f4kpss4DOBJvPBiwbJI9zht6KF2+TjggcgS+cqLrwY
7WVxicwftolVeYciz1/dpWGF5cbbeQZ1ctehZ+wM5GGYscuw8/+s5/7lovjXCZZJiwtVPYp6zGps
xXp/+uH5WVpH2XTS9P4bOncUmu0W0lFIZ22pNiNA431NcuK3NPGch8RJv0wMhFn1RuSilmiYwRPl
Y8QB0TGNYA7GgOsbEk1Ac5QOnPAYFitmaMcIrCPzZzx32tyPqxLf7A4+qrhDS+FcDAP/LMhjBh6O
3NMkQO/R+v0bRCxE9+YApiBNjFOg0pfW68IdutNgKzjaEZp3V2fNKggG73Iog4huAXmjLWLZDb1d
8GXIRA9S9mfJEW/tIw0VXRtvETnVjyowhoMJ/3g1lEV6aTbzFqRjuDGQTe6SeVBEKmbBpdVDDOsl
VmtsayUhSKO9IYguvHDjdtlSx9u7YpiiXTuNwCRJGZqsQu2arncODGLIxyNrdlVOpbpGWz2u5tzn
JCdpL0YKeUfgonQf4Cbc+VY/avs7YsZJ3Y12cD1UDemeC6matpvKy9CCEck5vz+Zsve3cwU6l1Wx
Pqqm33OEVTp/zNHqHdwnNdIPKzpMc7+zhym/shWtviWPijXjcvPrLB3yLtFVrVsnso8uGk3OrOTz
OYo36lTDxCEPYzEFiERF44K1RDa9rlTY7QgH5LxH5KD+QNYxFAshZJ79bRzMbuNbsdq2nWkfG2CA
q24osPWgP66q0FlNBR8bC3m9hZlo6GYvDoU6p8qK8RizJQ2HtiIjoHZE/Fi6y7KFkNFtPDnUn3tE
NpssASQEwYb+SVHPb5AhxBPa/JtZdvNpQhlD9mvkJsiImyVB8UERqxJb8VRSOe1mBByf6eo4B8TH
8nJoYbFbfa8dYU3FeHZsoMGYFofUIQyezDmDEokO0yBMCth7ZWb4sF3vtY9DWWlCTLEOGbAB3km6
a3rcqENU11k7q0qKh74B3Ui4/BGkxkQvY5j2ee8X8HCYpRYA5BDb1g3cGzSrG4tBKIqzMN/kXp1c
5oMLFdgGtVlvfHZO1Mo9k9kgT/yYtaJPPAouhUYQZ9+pQQ13iXVpuikA5q8lR0Q0arpc7/Gr76Gz
URUKVd2lVlpvheOUR2J+jB226Gt0JshdrTYnUgPCRpOurMZ0nzHbYD1XEhWaqKOnoEDradGX9+jd
cCV10AijReq+q15lyRVO6zvab/0nln3rOJEQg2urJNuePsYuzosRSW8TyPtRLt5tZaq43U3tsly4
cD6fkin5JkhxmZihcwlX+eTGV9UYtRyU2Q2fslJ0uPUzikxYouWdMzTJvrcEIrR+YsUK+/iNjAfz
czot9ppEQnkw4KGdbMPNb7Kojk6G6h+HNqQ93rXjrT9YJ7cAoWQlLedmI6mA/Yg0PDMJn7aeQlWc
B91yGVcLQnVlDFsgGJ2GHRojpJnefrK8CgKa2TnlFxtaLBI+alZzb+bCTYi3LGKpAxhWGbvWMWni
HqW2jpC0xMQ9pmg6WBcuXVGxcocqfDFLRE9+N6KxJYD6pWgQZVZLxg3X2SP4AoOlP1q3XgwknRvy
Xgxp+Y3Lwe8KsnzRroohXP8/5s6suWlsieNfZYqX+2SV9uWBqYIkEBgCFJCZ4b64TJLryPua2P70
82udI0dSxDZHdTl6mKrBIEvtPr3++9+TJUU18ob5uxlLCNgxgVHd7ab9/CRJ+uPXa6gOT9J80/8w
3EJfy1IL78XWv1tRfe1jq1gadffmdneA8WJ9gJMl3ocibgZqgMyvehnz9VM3fsm2XRj8adlzhu96
u/hsNlriA+Ddda8ZSI7+GFM3gNBlBB0EeeFHP2fvxGhPWHp/YEFdzOZFkF+HUfT8PuZMjId9/jDy
5+8W4SE6v90u0tOhf8DwsFzhlIB4+OouGg4v1hSnTn1/CcdCb+Sd7lbr6I8NVdWTyRwe+f3mnn78
MLr08ixbAkXEXlBRRZH8CBby0ehyscesLfrh7ApOoI+zYbSg6Q9+K84Wn5dwfJ2Oe7H3KmLM4UWa
QtN3sqZN+zIY5Qdpnx7OxhGUp6xBpBmN7/AFnrQ9nzE+e+Ym/vgly22mF9uYNazQ4IKVh0B+uDpj
EVPvElNCJwlWyss1AMFL6EMvVv3+/srfAQJf+9HwYn6/SF5v0P730QHMJp1UN387Xu825/F8O+hF
+eHTmMgH4iUw43CGx8lyg44dgL/t56sJvMJkpqc96LzAPPSm87838Zy1spRqAdPCXH/3du7B6/8c
4Hd+Ed0yL7XyJmsGSlxIc57PhQxi2YsOL+/dbT898cPh5sPyMLr/axT1gYPc3+/er+Mti0njcLY4
WeSzL/BI7D6skiGDmsu7Bb8+bWvQpaMJXSf6iKH73+l4RamWETSYK25dNvgdRr1PK39CUBcs2a21
G0JIxjBVH0LfYLN7n92577y74f6vPiefFMfv99+lTGPdnrMbYv1x6i3J/APK8KuMZbSb2eyzCxMM
TcWF7zG84Z2tsySCO2b5PhytEtiu11AKw3CSxy+i+95hCqbYG78c8tNhv8Ld5/E6guB3tPw7Hyb+
+ToItySDhxvIiGhZj3fLN1m65DSTNPxvdAdH6QJeNkAIB9q+IOqpNC+vD+w7OulNDu7lbpskREFB
7zObd4IFpcse+jsHN3QyTlijfT/MD2ee5/Y/Z6PplzFgyNHznEGefiRU/5D9nA2hI3kd9W+Tv8FY
z17dksv8xY5XQdalp+Fy7TNplp1OsnV4xijQ+bQ/vDuLPbrIP5nikRAD4KDtE4Q8WCgkg9VA8Ha/
S2f+kBYNcIjoBSDF11B/XuZzqpH3LrxZ04TxRDjAWVcMERsYh3BzwVqW3R97f5e89lnPBM/lZLU7
H68P38vdm7mSD74qi+BV91jSHgL5qj+bhyXLN/eCOV/i+eFD8V9DcJi/nfe3+Qsgmr2TMRRxzyfj
W3+oUt+fqnj+olpmpez5qJh5hKlJqROg1Ywh1X/3l0r8W/uNvl4dpT6kKqevrp8+odAZUB6qqNzx
dkV59pu3mQyIj7bXN0+fhPBPJjHTaGEIdSUXijCZz4b6Y893AAHS0/RJHeUi2aceW5HT1yTx7Zd8
XDx+fJ/aG1zNt7ONFJ1B0s2qcqA08mMyaNyhIoKAFY1grN2UCrF+x7oIvOLlU/XpLxPB4HqaQ3e3
ZsbnatPQBUqp0guulcoLif6ULriO9I4xS1oQZOdVQUQgPKlGQuJylNMv0YVvCiLl4Y0F4TlU3jwY
bvSbItqqIGCtgXnFZ1OarYIACsca0pTSvqFK+A6EP77r0gpoMw+hE6R+APAX/2CfLiSUWowl4DmJ
60fQtcjSEC6q8A1dgNMXE6rNw68ykN86FLLxhMc2VgVKp+C7w8ZpoJGWAWnhPCgVUT7p/+8iviWB
RNprxhJwnciLIHCmgVRcVO6qqhA5KUTOMU1mGw8DgAlzCXgQWUduIHXkNgngSQMKIL6OS+zSAfDB
cRcGEZSXJ1avVQLiOaS+jb0oLivNAT1vc1XwHXpABAQBDkKuRrAgvOZMjrBO1LrDoJyjTJaYWcQg
cQQ4Embsv2k7DaET+hlseEJvZJ1zZEZHaOjNJBDGDtmhMCFpi4jtr1pEz/F8N1A9VOskgJ0S+nwz
CaADcOD5SaqjAwk4qhLAIoIf8dADdUpstAepG0e4MjNBhLiGMAtlnb06DA1VCDGM1DroaVt4GFjW
INvjzSQg5sDz2QQn6N6qDoROCiElPU/0TS4bdYBkoRMJpCEHASnUJeA71I5B7QjCyTo7EKeRYITM
fnwsIX11/CEmX111CQSOx7ekeIPjx9YJgjxH/0Cqm/2vCkqcAjeJ6COJIsjViAsoIoAbSagpWqgK
CdycP1hOamYblXqSK9rOG+qoIKunCSkVtTAli9BFFhGQdapAeBubh4ge6QAaT3FRqQJ3rNrFyKGA
AvKxLD3amDiylcc3D5NwflTNGNfQVZS6RmQOFTWsEOZDXeoL7cqe5BGNXWTI6afWDD90e9IgmFxQ
v1FgbYWRp6cvEilVNTCTIYP0FBM8LwAJW1z1s+GxwRaMFCGTjdYBIXRhHUIAULBmazvZiJrwmGFE
EZPmU3HZGDXJzi6V35qogtRYYfNGHVpVgeVhLtTqbPOyVxAJQFBzM+kyCgdzBUqh3rQRRcaOEB8z
jGdt2Z2mHMTA5hoROJKSReI7i6sRQ/n4VdJqiHltNA6CVi+ey+BMEEXCFsISChm1lKvuMT3SarQk
dlObz0QGu7qpIPATPgMsjGhppW+oAiVpgZBmZexgo0bw9LokbqIRKYmDK+MyWiMa7iKEmIa188QV
SmFsDCZl3MQ8vSCYTD3ATFFrDJU6vozVHH2JnBzr0guKYal5MEnKTVkNKDXwdrnqNiJzaFUzQebr
qouVZZeE6MdYI5hX84uBLun3VhOs2Cm8RALaqbhsLL0VztzYSoY0IzKwt/zebQ7TddjICrAhtrHo
QDtR6mWG9SdxBPSgiZmVBHAEVVVIHEL2IGDLrDorSulsSjE1ZME8ePJpwwJcY37r+KpVSRA6RHwC
J5l1hlGLQFlsA18JqIsCHDmDLEOSqxE0BE4CeCVjIbF1IoDnEgYKdUxNJEDNneiZETkdNtVTidRh
SzLIMU+bCyvhK5RjZerP0C6QRlNsIYf+Wr+apbsedV/7LKNu03ZhGvmlmegmMGo5DRmN6sxjD01Z
iLHPS4LBBV7Dke1AG7D/Qp7YiJ4ximykSstgxEK/YG4SOAmpcPdILlJ3CGA5yDZl0Ne+SFkxDBka
AQor4BlljFidgEZwEFGeVrRFFkqAyXFZM2gmgSCj1xCyn4+8qbjquYIXO5wviBjsRXSKYwxic2PI
SWf+l/Hn9mKj50AxCpbYSo8ICt0zr6iA3qXZTX9SaYIs4auaAyQgjCEk0NYdBh0fmieMsSM7xATS
qmVQFwHZFA1AAa1YJwI5BqF+LpP4MJKeG6j/MgKs+4QEWDNkbfxH2UsLe7S6EWVsGQEuuNSSOBEP
8N3KcUidgE2Dvlumla59/SglCfPmJD7CI2cAvapPxSMfAcw5YnmnfaGynAoo/0y9ZChIJVoYQLyV
XajXk9IC8Qnpts1ZUwpbivmhYJsx/Vf6vHW74CVOjOUkUnhA+dgXMkZoqbEqgN8Fz0RVDW2v2AM6
L2wgDITPx0bfwMSOcaKAHZBVm2Wk2ByJEyvBDkZpT6nLRkHQj+1gHoxOAx6SEdBGiEQ5FV4i2P4t
TJXV4JOx/tOABCQfM+2iw8SGMwhBuQXiOB+CSOsMAYgiHbgYREpChieEaRRIlLrzm1ftAU15qOQg
bbJZEMdQ1kAQYJfo3smsV3sSTWLFHBygv7KOZKN9jHh4Y9fAjIsHwpHAUGlEw0eGDueGhrVualhY
SzIPlOTHputOSaVVBIL2jeCz+dVT002Qam18PKYEbqwLguEE9RzL6iG56mYypdcCAjQtp0cl17bP
TPL4XdRVyA5YcINPUFfNTDIl4lJU0OOoNh0JUgeXAX9jRXAJi4TUDRtYXI0SIx0XcitoJR+yTOsU
AbRVB+hvAuQYlf+aIFzKS5nLQIh9YaNOpI2NAiEDRPZ0nL5iHRkaA7QRCq1IcdkXRQq5Rjf5dAAz
CvS+GoPS8JQyOc2CrSzRXkRJ3i7rAMdIZB4yRE4A4y4jEQ8/eSWIBL/CepoUumWlEFYWn5GD5MJY
LZMgkryBkYf4WHh9lFmF5NzwrdhYY8I+djBEL6ET/WbOl/KT9YjBo/JC0SFgHu/oRy10FPRijFWB
JXtsx6arq5W+bhwysFsJLpVqpLrUF1pmHFKYRDsQhBTVir1+xas2MkzQKnwGfa0OMW2MIXmBToJp
cBgslgnrdVew0PBuYH5sVgVZxah6AybmMYB5n/ozPfrj6a/4CTj7fQF2pVaaR8y2OacAVQaQ/7KV
QINVGnE0yK6UeIEGrbpsDBnooXQAc2bsBUp14qP2jj2CkKETvGVhf+yyiwkDbOaHQabhyCcZz289
DEyBEFxieWwekAqQhLGDgEiDbrVgOhtJNW1LHEcJb7awSysDQVDidCCBNAbcfAyK6vCtjHyLSTQf
BkZ12XgmAOVqkKGJg4CiDimQSLRbBXaw0bAQ2OfxyFgXPeLbxMEbJhJslAMeygFoFQRNKkEzPfgJ
+3JsDWAwT6koQbK7ixpe3VUyLwRSBKRjmUjYWHARlj7ZSWSmDHQsCT0gka3nUqlDAgEIukT9WYvd
iIwRTTJODWxDyB/Vwa9LAhpTuGwz2tYP1Vnr7EIikH1TVRBGJqbMIGxsLcgjiJgIG3DbQ5nWPkHw
S5q7TAqtsPowRdtqID2YK3GaSOGhm2edINhJ2AExE9ETUaQH4Ujr0fBAeNEVBO5X6J5lgTQjGuYe
IgTzGgvCW2dN9TCSklMKM0dgZ9EtTfFuHVgFmMYJGOAJbiuxwEAAyJpUSxlim3RAhwnYczMfSWKd
UVEjJtAeohlCU5CEJZSdAupSX2iTJMgleAPz00DdkVoNhlG/6aPTQCiFKuh6ll0S4DTI8ipjVUgA
tDAw2moPoOMBDYtF1PZSl3rtEoSEtV0IQubpmYx4gDNWym3Ej9CVxT7NSnXZ6CGY6dAcOSZpJRMw
spELijb1pk3jAMMx47VHiLR9ZpLxHaxDF1aSjUECbWmdm6QACzsTsWNZlLOxFg8CuINCAwMCwnLE
pcxkPbkkZgg8etieVxoJG4OnmIHvDowlJ4zCEsP1xVVvU6ERQoELssXmigukQeYxFK1bykqsBC0x
n7ViJJkVxwaJlxmmjUcDr56YC4KjIebQ/Qr+zxd4YEYTx8YeNsMBsuLEMIAgpYLmCRw4LrjiMKm6
sVUU6GPZqLPRYQJO6qZNlcAmATheWQXetCIIrIKAnCB3s68/pROKLiqwzMjxg0tZrfLuTJqi/TRu
dKolCyMsqyyU8+Rd5BIxk5IMU+oIsQ5nYZBCOGXBe1gcQCawd5uX3dgLL5QbiSwVrikD3QjyNpCR
6rKxMyMkROZxAkOjFB3RhXaLAD8NuCcaFjrnss8wgIQFxGBcjKcCK43rQKaw1FXTCDGNgo/HQhw/
/lHz8AMp6HFL2cltPrku9pPlN+tiC5TaufXdv1Di2x7foLJ9DK1+UvuLn/aLG3VrhTGX//+9Bj8v
loZVPiyXiBXfo/+5fsHHX137rvKtyj88z29Wg9XV7b74YK8f8+1gyn6zZ1/YFXrIqxvDCjqBhwd5
+qT2mJXY4Fv3fT5Y55P8ilVw1VvT9eeAm977ZDAZfFnltTszTsARNb/zdDGYNe6cyOE3vfPZFHEM
eh/m08FwVnty/K3Qq5t+wYtVvp3kvT9vZjeHfPDbS/m/+vewtrsD4b9hNd52Wj6vbNpj4DXEqpu+
wJt8uG38qDSqIyJI4zvPp18Gq+t9eafioUHid/DQF3KubtbVO4M0kNKg6UO/z2+up/PZpryTPLRP
r4bg3PTWzxZN3aDLKiMOpjf+tF1fDWY1OZNhy2ot4zuv5A6zee/ZZDP/7dl1PrwpbyqCIauUGUzT
b7mcNs0KGHxZO2p6YzmVm3l5n+KJBcJW/oFY939nZi/mk3xdEwUkd11Ywj8Hk8nNb9f/eTZf1004
U1tC4GsqkY/5VT6paQrle9gJu7g1Zz1vGHG5ObME33vuNv963Ob52OuWWzrb/lk9pJC/cTW5Gax+
/wcAAP//</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a:pPr>
          <a:endParaRPr lang="it-IT" sz="900" b="0" i="0" u="none" strike="noStrike" baseline="0">
            <a:solidFill>
              <a:sysClr val="windowText" lastClr="000000">
                <a:lumMod val="65000"/>
                <a:lumOff val="35000"/>
              </a:sysClr>
            </a:solidFill>
            <a:latin typeface="Aptos Narrow" panose="0211000402020202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0.24417</cdr:x>
      <cdr:y>0.30219</cdr:y>
    </cdr:from>
    <cdr:to>
      <cdr:x>0.41134</cdr:x>
      <cdr:y>0.43513</cdr:y>
    </cdr:to>
    <cdr:sp macro="" textlink="">
      <cdr:nvSpPr>
        <cdr:cNvPr id="2" name="CasellaDiTesto 1"/>
        <cdr:cNvSpPr txBox="1"/>
      </cdr:nvSpPr>
      <cdr:spPr>
        <a:xfrm xmlns:a="http://schemas.openxmlformats.org/drawingml/2006/main">
          <a:off x="1352523" y="1126403"/>
          <a:ext cx="926015" cy="4955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100" dirty="0"/>
            <a:t>% sopravviventi</a:t>
          </a:r>
        </a:p>
        <a:p xmlns:a="http://schemas.openxmlformats.org/drawingml/2006/main">
          <a:r>
            <a:rPr lang="it-IT" sz="1100" dirty="0"/>
            <a:t>a 3 anni</a:t>
          </a:r>
        </a:p>
      </cdr:txBody>
    </cdr:sp>
  </cdr:relSizeAnchor>
  <cdr:relSizeAnchor xmlns:cdr="http://schemas.openxmlformats.org/drawingml/2006/chartDrawing">
    <cdr:from>
      <cdr:x>0.51281</cdr:x>
      <cdr:y>0.47843</cdr:y>
    </cdr:from>
    <cdr:to>
      <cdr:x>0.68023</cdr:x>
      <cdr:y>0.6121</cdr:y>
    </cdr:to>
    <cdr:sp macro="" textlink="">
      <cdr:nvSpPr>
        <cdr:cNvPr id="3" name="CasellaDiTesto 1"/>
        <cdr:cNvSpPr txBox="1"/>
      </cdr:nvSpPr>
      <cdr:spPr>
        <a:xfrm xmlns:a="http://schemas.openxmlformats.org/drawingml/2006/main">
          <a:off x="2840617" y="1783330"/>
          <a:ext cx="927400" cy="4982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100" dirty="0"/>
            <a:t>% sopravviventi</a:t>
          </a:r>
        </a:p>
        <a:p xmlns:a="http://schemas.openxmlformats.org/drawingml/2006/main">
          <a:r>
            <a:rPr lang="it-IT" sz="1100" dirty="0"/>
            <a:t>a 5 anni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E5ABA55-F93B-47F6-9CF7-3213A94299FB}" type="datetimeFigureOut">
              <a:rPr lang="it-IT" smtClean="0"/>
              <a:t>04/03/2026</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0026BCE-3F99-4A7A-9076-F20396347669}" type="slidenum">
              <a:rPr lang="it-IT" smtClean="0"/>
              <a:t>‹N›</a:t>
            </a:fld>
            <a:endParaRPr lang="it-IT"/>
          </a:p>
        </p:txBody>
      </p:sp>
    </p:spTree>
    <p:extLst>
      <p:ext uri="{BB962C8B-B14F-4D97-AF65-F5344CB8AC3E}">
        <p14:creationId xmlns:p14="http://schemas.microsoft.com/office/powerpoint/2010/main" val="252171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C5924-B282-1032-C290-6CA242AF5E4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43F97BD-5C24-20AF-E8D8-1077A894780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316B2F1-D411-D39B-D35B-97E59D1AEE4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01E0CDD-F330-EE15-6561-946D10C121A7}"/>
              </a:ext>
            </a:extLst>
          </p:cNvPr>
          <p:cNvSpPr>
            <a:spLocks noGrp="1"/>
          </p:cNvSpPr>
          <p:nvPr>
            <p:ph type="sldNum" sz="quarter" idx="5"/>
          </p:nvPr>
        </p:nvSpPr>
        <p:spPr/>
        <p:txBody>
          <a:bodyPr/>
          <a:lstStyle/>
          <a:p>
            <a:fld id="{90026BCE-3F99-4A7A-9076-F20396347669}" type="slidenum">
              <a:rPr lang="it-IT" smtClean="0"/>
              <a:t>7</a:t>
            </a:fld>
            <a:endParaRPr lang="it-IT"/>
          </a:p>
        </p:txBody>
      </p:sp>
    </p:spTree>
    <p:extLst>
      <p:ext uri="{BB962C8B-B14F-4D97-AF65-F5344CB8AC3E}">
        <p14:creationId xmlns:p14="http://schemas.microsoft.com/office/powerpoint/2010/main" val="364802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026BCE-3F99-4A7A-9076-F20396347669}" type="slidenum">
              <a:rPr lang="it-IT" smtClean="0"/>
              <a:t>8</a:t>
            </a:fld>
            <a:endParaRPr lang="it-IT"/>
          </a:p>
        </p:txBody>
      </p:sp>
    </p:spTree>
    <p:extLst>
      <p:ext uri="{BB962C8B-B14F-4D97-AF65-F5344CB8AC3E}">
        <p14:creationId xmlns:p14="http://schemas.microsoft.com/office/powerpoint/2010/main" val="247865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026BCE-3F99-4A7A-9076-F20396347669}" type="slidenum">
              <a:rPr lang="it-IT" smtClean="0"/>
              <a:t>10</a:t>
            </a:fld>
            <a:endParaRPr lang="it-IT"/>
          </a:p>
        </p:txBody>
      </p:sp>
    </p:spTree>
    <p:extLst>
      <p:ext uri="{BB962C8B-B14F-4D97-AF65-F5344CB8AC3E}">
        <p14:creationId xmlns:p14="http://schemas.microsoft.com/office/powerpoint/2010/main" val="217646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026BCE-3F99-4A7A-9076-F20396347669}" type="slidenum">
              <a:rPr lang="it-IT" smtClean="0"/>
              <a:t>11</a:t>
            </a:fld>
            <a:endParaRPr lang="it-IT"/>
          </a:p>
        </p:txBody>
      </p:sp>
    </p:spTree>
    <p:extLst>
      <p:ext uri="{BB962C8B-B14F-4D97-AF65-F5344CB8AC3E}">
        <p14:creationId xmlns:p14="http://schemas.microsoft.com/office/powerpoint/2010/main" val="165459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026BCE-3F99-4A7A-9076-F20396347669}" type="slidenum">
              <a:rPr lang="it-IT" smtClean="0"/>
              <a:t>14</a:t>
            </a:fld>
            <a:endParaRPr lang="it-IT"/>
          </a:p>
        </p:txBody>
      </p:sp>
    </p:spTree>
    <p:extLst>
      <p:ext uri="{BB962C8B-B14F-4D97-AF65-F5344CB8AC3E}">
        <p14:creationId xmlns:p14="http://schemas.microsoft.com/office/powerpoint/2010/main" val="72241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dirty="0"/>
          </a:p>
        </p:txBody>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815E4E8-FCA4-4D01-BD12-5351B845ACA0}" type="slidenum">
              <a:rPr lang="it-IT" smtClean="0"/>
              <a:t>22</a:t>
            </a:fld>
            <a:endParaRPr lang="it-IT" dirty="0"/>
          </a:p>
        </p:txBody>
      </p:sp>
    </p:spTree>
    <p:extLst>
      <p:ext uri="{BB962C8B-B14F-4D97-AF65-F5344CB8AC3E}">
        <p14:creationId xmlns:p14="http://schemas.microsoft.com/office/powerpoint/2010/main" val="3802148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all">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974A45F-CC42-2B3F-2C1E-719376842495}"/>
              </a:ext>
            </a:extLst>
          </p:cNvPr>
          <p:cNvSpPr>
            <a:spLocks noGrp="1"/>
          </p:cNvSpPr>
          <p:nvPr>
            <p:ph type="subTitle" idx="1"/>
          </p:nvPr>
        </p:nvSpPr>
        <p:spPr>
          <a:xfrm>
            <a:off x="848139" y="4077921"/>
            <a:ext cx="9144000" cy="569897"/>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pic>
        <p:nvPicPr>
          <p:cNvPr id="10" name="Immagine 9">
            <a:extLst>
              <a:ext uri="{FF2B5EF4-FFF2-40B4-BE49-F238E27FC236}">
                <a16:creationId xmlns:a16="http://schemas.microsoft.com/office/drawing/2014/main" id="{67FF7BF9-18B7-7C4A-0750-594C3B867A01}"/>
              </a:ext>
            </a:extLst>
          </p:cNvPr>
          <p:cNvPicPr>
            <a:picLocks noChangeAspect="1"/>
          </p:cNvPicPr>
          <p:nvPr userDrawn="1"/>
        </p:nvPicPr>
        <p:blipFill>
          <a:blip r:embed="rId2"/>
          <a:stretch>
            <a:fillRect/>
          </a:stretch>
        </p:blipFill>
        <p:spPr>
          <a:xfrm>
            <a:off x="6848060" y="332716"/>
            <a:ext cx="4804455" cy="424325"/>
          </a:xfrm>
          <a:prstGeom prst="rect">
            <a:avLst/>
          </a:prstGeom>
        </p:spPr>
      </p:pic>
      <p:sp>
        <p:nvSpPr>
          <p:cNvPr id="2" name="Titolo 1">
            <a:extLst>
              <a:ext uri="{FF2B5EF4-FFF2-40B4-BE49-F238E27FC236}">
                <a16:creationId xmlns:a16="http://schemas.microsoft.com/office/drawing/2014/main" id="{BC42BE58-BF30-5942-1914-CEB268E50539}"/>
              </a:ext>
            </a:extLst>
          </p:cNvPr>
          <p:cNvSpPr>
            <a:spLocks noGrp="1"/>
          </p:cNvSpPr>
          <p:nvPr>
            <p:ph type="ctrTitle"/>
          </p:nvPr>
        </p:nvSpPr>
        <p:spPr>
          <a:xfrm>
            <a:off x="848139" y="2261286"/>
            <a:ext cx="9144000" cy="1715816"/>
          </a:xfrm>
        </p:spPr>
        <p:txBody>
          <a:bodyPr anchor="b">
            <a:noAutofit/>
          </a:bodyPr>
          <a:lstStyle>
            <a:lvl1pPr algn="l">
              <a:defRPr sz="4000" b="1">
                <a:solidFill>
                  <a:srgbClr val="E0373F"/>
                </a:solidFill>
              </a:defRPr>
            </a:lvl1pPr>
          </a:lstStyle>
          <a:p>
            <a:r>
              <a:rPr lang="it-IT" dirty="0"/>
              <a:t>Fare clic per modificare lo stile del titolo dello schema</a:t>
            </a:r>
          </a:p>
        </p:txBody>
      </p:sp>
      <p:pic>
        <p:nvPicPr>
          <p:cNvPr id="18" name="Immagine 17">
            <a:extLst>
              <a:ext uri="{FF2B5EF4-FFF2-40B4-BE49-F238E27FC236}">
                <a16:creationId xmlns:a16="http://schemas.microsoft.com/office/drawing/2014/main" id="{6263FCEA-103F-1752-49DA-98A2C2B5EC8E}"/>
              </a:ext>
            </a:extLst>
          </p:cNvPr>
          <p:cNvPicPr>
            <a:picLocks noChangeAspect="1"/>
          </p:cNvPicPr>
          <p:nvPr userDrawn="1"/>
        </p:nvPicPr>
        <p:blipFill>
          <a:blip r:embed="rId3"/>
          <a:stretch>
            <a:fillRect/>
          </a:stretch>
        </p:blipFill>
        <p:spPr>
          <a:xfrm>
            <a:off x="427176" y="6190044"/>
            <a:ext cx="1459389" cy="314330"/>
          </a:xfrm>
          <a:prstGeom prst="rect">
            <a:avLst/>
          </a:prstGeom>
        </p:spPr>
      </p:pic>
    </p:spTree>
    <p:extLst>
      <p:ext uri="{BB962C8B-B14F-4D97-AF65-F5344CB8AC3E}">
        <p14:creationId xmlns:p14="http://schemas.microsoft.com/office/powerpoint/2010/main" val="166393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B36115-C879-1C41-CEA1-F4B9B91ED9C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96DA45-61D8-B05A-6DA4-DA3F6A1BBB4F}"/>
              </a:ext>
            </a:extLst>
          </p:cNvPr>
          <p:cNvSpPr>
            <a:spLocks noGrp="1"/>
          </p:cNvSpPr>
          <p:nvPr>
            <p:ph type="body" orient="vert" idx="1"/>
          </p:nvPr>
        </p:nvSpPr>
        <p:spPr>
          <a:xfrm>
            <a:off x="444553" y="1915319"/>
            <a:ext cx="3449595" cy="426164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DFA2D4AD-4659-72CF-639D-2C700C1D85C4}"/>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5" name="Segnaposto piè di pagina 4">
            <a:extLst>
              <a:ext uri="{FF2B5EF4-FFF2-40B4-BE49-F238E27FC236}">
                <a16:creationId xmlns:a16="http://schemas.microsoft.com/office/drawing/2014/main" id="{BED687E0-E392-F24F-EF2C-F7765AC413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53A75FD-4B1D-2ADD-EE38-9E3BCF4F2467}"/>
              </a:ext>
            </a:extLst>
          </p:cNvPr>
          <p:cNvSpPr>
            <a:spLocks noGrp="1"/>
          </p:cNvSpPr>
          <p:nvPr>
            <p:ph type="sldNum" sz="quarter" idx="12"/>
          </p:nvPr>
        </p:nvSpPr>
        <p:spPr/>
        <p:txBody>
          <a:bodyPr/>
          <a:lstStyle/>
          <a:p>
            <a:fld id="{25ADA085-2281-C341-931F-E1C8BC9AF0CE}" type="slidenum">
              <a:rPr lang="it-IT" smtClean="0"/>
              <a:t>‹N›</a:t>
            </a:fld>
            <a:endParaRPr lang="it-IT"/>
          </a:p>
        </p:txBody>
      </p:sp>
      <p:sp>
        <p:nvSpPr>
          <p:cNvPr id="7" name="Segnaposto testo verticale 2">
            <a:extLst>
              <a:ext uri="{FF2B5EF4-FFF2-40B4-BE49-F238E27FC236}">
                <a16:creationId xmlns:a16="http://schemas.microsoft.com/office/drawing/2014/main" id="{AAB4B9DF-BD06-9132-3A26-CCCB293EE202}"/>
              </a:ext>
            </a:extLst>
          </p:cNvPr>
          <p:cNvSpPr>
            <a:spLocks noGrp="1"/>
          </p:cNvSpPr>
          <p:nvPr>
            <p:ph type="body" orient="vert" idx="13"/>
          </p:nvPr>
        </p:nvSpPr>
        <p:spPr>
          <a:xfrm>
            <a:off x="7376984" y="1978025"/>
            <a:ext cx="3064475" cy="43513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testo verticale 2">
            <a:extLst>
              <a:ext uri="{FF2B5EF4-FFF2-40B4-BE49-F238E27FC236}">
                <a16:creationId xmlns:a16="http://schemas.microsoft.com/office/drawing/2014/main" id="{7107DD8A-1C07-8CE4-1EA4-9F7467CAB65F}"/>
              </a:ext>
            </a:extLst>
          </p:cNvPr>
          <p:cNvSpPr>
            <a:spLocks noGrp="1"/>
          </p:cNvSpPr>
          <p:nvPr>
            <p:ph type="body" orient="vert" idx="14"/>
          </p:nvPr>
        </p:nvSpPr>
        <p:spPr>
          <a:xfrm>
            <a:off x="4038600" y="1915319"/>
            <a:ext cx="3202459" cy="4351338"/>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89560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BB7D26F-4717-E441-0D89-454274E222A1}"/>
              </a:ext>
            </a:extLst>
          </p:cNvPr>
          <p:cNvSpPr>
            <a:spLocks noGrp="1"/>
          </p:cNvSpPr>
          <p:nvPr>
            <p:ph type="title" orient="vert"/>
          </p:nvPr>
        </p:nvSpPr>
        <p:spPr>
          <a:xfrm>
            <a:off x="8724900" y="1902941"/>
            <a:ext cx="2628900" cy="4274022"/>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6577431-3196-991A-76DB-DE29062843D7}"/>
              </a:ext>
            </a:extLst>
          </p:cNvPr>
          <p:cNvSpPr>
            <a:spLocks noGrp="1"/>
          </p:cNvSpPr>
          <p:nvPr>
            <p:ph type="body" orient="vert" idx="1"/>
          </p:nvPr>
        </p:nvSpPr>
        <p:spPr>
          <a:xfrm>
            <a:off x="838200" y="1902941"/>
            <a:ext cx="7734300" cy="4274022"/>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A99E77F5-E72A-ABFF-85DC-65CAD0A05E58}"/>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5" name="Segnaposto piè di pagina 4">
            <a:extLst>
              <a:ext uri="{FF2B5EF4-FFF2-40B4-BE49-F238E27FC236}">
                <a16:creationId xmlns:a16="http://schemas.microsoft.com/office/drawing/2014/main" id="{C8EC0E8C-3814-07EE-2DBB-23F3991AED4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9F446F-538D-12CC-EADD-2E69B9B4531B}"/>
              </a:ext>
            </a:extLst>
          </p:cNvPr>
          <p:cNvSpPr>
            <a:spLocks noGrp="1"/>
          </p:cNvSpPr>
          <p:nvPr>
            <p:ph type="sldNum" sz="quarter" idx="12"/>
          </p:nvPr>
        </p:nvSpPr>
        <p:spPr/>
        <p:txBody>
          <a:bodyPr/>
          <a:lstStyle/>
          <a:p>
            <a:fld id="{25ADA085-2281-C341-931F-E1C8BC9AF0CE}" type="slidenum">
              <a:rPr lang="it-IT" smtClean="0"/>
              <a:t>‹N›</a:t>
            </a:fld>
            <a:endParaRPr lang="it-IT"/>
          </a:p>
        </p:txBody>
      </p:sp>
    </p:spTree>
    <p:extLst>
      <p:ext uri="{BB962C8B-B14F-4D97-AF65-F5344CB8AC3E}">
        <p14:creationId xmlns:p14="http://schemas.microsoft.com/office/powerpoint/2010/main" val="11251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C780A1-9F22-B2FA-418C-6447221C8C51}"/>
              </a:ext>
            </a:extLst>
          </p:cNvPr>
          <p:cNvSpPr>
            <a:spLocks noGrp="1"/>
          </p:cNvSpPr>
          <p:nvPr>
            <p:ph type="title"/>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6AE1A179-1D6C-6075-EF63-F945836B8B27}"/>
              </a:ext>
            </a:extLst>
          </p:cNvPr>
          <p:cNvSpPr>
            <a:spLocks noGrp="1"/>
          </p:cNvSpPr>
          <p:nvPr>
            <p:ph idx="1"/>
          </p:nvPr>
        </p:nvSpPr>
        <p:spPr>
          <a:xfrm>
            <a:off x="444553" y="1977887"/>
            <a:ext cx="3449595" cy="4199076"/>
          </a:xfrm>
        </p:spPr>
        <p:txBody>
          <a:bodyPr/>
          <a:lstStyle>
            <a:lvl1pPr>
              <a:lnSpc>
                <a:spcPct val="100000"/>
              </a:lnSpc>
              <a:defRPr>
                <a:latin typeface="+mj-lt"/>
              </a:defRPr>
            </a:lvl1pPr>
            <a:lvl2pPr>
              <a:lnSpc>
                <a:spcPct val="100000"/>
              </a:lnSpc>
              <a:defRPr>
                <a:latin typeface="+mj-lt"/>
              </a:defRPr>
            </a:lvl2pPr>
            <a:lvl3pPr>
              <a:lnSpc>
                <a:spcPct val="100000"/>
              </a:lnSpc>
              <a:defRPr>
                <a:latin typeface="+mj-lt"/>
              </a:defRPr>
            </a:lvl3pPr>
            <a:lvl4pPr>
              <a:lnSpc>
                <a:spcPct val="100000"/>
              </a:lnSpc>
              <a:defRPr>
                <a:latin typeface="+mj-lt"/>
              </a:defRPr>
            </a:lvl4pPr>
            <a:lvl5pPr>
              <a:lnSpc>
                <a:spcPct val="100000"/>
              </a:lnSpc>
              <a:defRPr>
                <a:latin typeface="+mj-lt"/>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D0F31ED1-8DA5-09D1-039B-C25D95B6A12E}"/>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5" name="Segnaposto piè di pagina 4">
            <a:extLst>
              <a:ext uri="{FF2B5EF4-FFF2-40B4-BE49-F238E27FC236}">
                <a16:creationId xmlns:a16="http://schemas.microsoft.com/office/drawing/2014/main" id="{0A59B84C-3EB9-D403-02EF-EF249C8CA5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711953-C0EA-494B-CAC4-2F3F3B625EC8}"/>
              </a:ext>
            </a:extLst>
          </p:cNvPr>
          <p:cNvSpPr>
            <a:spLocks noGrp="1"/>
          </p:cNvSpPr>
          <p:nvPr>
            <p:ph type="sldNum" sz="quarter" idx="12"/>
          </p:nvPr>
        </p:nvSpPr>
        <p:spPr/>
        <p:txBody>
          <a:bodyPr/>
          <a:lstStyle/>
          <a:p>
            <a:fld id="{25ADA085-2281-C341-931F-E1C8BC9AF0CE}" type="slidenum">
              <a:rPr lang="it-IT" smtClean="0"/>
              <a:t>‹N›</a:t>
            </a:fld>
            <a:endParaRPr lang="it-IT"/>
          </a:p>
        </p:txBody>
      </p:sp>
      <p:sp>
        <p:nvSpPr>
          <p:cNvPr id="7" name="Segnaposto contenuto 2">
            <a:extLst>
              <a:ext uri="{FF2B5EF4-FFF2-40B4-BE49-F238E27FC236}">
                <a16:creationId xmlns:a16="http://schemas.microsoft.com/office/drawing/2014/main" id="{AEDE25BE-34C1-7D1E-3C1C-AE22E29DA511}"/>
              </a:ext>
            </a:extLst>
          </p:cNvPr>
          <p:cNvSpPr>
            <a:spLocks noGrp="1"/>
          </p:cNvSpPr>
          <p:nvPr>
            <p:ph idx="13"/>
          </p:nvPr>
        </p:nvSpPr>
        <p:spPr>
          <a:xfrm>
            <a:off x="4248664" y="1977887"/>
            <a:ext cx="3449595" cy="4199076"/>
          </a:xfrm>
        </p:spPr>
        <p:txBody>
          <a:bodyPr/>
          <a:lstStyle>
            <a:lvl1pPr>
              <a:lnSpc>
                <a:spcPct val="100000"/>
              </a:lnSpc>
              <a:defRPr>
                <a:latin typeface="+mj-lt"/>
              </a:defRPr>
            </a:lvl1pPr>
            <a:lvl2pPr>
              <a:lnSpc>
                <a:spcPct val="100000"/>
              </a:lnSpc>
              <a:defRPr>
                <a:latin typeface="+mj-lt"/>
              </a:defRPr>
            </a:lvl2pPr>
            <a:lvl3pPr>
              <a:lnSpc>
                <a:spcPct val="100000"/>
              </a:lnSpc>
              <a:defRPr>
                <a:latin typeface="+mj-lt"/>
              </a:defRPr>
            </a:lvl3pPr>
            <a:lvl4pPr>
              <a:lnSpc>
                <a:spcPct val="100000"/>
              </a:lnSpc>
              <a:defRPr>
                <a:latin typeface="+mj-lt"/>
              </a:defRPr>
            </a:lvl4pPr>
            <a:lvl5pPr>
              <a:lnSpc>
                <a:spcPct val="100000"/>
              </a:lnSpc>
              <a:defRPr>
                <a:latin typeface="+mj-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contenuto 2">
            <a:extLst>
              <a:ext uri="{FF2B5EF4-FFF2-40B4-BE49-F238E27FC236}">
                <a16:creationId xmlns:a16="http://schemas.microsoft.com/office/drawing/2014/main" id="{C8ED9C43-8847-2F2B-B9F7-90D32E4DF668}"/>
              </a:ext>
            </a:extLst>
          </p:cNvPr>
          <p:cNvSpPr>
            <a:spLocks noGrp="1"/>
          </p:cNvSpPr>
          <p:nvPr>
            <p:ph idx="14"/>
          </p:nvPr>
        </p:nvSpPr>
        <p:spPr>
          <a:xfrm>
            <a:off x="8050716" y="1977887"/>
            <a:ext cx="3449595" cy="4199076"/>
          </a:xfrm>
        </p:spPr>
        <p:txBody>
          <a:bodyPr/>
          <a:lstStyle>
            <a:lvl1pPr>
              <a:lnSpc>
                <a:spcPct val="100000"/>
              </a:lnSpc>
              <a:defRPr>
                <a:latin typeface="+mj-lt"/>
              </a:defRPr>
            </a:lvl1pPr>
            <a:lvl2pPr>
              <a:lnSpc>
                <a:spcPct val="100000"/>
              </a:lnSpc>
              <a:defRPr>
                <a:latin typeface="+mj-lt"/>
              </a:defRPr>
            </a:lvl2pPr>
            <a:lvl3pPr>
              <a:lnSpc>
                <a:spcPct val="100000"/>
              </a:lnSpc>
              <a:defRPr>
                <a:latin typeface="+mj-lt"/>
              </a:defRPr>
            </a:lvl3pPr>
            <a:lvl4pPr>
              <a:lnSpc>
                <a:spcPct val="100000"/>
              </a:lnSpc>
              <a:defRPr>
                <a:latin typeface="+mj-lt"/>
              </a:defRPr>
            </a:lvl4pPr>
            <a:lvl5pPr>
              <a:lnSpc>
                <a:spcPct val="100000"/>
              </a:lnSpc>
              <a:defRPr>
                <a:latin typeface="+mj-lt"/>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2974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58C03E-C764-A51D-1800-B7117166B71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421048D-6984-8A02-D97A-BBD53C48F0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7A7A8E7-303E-13C7-AE91-B65127FDBA1C}"/>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5" name="Segnaposto piè di pagina 4">
            <a:extLst>
              <a:ext uri="{FF2B5EF4-FFF2-40B4-BE49-F238E27FC236}">
                <a16:creationId xmlns:a16="http://schemas.microsoft.com/office/drawing/2014/main" id="{C9237DF9-70CD-8B2B-127C-3C9BC042D6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58FE3E-BD3F-A940-33B7-B1AFC5F8DD17}"/>
              </a:ext>
            </a:extLst>
          </p:cNvPr>
          <p:cNvSpPr>
            <a:spLocks noGrp="1"/>
          </p:cNvSpPr>
          <p:nvPr>
            <p:ph type="sldNum" sz="quarter" idx="12"/>
          </p:nvPr>
        </p:nvSpPr>
        <p:spPr/>
        <p:txBody>
          <a:bodyPr/>
          <a:lstStyle/>
          <a:p>
            <a:fld id="{25ADA085-2281-C341-931F-E1C8BC9AF0CE}" type="slidenum">
              <a:rPr lang="it-IT" smtClean="0"/>
              <a:t>‹N›</a:t>
            </a:fld>
            <a:endParaRPr lang="it-IT"/>
          </a:p>
        </p:txBody>
      </p:sp>
    </p:spTree>
    <p:extLst>
      <p:ext uri="{BB962C8B-B14F-4D97-AF65-F5344CB8AC3E}">
        <p14:creationId xmlns:p14="http://schemas.microsoft.com/office/powerpoint/2010/main" val="302865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1D7382-BB2E-399E-FA01-9481C844478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6B9249-06AD-D2DE-A50A-857033D7DB26}"/>
              </a:ext>
            </a:extLst>
          </p:cNvPr>
          <p:cNvSpPr>
            <a:spLocks noGrp="1"/>
          </p:cNvSpPr>
          <p:nvPr>
            <p:ph sz="half" idx="1"/>
          </p:nvPr>
        </p:nvSpPr>
        <p:spPr>
          <a:xfrm>
            <a:off x="838200" y="2063577"/>
            <a:ext cx="5181600" cy="411338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96955B10-B955-CB50-B073-3BAAC8E543D0}"/>
              </a:ext>
            </a:extLst>
          </p:cNvPr>
          <p:cNvSpPr>
            <a:spLocks noGrp="1"/>
          </p:cNvSpPr>
          <p:nvPr>
            <p:ph sz="half" idx="2"/>
          </p:nvPr>
        </p:nvSpPr>
        <p:spPr>
          <a:xfrm>
            <a:off x="6172200" y="2063577"/>
            <a:ext cx="5181600" cy="41133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E292F76-761B-8DC9-C40F-C00C73D852F8}"/>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6" name="Segnaposto piè di pagina 5">
            <a:extLst>
              <a:ext uri="{FF2B5EF4-FFF2-40B4-BE49-F238E27FC236}">
                <a16:creationId xmlns:a16="http://schemas.microsoft.com/office/drawing/2014/main" id="{FCDE0646-125E-E4ED-1AC2-0F615E640B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FD2F4A1-31A4-C2AD-2AA6-0A2DE8DAEF7E}"/>
              </a:ext>
            </a:extLst>
          </p:cNvPr>
          <p:cNvSpPr>
            <a:spLocks noGrp="1"/>
          </p:cNvSpPr>
          <p:nvPr>
            <p:ph type="sldNum" sz="quarter" idx="12"/>
          </p:nvPr>
        </p:nvSpPr>
        <p:spPr/>
        <p:txBody>
          <a:bodyPr/>
          <a:lstStyle/>
          <a:p>
            <a:fld id="{25ADA085-2281-C341-931F-E1C8BC9AF0CE}" type="slidenum">
              <a:rPr lang="it-IT" smtClean="0"/>
              <a:t>‹N›</a:t>
            </a:fld>
            <a:endParaRPr lang="it-IT"/>
          </a:p>
        </p:txBody>
      </p:sp>
    </p:spTree>
    <p:extLst>
      <p:ext uri="{BB962C8B-B14F-4D97-AF65-F5344CB8AC3E}">
        <p14:creationId xmlns:p14="http://schemas.microsoft.com/office/powerpoint/2010/main" val="360927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E3070F-6777-5437-3844-7F090D1278E1}"/>
              </a:ext>
            </a:extLst>
          </p:cNvPr>
          <p:cNvSpPr>
            <a:spLocks noGrp="1"/>
          </p:cNvSpPr>
          <p:nvPr>
            <p:ph type="title"/>
          </p:nvPr>
        </p:nvSpPr>
        <p:spPr>
          <a:xfrm>
            <a:off x="2878652" y="136525"/>
            <a:ext cx="8476736" cy="889086"/>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2BC4377-74C8-F663-855B-0068E503176A}"/>
              </a:ext>
            </a:extLst>
          </p:cNvPr>
          <p:cNvSpPr>
            <a:spLocks noGrp="1"/>
          </p:cNvSpPr>
          <p:nvPr>
            <p:ph type="body" idx="1"/>
          </p:nvPr>
        </p:nvSpPr>
        <p:spPr>
          <a:xfrm>
            <a:off x="839788" y="188852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8087EB96-5035-DCBF-6406-537054880179}"/>
              </a:ext>
            </a:extLst>
          </p:cNvPr>
          <p:cNvSpPr>
            <a:spLocks noGrp="1"/>
          </p:cNvSpPr>
          <p:nvPr>
            <p:ph sz="half" idx="2"/>
          </p:nvPr>
        </p:nvSpPr>
        <p:spPr>
          <a:xfrm>
            <a:off x="839788" y="2879123"/>
            <a:ext cx="5157787" cy="3310539"/>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C5008577-A080-F4A3-0BCE-5E4398BF5FF1}"/>
              </a:ext>
            </a:extLst>
          </p:cNvPr>
          <p:cNvSpPr>
            <a:spLocks noGrp="1"/>
          </p:cNvSpPr>
          <p:nvPr>
            <p:ph type="body" sz="quarter" idx="3"/>
          </p:nvPr>
        </p:nvSpPr>
        <p:spPr>
          <a:xfrm>
            <a:off x="6172200" y="188852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9EACE0F-999D-A066-6524-C994D5A9EA45}"/>
              </a:ext>
            </a:extLst>
          </p:cNvPr>
          <p:cNvSpPr>
            <a:spLocks noGrp="1"/>
          </p:cNvSpPr>
          <p:nvPr>
            <p:ph sz="quarter" idx="4"/>
          </p:nvPr>
        </p:nvSpPr>
        <p:spPr>
          <a:xfrm>
            <a:off x="6172200" y="2879123"/>
            <a:ext cx="5183188" cy="33105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1025BC2-5157-35DB-1C1E-416C1B454421}"/>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8" name="Segnaposto piè di pagina 7">
            <a:extLst>
              <a:ext uri="{FF2B5EF4-FFF2-40B4-BE49-F238E27FC236}">
                <a16:creationId xmlns:a16="http://schemas.microsoft.com/office/drawing/2014/main" id="{C65ED207-D059-D2AD-83CD-8CD3330A299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0983823-9456-6C2C-2B66-27F9F0237B3D}"/>
              </a:ext>
            </a:extLst>
          </p:cNvPr>
          <p:cNvSpPr>
            <a:spLocks noGrp="1"/>
          </p:cNvSpPr>
          <p:nvPr>
            <p:ph type="sldNum" sz="quarter" idx="12"/>
          </p:nvPr>
        </p:nvSpPr>
        <p:spPr/>
        <p:txBody>
          <a:bodyPr/>
          <a:lstStyle/>
          <a:p>
            <a:fld id="{25ADA085-2281-C341-931F-E1C8BC9AF0CE}" type="slidenum">
              <a:rPr lang="it-IT" smtClean="0"/>
              <a:t>‹N›</a:t>
            </a:fld>
            <a:endParaRPr lang="it-IT"/>
          </a:p>
        </p:txBody>
      </p:sp>
    </p:spTree>
    <p:extLst>
      <p:ext uri="{BB962C8B-B14F-4D97-AF65-F5344CB8AC3E}">
        <p14:creationId xmlns:p14="http://schemas.microsoft.com/office/powerpoint/2010/main" val="162475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1D8860-1FCF-C755-B050-49D866431E6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74FEAE2-1EF7-E908-3AF0-C6067C410A01}"/>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4" name="Segnaposto piè di pagina 3">
            <a:extLst>
              <a:ext uri="{FF2B5EF4-FFF2-40B4-BE49-F238E27FC236}">
                <a16:creationId xmlns:a16="http://schemas.microsoft.com/office/drawing/2014/main" id="{BF593892-9884-0ADB-BDFF-BB656398C2D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9859DAF-71DC-D09E-2CC7-8B301562831B}"/>
              </a:ext>
            </a:extLst>
          </p:cNvPr>
          <p:cNvSpPr>
            <a:spLocks noGrp="1"/>
          </p:cNvSpPr>
          <p:nvPr>
            <p:ph type="sldNum" sz="quarter" idx="12"/>
          </p:nvPr>
        </p:nvSpPr>
        <p:spPr/>
        <p:txBody>
          <a:bodyPr/>
          <a:lstStyle/>
          <a:p>
            <a:fld id="{25ADA085-2281-C341-931F-E1C8BC9AF0CE}" type="slidenum">
              <a:rPr lang="it-IT" smtClean="0"/>
              <a:t>‹N›</a:t>
            </a:fld>
            <a:endParaRPr lang="it-IT"/>
          </a:p>
        </p:txBody>
      </p:sp>
    </p:spTree>
    <p:extLst>
      <p:ext uri="{BB962C8B-B14F-4D97-AF65-F5344CB8AC3E}">
        <p14:creationId xmlns:p14="http://schemas.microsoft.com/office/powerpoint/2010/main" val="199848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4E44EBF-FB14-FD38-E70B-0754B7E31A9C}"/>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3" name="Segnaposto piè di pagina 2">
            <a:extLst>
              <a:ext uri="{FF2B5EF4-FFF2-40B4-BE49-F238E27FC236}">
                <a16:creationId xmlns:a16="http://schemas.microsoft.com/office/drawing/2014/main" id="{A9208D43-7131-9213-B006-8D4875BA3D2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8730504-DFA2-BD85-CC5C-A0FBD94A08E3}"/>
              </a:ext>
            </a:extLst>
          </p:cNvPr>
          <p:cNvSpPr>
            <a:spLocks noGrp="1"/>
          </p:cNvSpPr>
          <p:nvPr>
            <p:ph type="sldNum" sz="quarter" idx="12"/>
          </p:nvPr>
        </p:nvSpPr>
        <p:spPr/>
        <p:txBody>
          <a:bodyPr/>
          <a:lstStyle/>
          <a:p>
            <a:fld id="{25ADA085-2281-C341-931F-E1C8BC9AF0CE}" type="slidenum">
              <a:rPr lang="it-IT" smtClean="0"/>
              <a:t>‹N›</a:t>
            </a:fld>
            <a:endParaRPr lang="it-IT"/>
          </a:p>
        </p:txBody>
      </p:sp>
    </p:spTree>
    <p:extLst>
      <p:ext uri="{BB962C8B-B14F-4D97-AF65-F5344CB8AC3E}">
        <p14:creationId xmlns:p14="http://schemas.microsoft.com/office/powerpoint/2010/main" val="392729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2BD073-136F-E892-87B1-A36F123ABFF3}"/>
              </a:ext>
            </a:extLst>
          </p:cNvPr>
          <p:cNvSpPr>
            <a:spLocks noGrp="1"/>
          </p:cNvSpPr>
          <p:nvPr>
            <p:ph type="title"/>
          </p:nvPr>
        </p:nvSpPr>
        <p:spPr>
          <a:xfrm>
            <a:off x="836612" y="1977081"/>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DB42A9B9-82A0-4DC6-6956-10E7AECF0D8C}"/>
              </a:ext>
            </a:extLst>
          </p:cNvPr>
          <p:cNvSpPr>
            <a:spLocks noGrp="1"/>
          </p:cNvSpPr>
          <p:nvPr>
            <p:ph idx="1"/>
          </p:nvPr>
        </p:nvSpPr>
        <p:spPr>
          <a:xfrm>
            <a:off x="5183188" y="1977081"/>
            <a:ext cx="6172200" cy="38839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2C70E07C-701F-3E1F-31DE-9B8CAD590443}"/>
              </a:ext>
            </a:extLst>
          </p:cNvPr>
          <p:cNvSpPr>
            <a:spLocks noGrp="1"/>
          </p:cNvSpPr>
          <p:nvPr>
            <p:ph type="body" sz="half" idx="2"/>
          </p:nvPr>
        </p:nvSpPr>
        <p:spPr>
          <a:xfrm>
            <a:off x="839788" y="3954162"/>
            <a:ext cx="3932237" cy="1914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7FA26260-9F10-938D-56E7-273B3B866585}"/>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6" name="Segnaposto piè di pagina 5">
            <a:extLst>
              <a:ext uri="{FF2B5EF4-FFF2-40B4-BE49-F238E27FC236}">
                <a16:creationId xmlns:a16="http://schemas.microsoft.com/office/drawing/2014/main" id="{E308E97C-FCD5-277B-B317-D26029922F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DE61B3E-98E0-87CF-56E6-BDFB23D26527}"/>
              </a:ext>
            </a:extLst>
          </p:cNvPr>
          <p:cNvSpPr>
            <a:spLocks noGrp="1"/>
          </p:cNvSpPr>
          <p:nvPr>
            <p:ph type="sldNum" sz="quarter" idx="12"/>
          </p:nvPr>
        </p:nvSpPr>
        <p:spPr/>
        <p:txBody>
          <a:bodyPr/>
          <a:lstStyle/>
          <a:p>
            <a:fld id="{25ADA085-2281-C341-931F-E1C8BC9AF0CE}" type="slidenum">
              <a:rPr lang="it-IT" smtClean="0"/>
              <a:t>‹N›</a:t>
            </a:fld>
            <a:endParaRPr lang="it-IT"/>
          </a:p>
        </p:txBody>
      </p:sp>
    </p:spTree>
    <p:extLst>
      <p:ext uri="{BB962C8B-B14F-4D97-AF65-F5344CB8AC3E}">
        <p14:creationId xmlns:p14="http://schemas.microsoft.com/office/powerpoint/2010/main" val="254861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6E420-A44D-E232-5081-E2BD34596A1D}"/>
              </a:ext>
            </a:extLst>
          </p:cNvPr>
          <p:cNvSpPr>
            <a:spLocks noGrp="1"/>
          </p:cNvSpPr>
          <p:nvPr>
            <p:ph type="title"/>
          </p:nvPr>
        </p:nvSpPr>
        <p:spPr>
          <a:xfrm>
            <a:off x="836612" y="196614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8407AC6-20CE-56D5-9826-866F0D7E8943}"/>
              </a:ext>
            </a:extLst>
          </p:cNvPr>
          <p:cNvSpPr>
            <a:spLocks noGrp="1"/>
          </p:cNvSpPr>
          <p:nvPr>
            <p:ph type="pic" idx="1"/>
          </p:nvPr>
        </p:nvSpPr>
        <p:spPr>
          <a:xfrm>
            <a:off x="5183188" y="1966140"/>
            <a:ext cx="5258271" cy="38949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289E3D2-CCF6-3A15-82B9-1B0D084636FE}"/>
              </a:ext>
            </a:extLst>
          </p:cNvPr>
          <p:cNvSpPr>
            <a:spLocks noGrp="1"/>
          </p:cNvSpPr>
          <p:nvPr>
            <p:ph type="body" sz="half" idx="2"/>
          </p:nvPr>
        </p:nvSpPr>
        <p:spPr>
          <a:xfrm>
            <a:off x="839788" y="3694670"/>
            <a:ext cx="3932237" cy="21743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CAF624C-0A7B-646C-C68A-AF7DE244BBAA}"/>
              </a:ext>
            </a:extLst>
          </p:cNvPr>
          <p:cNvSpPr>
            <a:spLocks noGrp="1"/>
          </p:cNvSpPr>
          <p:nvPr>
            <p:ph type="dt" sz="half" idx="10"/>
          </p:nvPr>
        </p:nvSpPr>
        <p:spPr/>
        <p:txBody>
          <a:bodyPr/>
          <a:lstStyle/>
          <a:p>
            <a:fld id="{08A6D3A3-361C-A54E-BCFF-5518FCF9277C}" type="datetimeFigureOut">
              <a:rPr lang="it-IT" smtClean="0"/>
              <a:t>04/03/2026</a:t>
            </a:fld>
            <a:endParaRPr lang="it-IT"/>
          </a:p>
        </p:txBody>
      </p:sp>
      <p:sp>
        <p:nvSpPr>
          <p:cNvPr id="6" name="Segnaposto piè di pagina 5">
            <a:extLst>
              <a:ext uri="{FF2B5EF4-FFF2-40B4-BE49-F238E27FC236}">
                <a16:creationId xmlns:a16="http://schemas.microsoft.com/office/drawing/2014/main" id="{2E369CFA-14C4-E997-9894-AE953EB3BCE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B95AB40-4E16-D672-9CED-844FAD117755}"/>
              </a:ext>
            </a:extLst>
          </p:cNvPr>
          <p:cNvSpPr>
            <a:spLocks noGrp="1"/>
          </p:cNvSpPr>
          <p:nvPr>
            <p:ph type="sldNum" sz="quarter" idx="12"/>
          </p:nvPr>
        </p:nvSpPr>
        <p:spPr/>
        <p:txBody>
          <a:bodyPr/>
          <a:lstStyle/>
          <a:p>
            <a:fld id="{25ADA085-2281-C341-931F-E1C8BC9AF0CE}" type="slidenum">
              <a:rPr lang="it-IT" smtClean="0"/>
              <a:t>‹N›</a:t>
            </a:fld>
            <a:endParaRPr lang="it-IT"/>
          </a:p>
        </p:txBody>
      </p:sp>
    </p:spTree>
    <p:extLst>
      <p:ext uri="{BB962C8B-B14F-4D97-AF65-F5344CB8AC3E}">
        <p14:creationId xmlns:p14="http://schemas.microsoft.com/office/powerpoint/2010/main" val="225142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8C6D91A-5F1A-EBC2-5114-76467B8271E4}"/>
              </a:ext>
            </a:extLst>
          </p:cNvPr>
          <p:cNvSpPr>
            <a:spLocks noGrp="1"/>
          </p:cNvSpPr>
          <p:nvPr>
            <p:ph type="title"/>
          </p:nvPr>
        </p:nvSpPr>
        <p:spPr>
          <a:xfrm>
            <a:off x="3237470" y="288582"/>
            <a:ext cx="8116330" cy="586345"/>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AB0C86D4-CBC0-ACA1-80C7-61E2BBC62B27}"/>
              </a:ext>
            </a:extLst>
          </p:cNvPr>
          <p:cNvSpPr>
            <a:spLocks noGrp="1"/>
          </p:cNvSpPr>
          <p:nvPr>
            <p:ph type="body" idx="1"/>
          </p:nvPr>
        </p:nvSpPr>
        <p:spPr>
          <a:xfrm>
            <a:off x="444553" y="1997765"/>
            <a:ext cx="3449595" cy="417919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3BE1C25C-0B69-68D2-1A2A-1A15CDBD3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6D3A3-361C-A54E-BCFF-5518FCF9277C}" type="datetimeFigureOut">
              <a:rPr lang="it-IT" smtClean="0"/>
              <a:t>04/03/2026</a:t>
            </a:fld>
            <a:endParaRPr lang="it-IT"/>
          </a:p>
        </p:txBody>
      </p:sp>
      <p:sp>
        <p:nvSpPr>
          <p:cNvPr id="5" name="Segnaposto piè di pagina 4">
            <a:extLst>
              <a:ext uri="{FF2B5EF4-FFF2-40B4-BE49-F238E27FC236}">
                <a16:creationId xmlns:a16="http://schemas.microsoft.com/office/drawing/2014/main" id="{85D05095-089C-35BE-4ADD-1D019E370558}"/>
              </a:ext>
            </a:extLst>
          </p:cNvPr>
          <p:cNvSpPr>
            <a:spLocks noGrp="1"/>
          </p:cNvSpPr>
          <p:nvPr>
            <p:ph type="ftr" sz="quarter" idx="3"/>
          </p:nvPr>
        </p:nvSpPr>
        <p:spPr>
          <a:xfrm>
            <a:off x="4038600" y="6356350"/>
            <a:ext cx="32024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9166FDFE-608A-BE2A-2B15-0E22B677564B}"/>
              </a:ext>
            </a:extLst>
          </p:cNvPr>
          <p:cNvSpPr>
            <a:spLocks noGrp="1"/>
          </p:cNvSpPr>
          <p:nvPr>
            <p:ph type="sldNum" sz="quarter" idx="4"/>
          </p:nvPr>
        </p:nvSpPr>
        <p:spPr>
          <a:xfrm>
            <a:off x="7698259"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DA085-2281-C341-931F-E1C8BC9AF0CE}" type="slidenum">
              <a:rPr lang="it-IT" smtClean="0"/>
              <a:t>‹N›</a:t>
            </a:fld>
            <a:endParaRPr lang="it-IT"/>
          </a:p>
        </p:txBody>
      </p:sp>
      <p:sp>
        <p:nvSpPr>
          <p:cNvPr id="7" name="Rettangolo 6">
            <a:extLst>
              <a:ext uri="{FF2B5EF4-FFF2-40B4-BE49-F238E27FC236}">
                <a16:creationId xmlns:a16="http://schemas.microsoft.com/office/drawing/2014/main" id="{2C16A1FF-60D0-61C3-FA6E-80CA732F3D33}"/>
              </a:ext>
            </a:extLst>
          </p:cNvPr>
          <p:cNvSpPr/>
          <p:nvPr userDrawn="1"/>
        </p:nvSpPr>
        <p:spPr>
          <a:xfrm>
            <a:off x="0" y="1059893"/>
            <a:ext cx="12192000" cy="365125"/>
          </a:xfrm>
          <a:prstGeom prst="rect">
            <a:avLst/>
          </a:prstGeom>
          <a:gradFill>
            <a:gsLst>
              <a:gs pos="0">
                <a:srgbClr val="E74C29"/>
              </a:gs>
              <a:gs pos="100000">
                <a:srgbClr val="6F3E91"/>
              </a:gs>
              <a:gs pos="45000">
                <a:srgbClr val="D61F5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FEA9C8D6-4B47-EC33-3740-991C515E8404}"/>
              </a:ext>
            </a:extLst>
          </p:cNvPr>
          <p:cNvPicPr>
            <a:picLocks noChangeAspect="1"/>
          </p:cNvPicPr>
          <p:nvPr userDrawn="1"/>
        </p:nvPicPr>
        <p:blipFill>
          <a:blip r:embed="rId13"/>
          <a:stretch>
            <a:fillRect/>
          </a:stretch>
        </p:blipFill>
        <p:spPr>
          <a:xfrm>
            <a:off x="444553" y="360857"/>
            <a:ext cx="1830285" cy="441793"/>
          </a:xfrm>
          <a:prstGeom prst="rect">
            <a:avLst/>
          </a:prstGeom>
        </p:spPr>
      </p:pic>
      <p:pic>
        <p:nvPicPr>
          <p:cNvPr id="11" name="Immagine 10" descr="Immagine che contiene cerchio, Elementi grafici, schermata, giallo&#10;&#10;Descrizione generata automaticamente">
            <a:extLst>
              <a:ext uri="{FF2B5EF4-FFF2-40B4-BE49-F238E27FC236}">
                <a16:creationId xmlns:a16="http://schemas.microsoft.com/office/drawing/2014/main" id="{609C9C09-8E72-2966-0E51-F5FAB9071674}"/>
              </a:ext>
            </a:extLst>
          </p:cNvPr>
          <p:cNvPicPr>
            <a:picLocks noChangeAspect="1"/>
          </p:cNvPicPr>
          <p:nvPr userDrawn="1"/>
        </p:nvPicPr>
        <p:blipFill>
          <a:blip r:embed="rId14"/>
          <a:stretch>
            <a:fillRect/>
          </a:stretch>
        </p:blipFill>
        <p:spPr>
          <a:xfrm>
            <a:off x="10792179" y="5906363"/>
            <a:ext cx="914256" cy="794397"/>
          </a:xfrm>
          <a:prstGeom prst="rect">
            <a:avLst/>
          </a:prstGeom>
        </p:spPr>
      </p:pic>
    </p:spTree>
    <p:extLst>
      <p:ext uri="{BB962C8B-B14F-4D97-AF65-F5344CB8AC3E}">
        <p14:creationId xmlns:p14="http://schemas.microsoft.com/office/powerpoint/2010/main" val="55304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7ABC601D-1345-90FA-5D2D-3023DA5B4082}"/>
              </a:ext>
            </a:extLst>
          </p:cNvPr>
          <p:cNvSpPr>
            <a:spLocks noGrp="1"/>
          </p:cNvSpPr>
          <p:nvPr>
            <p:ph type="ctrTitle"/>
          </p:nvPr>
        </p:nvSpPr>
        <p:spPr>
          <a:xfrm>
            <a:off x="1084234" y="2658717"/>
            <a:ext cx="9144000" cy="2134717"/>
          </a:xfrm>
        </p:spPr>
        <p:txBody>
          <a:bodyPr>
            <a:noAutofit/>
          </a:bodyPr>
          <a:lstStyle/>
          <a:p>
            <a:pPr>
              <a:lnSpc>
                <a:spcPct val="114000"/>
              </a:lnSpc>
            </a:pPr>
            <a:r>
              <a:rPr lang="it-IT" dirty="0"/>
              <a:t>I NUMERI DELL’IMPRENDITORIA FEMMINILE IN ABRUZZO E NELLA CAMERA DI COMMERCIO GRAN SASSO D’ITALIA</a:t>
            </a:r>
            <a:br>
              <a:rPr lang="it-IT" dirty="0"/>
            </a:br>
            <a:endParaRPr lang="it-IT" sz="2400" dirty="0"/>
          </a:p>
        </p:txBody>
      </p:sp>
    </p:spTree>
    <p:extLst>
      <p:ext uri="{BB962C8B-B14F-4D97-AF65-F5344CB8AC3E}">
        <p14:creationId xmlns:p14="http://schemas.microsoft.com/office/powerpoint/2010/main" val="135101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8C69588A-0C94-8E89-70D8-94B772566C28}"/>
              </a:ext>
            </a:extLst>
          </p:cNvPr>
          <p:cNvGraphicFramePr>
            <a:graphicFrameLocks noGrp="1"/>
          </p:cNvGraphicFramePr>
          <p:nvPr>
            <p:extLst>
              <p:ext uri="{D42A27DB-BD31-4B8C-83A1-F6EECF244321}">
                <p14:modId xmlns:p14="http://schemas.microsoft.com/office/powerpoint/2010/main" val="1988321532"/>
              </p:ext>
            </p:extLst>
          </p:nvPr>
        </p:nvGraphicFramePr>
        <p:xfrm>
          <a:off x="895226" y="3277996"/>
          <a:ext cx="10550014" cy="1800000"/>
        </p:xfrm>
        <a:graphic>
          <a:graphicData uri="http://schemas.openxmlformats.org/drawingml/2006/table">
            <a:tbl>
              <a:tblPr>
                <a:tableStyleId>{93296810-A885-4BE3-A3E7-6D5BEEA58F35}</a:tableStyleId>
              </a:tblPr>
              <a:tblGrid>
                <a:gridCol w="1664051">
                  <a:extLst>
                    <a:ext uri="{9D8B030D-6E8A-4147-A177-3AD203B41FA5}">
                      <a16:colId xmlns:a16="http://schemas.microsoft.com/office/drawing/2014/main" val="3158368853"/>
                    </a:ext>
                  </a:extLst>
                </a:gridCol>
                <a:gridCol w="1094903">
                  <a:extLst>
                    <a:ext uri="{9D8B030D-6E8A-4147-A177-3AD203B41FA5}">
                      <a16:colId xmlns:a16="http://schemas.microsoft.com/office/drawing/2014/main" val="3367590593"/>
                    </a:ext>
                  </a:extLst>
                </a:gridCol>
                <a:gridCol w="1379477">
                  <a:extLst>
                    <a:ext uri="{9D8B030D-6E8A-4147-A177-3AD203B41FA5}">
                      <a16:colId xmlns:a16="http://schemas.microsoft.com/office/drawing/2014/main" val="3800130418"/>
                    </a:ext>
                  </a:extLst>
                </a:gridCol>
                <a:gridCol w="1379477">
                  <a:extLst>
                    <a:ext uri="{9D8B030D-6E8A-4147-A177-3AD203B41FA5}">
                      <a16:colId xmlns:a16="http://schemas.microsoft.com/office/drawing/2014/main" val="1730904767"/>
                    </a:ext>
                  </a:extLst>
                </a:gridCol>
                <a:gridCol w="1379477">
                  <a:extLst>
                    <a:ext uri="{9D8B030D-6E8A-4147-A177-3AD203B41FA5}">
                      <a16:colId xmlns:a16="http://schemas.microsoft.com/office/drawing/2014/main" val="1323961232"/>
                    </a:ext>
                  </a:extLst>
                </a:gridCol>
                <a:gridCol w="1211088">
                  <a:extLst>
                    <a:ext uri="{9D8B030D-6E8A-4147-A177-3AD203B41FA5}">
                      <a16:colId xmlns:a16="http://schemas.microsoft.com/office/drawing/2014/main" val="1241855350"/>
                    </a:ext>
                  </a:extLst>
                </a:gridCol>
                <a:gridCol w="1230453">
                  <a:extLst>
                    <a:ext uri="{9D8B030D-6E8A-4147-A177-3AD203B41FA5}">
                      <a16:colId xmlns:a16="http://schemas.microsoft.com/office/drawing/2014/main" val="4072537928"/>
                    </a:ext>
                  </a:extLst>
                </a:gridCol>
                <a:gridCol w="1211088">
                  <a:extLst>
                    <a:ext uri="{9D8B030D-6E8A-4147-A177-3AD203B41FA5}">
                      <a16:colId xmlns:a16="http://schemas.microsoft.com/office/drawing/2014/main" val="1686622794"/>
                    </a:ext>
                  </a:extLst>
                </a:gridCol>
              </a:tblGrid>
              <a:tr h="396000">
                <a:tc>
                  <a:txBody>
                    <a:bodyPr/>
                    <a:lstStyle/>
                    <a:p>
                      <a:pPr algn="ctr" fontAlgn="ctr">
                        <a:lnSpc>
                          <a:spcPct val="100000"/>
                        </a:lnSpc>
                      </a:pPr>
                      <a:r>
                        <a:rPr lang="it-IT" sz="1100" u="none" strike="noStrike" dirty="0">
                          <a:effectLst/>
                          <a:latin typeface="+mj-lt"/>
                        </a:rPr>
                        <a:t> </a:t>
                      </a:r>
                      <a:endParaRPr lang="it-IT" sz="1100" b="0" i="0" u="none" strike="noStrike" dirty="0">
                        <a:solidFill>
                          <a:srgbClr val="000000"/>
                        </a:solidFill>
                        <a:effectLst/>
                        <a:latin typeface="+mj-lt"/>
                      </a:endParaRPr>
                    </a:p>
                  </a:txBody>
                  <a:tcPr marL="6350" marR="6350" marT="635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lnSpc>
                          <a:spcPct val="100000"/>
                        </a:lnSpc>
                      </a:pPr>
                      <a:r>
                        <a:rPr lang="it-IT" sz="1100" b="1" u="none" strike="noStrike" dirty="0">
                          <a:effectLst/>
                          <a:latin typeface="+mj-lt"/>
                        </a:rPr>
                        <a:t>Registrate</a:t>
                      </a:r>
                      <a:endParaRPr lang="it-IT"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lnSpc>
                          <a:spcPct val="100000"/>
                        </a:lnSpc>
                      </a:pPr>
                      <a:r>
                        <a:rPr lang="it-IT" sz="1100" b="1" u="none" strike="noStrike" dirty="0">
                          <a:effectLst/>
                          <a:latin typeface="+mj-lt"/>
                        </a:rPr>
                        <a:t>Attive</a:t>
                      </a:r>
                      <a:endParaRPr lang="it-IT"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lnSpc>
                          <a:spcPct val="100000"/>
                        </a:lnSpc>
                      </a:pPr>
                      <a:r>
                        <a:rPr lang="it-IT" sz="1100" b="1" i="0" u="none" strike="noStrike" dirty="0">
                          <a:solidFill>
                            <a:srgbClr val="000000"/>
                          </a:solidFill>
                          <a:effectLst/>
                          <a:latin typeface="+mj-lt"/>
                        </a:rPr>
                        <a:t>Quota % di imprese femminili sul totale*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lnSpc>
                          <a:spcPct val="100000"/>
                        </a:lnSpc>
                      </a:pPr>
                      <a:r>
                        <a:rPr lang="it-IT" sz="1100" b="1" i="0" u="none" strike="noStrike" dirty="0">
                          <a:solidFill>
                            <a:srgbClr val="000000"/>
                          </a:solidFill>
                          <a:effectLst/>
                          <a:latin typeface="+mj-lt"/>
                        </a:rPr>
                        <a:t>all’interno delle imprese femminili*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r>
                        <a:rPr lang="it-IT" sz="1400" u="none" strike="noStrike" dirty="0">
                          <a:effectLst/>
                          <a:latin typeface="+mj-lt"/>
                        </a:rPr>
                        <a:t>Var. 2022/2019 imprese femminili (registrate)</a:t>
                      </a: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3270029"/>
                  </a:ext>
                </a:extLst>
              </a:tr>
              <a:tr h="396000">
                <a:tc>
                  <a:txBody>
                    <a:bodyPr/>
                    <a:lstStyle/>
                    <a:p>
                      <a:pPr algn="ctr" fontAlgn="ctr">
                        <a:lnSpc>
                          <a:spcPct val="100000"/>
                        </a:lnSpc>
                      </a:pPr>
                      <a:r>
                        <a:rPr lang="it-IT" sz="1100" b="1" u="none" strike="noStrike" kern="1200" dirty="0">
                          <a:solidFill>
                            <a:schemeClr val="dk1"/>
                          </a:solidFill>
                          <a:effectLst/>
                          <a:latin typeface="+mj-lt"/>
                          <a:ea typeface="+mn-ea"/>
                          <a:cs typeface="+mn-cs"/>
                        </a:rPr>
                        <a:t>Provincia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100" b="1" u="none" strike="noStrike" dirty="0">
                          <a:effectLst/>
                          <a:latin typeface="+mj-lt"/>
                        </a:rPr>
                        <a:t>Imprese </a:t>
                      </a:r>
                    </a:p>
                    <a:p>
                      <a:pPr algn="ctr" fontAlgn="ctr">
                        <a:lnSpc>
                          <a:spcPct val="100000"/>
                        </a:lnSpc>
                      </a:pPr>
                      <a:r>
                        <a:rPr lang="it-IT" sz="1100" b="1" u="none" strike="noStrike" dirty="0">
                          <a:effectLst/>
                          <a:latin typeface="+mj-lt"/>
                        </a:rPr>
                        <a:t>non femminili</a:t>
                      </a:r>
                      <a:endParaRPr lang="it-IT"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100" b="1" u="none" strike="noStrike" dirty="0">
                          <a:effectLst/>
                          <a:latin typeface="+mj-lt"/>
                        </a:rPr>
                        <a:t>Imprese </a:t>
                      </a:r>
                    </a:p>
                    <a:p>
                      <a:pPr algn="ctr" fontAlgn="ctr">
                        <a:lnSpc>
                          <a:spcPct val="100000"/>
                        </a:lnSpc>
                      </a:pPr>
                      <a:r>
                        <a:rPr lang="it-IT" sz="1100" b="1" u="none" strike="noStrike" dirty="0">
                          <a:effectLst/>
                          <a:latin typeface="+mj-lt"/>
                        </a:rPr>
                        <a:t>femminili</a:t>
                      </a:r>
                      <a:endParaRPr lang="it-IT" sz="1100" b="1" dirty="0">
                        <a:latin typeface="+mj-lt"/>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100" b="1" u="none" strike="noStrike" dirty="0">
                          <a:effectLst/>
                          <a:latin typeface="+mj-lt"/>
                        </a:rPr>
                        <a:t>Imprese </a:t>
                      </a:r>
                    </a:p>
                    <a:p>
                      <a:pPr algn="ctr" fontAlgn="ctr">
                        <a:lnSpc>
                          <a:spcPct val="100000"/>
                        </a:lnSpc>
                      </a:pPr>
                      <a:r>
                        <a:rPr lang="it-IT" sz="1100" b="1" u="none" strike="noStrike" dirty="0">
                          <a:effectLst/>
                          <a:latin typeface="+mj-lt"/>
                        </a:rPr>
                        <a:t>non femminili</a:t>
                      </a:r>
                      <a:endParaRPr lang="it-IT"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100" b="1" u="none" strike="noStrike" dirty="0">
                          <a:effectLst/>
                          <a:latin typeface="+mj-lt"/>
                        </a:rPr>
                        <a:t>Imprese</a:t>
                      </a:r>
                    </a:p>
                    <a:p>
                      <a:pPr algn="ctr" fontAlgn="ctr">
                        <a:lnSpc>
                          <a:spcPct val="100000"/>
                        </a:lnSpc>
                      </a:pPr>
                      <a:r>
                        <a:rPr lang="it-IT" sz="1100" b="1" u="none" strike="noStrike" dirty="0">
                          <a:effectLst/>
                          <a:latin typeface="+mj-lt"/>
                        </a:rPr>
                        <a:t>femminili</a:t>
                      </a:r>
                      <a:endParaRPr lang="it-IT" sz="1100" b="1" dirty="0">
                        <a:latin typeface="+mj-lt"/>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it-IT"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100" b="1" i="0" u="none" strike="noStrike" dirty="0">
                          <a:solidFill>
                            <a:schemeClr val="tx1"/>
                          </a:solidFill>
                          <a:effectLst/>
                          <a:latin typeface="+mj-lt"/>
                        </a:rPr>
                        <a:t>Var. %</a:t>
                      </a:r>
                    </a:p>
                    <a:p>
                      <a:pPr algn="ctr"/>
                      <a:r>
                        <a:rPr lang="it-IT" sz="1100" b="1" i="0" u="none" strike="noStrike" dirty="0">
                          <a:solidFill>
                            <a:schemeClr val="tx1"/>
                          </a:solidFill>
                          <a:effectLst/>
                          <a:latin typeface="+mj-lt"/>
                        </a:rPr>
                        <a:t>2025/2024</a:t>
                      </a:r>
                      <a:endParaRPr lang="it-IT" sz="1100" b="1"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100" b="1" i="0" u="none" strike="noStrike" dirty="0">
                          <a:solidFill>
                            <a:schemeClr val="tx1"/>
                          </a:solidFill>
                          <a:effectLst/>
                          <a:latin typeface="+mj-lt"/>
                        </a:rPr>
                        <a:t>Var. %</a:t>
                      </a:r>
                    </a:p>
                    <a:p>
                      <a:pPr algn="ctr"/>
                      <a:r>
                        <a:rPr lang="it-IT" sz="1100" b="1" i="0" u="none" strike="noStrike" dirty="0">
                          <a:solidFill>
                            <a:schemeClr val="tx1"/>
                          </a:solidFill>
                          <a:effectLst/>
                          <a:latin typeface="+mj-lt"/>
                        </a:rPr>
                        <a:t>2025/2019</a:t>
                      </a:r>
                      <a:endParaRPr lang="it-IT" sz="1100" b="1" dirty="0">
                        <a:latin typeface="+mj-lt"/>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115018"/>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58.811</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20.447</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49.881</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18.047</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25,8</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-1,2</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-6,8</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132841"/>
                  </a:ext>
                </a:extLst>
              </a:tr>
              <a:tr h="252000">
                <a:tc>
                  <a:txBody>
                    <a:bodyPr/>
                    <a:lstStyle/>
                    <a:p>
                      <a:pPr algn="l" fontAlgn="ctr">
                        <a:buNone/>
                      </a:pPr>
                      <a:r>
                        <a:rPr lang="it-IT" sz="1200" b="1" u="none" strike="noStrike" kern="1200" dirty="0">
                          <a:solidFill>
                            <a:srgbClr val="E0373F"/>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47.835</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15.518</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40.217</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13.535</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24,5</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-2,3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-6,2</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0533921"/>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106.646</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35.965</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90.098</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31.582</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25,2</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-1,6</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-6,6</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806930"/>
                  </a:ext>
                </a:extLst>
              </a:tr>
              <a:tr h="252000">
                <a:tc>
                  <a:txBody>
                    <a:bodyPr/>
                    <a:lstStyle/>
                    <a:p>
                      <a:pPr marL="0" algn="l" defTabSz="914400" rtl="0" eaLnBrk="1" fontAlgn="b" latinLnBrk="0" hangingPunct="1"/>
                      <a:r>
                        <a:rPr lang="it-IT" sz="1200" b="1" i="0" u="none" strike="noStrike" kern="1200" dirty="0">
                          <a:solidFill>
                            <a:schemeClr val="tx1"/>
                          </a:solidFill>
                          <a:effectLst/>
                          <a:latin typeface="+mj-lt"/>
                          <a:ea typeface="+mn-ea"/>
                          <a:cs typeface="+mn-cs"/>
                        </a:rPr>
                        <a:t>ITALIA</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4.546.550</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1.302.974</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3.890.544</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1.144.108</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22,3</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-0,3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-2,8</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517676"/>
                  </a:ext>
                </a:extLst>
              </a:tr>
            </a:tbl>
          </a:graphicData>
        </a:graphic>
      </p:graphicFrame>
      <p:sp>
        <p:nvSpPr>
          <p:cNvPr id="3" name="CasellaDiTesto 2">
            <a:extLst>
              <a:ext uri="{FF2B5EF4-FFF2-40B4-BE49-F238E27FC236}">
                <a16:creationId xmlns:a16="http://schemas.microsoft.com/office/drawing/2014/main" id="{087E33DF-C943-0621-7AAA-53C9810A31DC}"/>
              </a:ext>
            </a:extLst>
          </p:cNvPr>
          <p:cNvSpPr txBox="1"/>
          <p:nvPr/>
        </p:nvSpPr>
        <p:spPr>
          <a:xfrm>
            <a:off x="836364" y="5209525"/>
            <a:ext cx="838691" cy="256545"/>
          </a:xfrm>
          <a:prstGeom prst="rect">
            <a:avLst/>
          </a:prstGeom>
          <a:noFill/>
        </p:spPr>
        <p:txBody>
          <a:bodyPr wrap="none" rtlCol="0">
            <a:spAutoFit/>
          </a:bodyPr>
          <a:lstStyle/>
          <a:p>
            <a:r>
              <a:rPr lang="it-IT" sz="1067" dirty="0">
                <a:latin typeface="+mj-lt"/>
              </a:rPr>
              <a:t>* Registrate</a:t>
            </a:r>
          </a:p>
        </p:txBody>
      </p:sp>
      <p:sp>
        <p:nvSpPr>
          <p:cNvPr id="2" name="CasellaDiTesto 1">
            <a:extLst>
              <a:ext uri="{FF2B5EF4-FFF2-40B4-BE49-F238E27FC236}">
                <a16:creationId xmlns:a16="http://schemas.microsoft.com/office/drawing/2014/main" id="{7B7E3DAA-934C-1C06-8C11-DF61D02B3A7E}"/>
              </a:ext>
            </a:extLst>
          </p:cNvPr>
          <p:cNvSpPr txBox="1"/>
          <p:nvPr/>
        </p:nvSpPr>
        <p:spPr>
          <a:xfrm>
            <a:off x="799474" y="2893591"/>
            <a:ext cx="6376041" cy="307777"/>
          </a:xfrm>
          <a:prstGeom prst="rect">
            <a:avLst/>
          </a:prstGeom>
          <a:noFill/>
        </p:spPr>
        <p:txBody>
          <a:bodyPr wrap="none" rtlCol="0">
            <a:spAutoFit/>
          </a:bodyPr>
          <a:lstStyle/>
          <a:p>
            <a:r>
              <a:rPr lang="it-IT" sz="1400" b="1" dirty="0">
                <a:latin typeface="+mj-lt"/>
              </a:rPr>
              <a:t>Imprese femminili e non, Anno 2025 (valori assoluti, incidenze e variazioni percentuali)</a:t>
            </a:r>
          </a:p>
        </p:txBody>
      </p:sp>
      <p:sp>
        <p:nvSpPr>
          <p:cNvPr id="7" name="Titolo 1">
            <a:extLst>
              <a:ext uri="{FF2B5EF4-FFF2-40B4-BE49-F238E27FC236}">
                <a16:creationId xmlns:a16="http://schemas.microsoft.com/office/drawing/2014/main" id="{AA924F6A-2D53-AAD4-E259-62B9089D3463}"/>
              </a:ext>
            </a:extLst>
          </p:cNvPr>
          <p:cNvSpPr txBox="1">
            <a:spLocks/>
          </p:cNvSpPr>
          <p:nvPr/>
        </p:nvSpPr>
        <p:spPr>
          <a:xfrm>
            <a:off x="3420350" y="445336"/>
            <a:ext cx="811633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LA NUMEROSITA’ DELLE IMPRESE</a:t>
            </a:r>
          </a:p>
        </p:txBody>
      </p:sp>
      <p:sp>
        <p:nvSpPr>
          <p:cNvPr id="5" name="TextBox 5">
            <a:extLst>
              <a:ext uri="{FF2B5EF4-FFF2-40B4-BE49-F238E27FC236}">
                <a16:creationId xmlns:a16="http://schemas.microsoft.com/office/drawing/2014/main" id="{10239174-34C8-8ADC-FCC0-8CB4AC7A8C80}"/>
              </a:ext>
            </a:extLst>
          </p:cNvPr>
          <p:cNvSpPr txBox="1"/>
          <p:nvPr/>
        </p:nvSpPr>
        <p:spPr>
          <a:xfrm>
            <a:off x="895226" y="1661173"/>
            <a:ext cx="10474953" cy="1154162"/>
          </a:xfrm>
          <a:prstGeom prst="rect">
            <a:avLst/>
          </a:prstGeom>
          <a:solidFill>
            <a:schemeClr val="bg1"/>
          </a:solidFill>
        </p:spPr>
        <p:txBody>
          <a:bodyPr wrap="square" lIns="0" tIns="0" rIns="0" bIns="0" numCol="1" spcCol="0" rtlCol="0" anchor="t">
            <a:spAutoFit/>
          </a:bodyPr>
          <a:lstStyle/>
          <a:p>
            <a:pPr algn="just">
              <a:spcBef>
                <a:spcPts val="1000"/>
              </a:spcBef>
              <a:spcAft>
                <a:spcPts val="1125"/>
              </a:spcAft>
              <a:buClr>
                <a:schemeClr val="lt1"/>
              </a:buClr>
              <a:buSzPts val="2300"/>
            </a:pPr>
            <a:r>
              <a:rPr lang="it-IT" sz="1500" dirty="0">
                <a:latin typeface="+mj-lt"/>
              </a:rPr>
              <a:t>Nel 2025, il 43,1% delle imprese abruzzesi guidate da donne si concentra nelle aree di competenza della Camera di Commercio Gran Sasso d’Italia. In questo territorio il «tasso di femminilizzazione», cioè il rapporto tra imprese femminili e totale delle imprese, è pari al 24,5%, un valore inferiore alla media regionale (25,2%) ma superiore rispetto a quella nazionale (22,3%). Rispetto al 2024, il numero di imprese femminili registrate presso la Camera di commercio Gran Sasso d’Italia certifica una diminuzione del 2,3%, un valore superiore a quello rilevato sia a livello regionale che nazionale.</a:t>
            </a:r>
          </a:p>
        </p:txBody>
      </p:sp>
    </p:spTree>
    <p:extLst>
      <p:ext uri="{BB962C8B-B14F-4D97-AF65-F5344CB8AC3E}">
        <p14:creationId xmlns:p14="http://schemas.microsoft.com/office/powerpoint/2010/main" val="12401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FB16D7DC-3C0F-11C1-5BA1-DF3B158BDB93}"/>
              </a:ext>
            </a:extLst>
          </p:cNvPr>
          <p:cNvSpPr txBox="1">
            <a:spLocks/>
          </p:cNvSpPr>
          <p:nvPr/>
        </p:nvSpPr>
        <p:spPr>
          <a:xfrm>
            <a:off x="3420350" y="445336"/>
            <a:ext cx="811633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LA DIMENSIONE AZIENDALE</a:t>
            </a:r>
          </a:p>
        </p:txBody>
      </p:sp>
      <p:sp>
        <p:nvSpPr>
          <p:cNvPr id="4" name="TextBox 5">
            <a:extLst>
              <a:ext uri="{FF2B5EF4-FFF2-40B4-BE49-F238E27FC236}">
                <a16:creationId xmlns:a16="http://schemas.microsoft.com/office/drawing/2014/main" id="{91E93120-24D3-9E08-0254-17E3950E2C1F}"/>
              </a:ext>
            </a:extLst>
          </p:cNvPr>
          <p:cNvSpPr txBox="1"/>
          <p:nvPr/>
        </p:nvSpPr>
        <p:spPr>
          <a:xfrm>
            <a:off x="8093067" y="1585949"/>
            <a:ext cx="3741810" cy="4296048"/>
          </a:xfrm>
          <a:prstGeom prst="rect">
            <a:avLst/>
          </a:prstGeom>
        </p:spPr>
        <p:txBody>
          <a:bodyPr wrap="square" lIns="0" tIns="0" rIns="0" bIns="0" numCol="1" spcCol="0" rtlCol="0" anchor="t">
            <a:spAutoFit/>
          </a:bodyPr>
          <a:lstStyle>
            <a:defPPr>
              <a:defRPr lang="en-US"/>
            </a:defPPr>
            <a:lvl1pPr algn="just">
              <a:lnSpc>
                <a:spcPct val="150000"/>
              </a:lnSpc>
              <a:spcAft>
                <a:spcPts val="1125"/>
              </a:spcAft>
              <a:buClr>
                <a:schemeClr val="lt1"/>
              </a:buClr>
              <a:buSzPts val="2300"/>
              <a:defRPr sz="2000"/>
            </a:lvl1pPr>
          </a:lstStyle>
          <a:p>
            <a:pPr>
              <a:lnSpc>
                <a:spcPct val="100000"/>
              </a:lnSpc>
            </a:pPr>
            <a:r>
              <a:rPr lang="it-IT" sz="1500" b="1" dirty="0">
                <a:solidFill>
                  <a:srgbClr val="6F3E91"/>
                </a:solidFill>
                <a:latin typeface="+mj-lt"/>
              </a:rPr>
              <a:t>L’imprenditoria femminile è un’imprenditoria “micro”</a:t>
            </a:r>
            <a:r>
              <a:rPr lang="it-IT" sz="1500" b="1" dirty="0">
                <a:latin typeface="+mj-lt"/>
              </a:rPr>
              <a:t>.</a:t>
            </a:r>
            <a:r>
              <a:rPr lang="it-IT" sz="1500" b="1" dirty="0">
                <a:solidFill>
                  <a:srgbClr val="6F3E91"/>
                </a:solidFill>
                <a:latin typeface="+mj-lt"/>
              </a:rPr>
              <a:t> </a:t>
            </a:r>
            <a:r>
              <a:rPr lang="it-IT" sz="1500" dirty="0">
                <a:latin typeface="+mj-lt"/>
              </a:rPr>
              <a:t>In tutte le aree le imprese femminili sono maggiormente concentrate nella classe 0-9 addetti rispetto a quanto accade per quelle maschili, le quali, viceversa, presentano concentrazioni più elevate, ma sempre minoritarie, nelle classi della piccola (10-49 addetti) e medio-grande impresa (50 addetti e oltre).</a:t>
            </a:r>
          </a:p>
          <a:p>
            <a:pPr>
              <a:lnSpc>
                <a:spcPct val="100000"/>
              </a:lnSpc>
            </a:pPr>
            <a:r>
              <a:rPr lang="it-IT" sz="1500" dirty="0">
                <a:latin typeface="+mj-lt"/>
              </a:rPr>
              <a:t>L’Abruzzo presenta una quota di imprese femminili con 10-49 addetti più bassa rispetto alla media nazionale (3,4% vs 3,6%), ma con differenze interne notevoli. Nel territorio della Camera di commercio Gran Sasso d’Italia il valore si attesta al 3,8%, compensando il dato più basso registrato </a:t>
            </a:r>
            <a:r>
              <a:rPr lang="it-IT" sz="1500" b="1" dirty="0">
                <a:solidFill>
                  <a:srgbClr val="6F3E91"/>
                </a:solidFill>
                <a:latin typeface="+mj-lt"/>
              </a:rPr>
              <a:t>nella Camera di commercio di Chieti Pescara</a:t>
            </a:r>
            <a:r>
              <a:rPr lang="it-IT" sz="1500" dirty="0">
                <a:latin typeface="+mj-lt"/>
              </a:rPr>
              <a:t>, dove </a:t>
            </a:r>
            <a:r>
              <a:rPr lang="it-IT" sz="1500" b="1" dirty="0">
                <a:solidFill>
                  <a:srgbClr val="6F3E91"/>
                </a:solidFill>
                <a:latin typeface="+mj-lt"/>
              </a:rPr>
              <a:t>le imprese femminili di piccole dimensioni rappresentano il 3,2% del totale.</a:t>
            </a:r>
          </a:p>
        </p:txBody>
      </p:sp>
      <p:graphicFrame>
        <p:nvGraphicFramePr>
          <p:cNvPr id="7" name="Tabella 6">
            <a:extLst>
              <a:ext uri="{FF2B5EF4-FFF2-40B4-BE49-F238E27FC236}">
                <a16:creationId xmlns:a16="http://schemas.microsoft.com/office/drawing/2014/main" id="{7A9DDE1D-D4DD-B9A2-4B67-2821542FD211}"/>
              </a:ext>
            </a:extLst>
          </p:cNvPr>
          <p:cNvGraphicFramePr>
            <a:graphicFrameLocks noGrp="1"/>
          </p:cNvGraphicFramePr>
          <p:nvPr>
            <p:extLst>
              <p:ext uri="{D42A27DB-BD31-4B8C-83A1-F6EECF244321}">
                <p14:modId xmlns:p14="http://schemas.microsoft.com/office/powerpoint/2010/main" val="2036528145"/>
              </p:ext>
            </p:extLst>
          </p:nvPr>
        </p:nvGraphicFramePr>
        <p:xfrm>
          <a:off x="529842" y="2174340"/>
          <a:ext cx="7208348" cy="3294381"/>
        </p:xfrm>
        <a:graphic>
          <a:graphicData uri="http://schemas.openxmlformats.org/drawingml/2006/table">
            <a:tbl>
              <a:tblPr>
                <a:tableStyleId>{93296810-A885-4BE3-A3E7-6D5BEEA58F35}</a:tableStyleId>
              </a:tblPr>
              <a:tblGrid>
                <a:gridCol w="1609908">
                  <a:extLst>
                    <a:ext uri="{9D8B030D-6E8A-4147-A177-3AD203B41FA5}">
                      <a16:colId xmlns:a16="http://schemas.microsoft.com/office/drawing/2014/main" val="3158368853"/>
                    </a:ext>
                  </a:extLst>
                </a:gridCol>
                <a:gridCol w="699805">
                  <a:extLst>
                    <a:ext uri="{9D8B030D-6E8A-4147-A177-3AD203B41FA5}">
                      <a16:colId xmlns:a16="http://schemas.microsoft.com/office/drawing/2014/main" val="2148294835"/>
                    </a:ext>
                  </a:extLst>
                </a:gridCol>
                <a:gridCol w="699805">
                  <a:extLst>
                    <a:ext uri="{9D8B030D-6E8A-4147-A177-3AD203B41FA5}">
                      <a16:colId xmlns:a16="http://schemas.microsoft.com/office/drawing/2014/main" val="3800130418"/>
                    </a:ext>
                  </a:extLst>
                </a:gridCol>
                <a:gridCol w="699805">
                  <a:extLst>
                    <a:ext uri="{9D8B030D-6E8A-4147-A177-3AD203B41FA5}">
                      <a16:colId xmlns:a16="http://schemas.microsoft.com/office/drawing/2014/main" val="1730904767"/>
                    </a:ext>
                  </a:extLst>
                </a:gridCol>
                <a:gridCol w="699805">
                  <a:extLst>
                    <a:ext uri="{9D8B030D-6E8A-4147-A177-3AD203B41FA5}">
                      <a16:colId xmlns:a16="http://schemas.microsoft.com/office/drawing/2014/main" val="1323961232"/>
                    </a:ext>
                  </a:extLst>
                </a:gridCol>
                <a:gridCol w="699805">
                  <a:extLst>
                    <a:ext uri="{9D8B030D-6E8A-4147-A177-3AD203B41FA5}">
                      <a16:colId xmlns:a16="http://schemas.microsoft.com/office/drawing/2014/main" val="3811375870"/>
                    </a:ext>
                  </a:extLst>
                </a:gridCol>
                <a:gridCol w="699805">
                  <a:extLst>
                    <a:ext uri="{9D8B030D-6E8A-4147-A177-3AD203B41FA5}">
                      <a16:colId xmlns:a16="http://schemas.microsoft.com/office/drawing/2014/main" val="2832205632"/>
                    </a:ext>
                  </a:extLst>
                </a:gridCol>
                <a:gridCol w="699805">
                  <a:extLst>
                    <a:ext uri="{9D8B030D-6E8A-4147-A177-3AD203B41FA5}">
                      <a16:colId xmlns:a16="http://schemas.microsoft.com/office/drawing/2014/main" val="2049968498"/>
                    </a:ext>
                  </a:extLst>
                </a:gridCol>
                <a:gridCol w="699805">
                  <a:extLst>
                    <a:ext uri="{9D8B030D-6E8A-4147-A177-3AD203B41FA5}">
                      <a16:colId xmlns:a16="http://schemas.microsoft.com/office/drawing/2014/main" val="733414320"/>
                    </a:ext>
                  </a:extLst>
                </a:gridCol>
              </a:tblGrid>
              <a:tr h="288000">
                <a:tc>
                  <a:txBody>
                    <a:bodyPr/>
                    <a:lstStyle/>
                    <a:p>
                      <a:pPr algn="ctr" fontAlgn="ctr">
                        <a:lnSpc>
                          <a:spcPct val="100000"/>
                        </a:lnSpc>
                      </a:pPr>
                      <a:r>
                        <a:rPr lang="it-IT" sz="1200" u="none" strike="noStrike" dirty="0">
                          <a:effectLst/>
                          <a:latin typeface="+mj-lt"/>
                        </a:rPr>
                        <a:t> </a:t>
                      </a: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it-IT" sz="1200" b="1" i="0" u="none" strike="noStrike" dirty="0">
                          <a:solidFill>
                            <a:srgbClr val="000000"/>
                          </a:solidFill>
                          <a:effectLst/>
                          <a:latin typeface="+mj-lt"/>
                        </a:rPr>
                        <a:t>Imprese non femminili*</a:t>
                      </a:r>
                      <a:endParaRPr lang="it-IT" sz="1200" dirty="0"/>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r>
                        <a:rPr lang="it-IT" sz="1400" b="1" u="none" strike="noStrike" dirty="0">
                          <a:effectLst/>
                          <a:latin typeface="+mj-lt"/>
                        </a:rPr>
                        <a:t>Attive</a:t>
                      </a: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lnSpc>
                          <a:spcPct val="100000"/>
                        </a:lnSpc>
                      </a:pPr>
                      <a:r>
                        <a:rPr lang="it-IT" sz="1200" b="1" i="0" u="none" strike="noStrike" dirty="0">
                          <a:solidFill>
                            <a:srgbClr val="000000"/>
                          </a:solidFill>
                          <a:effectLst/>
                          <a:latin typeface="+mj-lt"/>
                        </a:rPr>
                        <a:t>Imprese femminili*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3270029"/>
                  </a:ext>
                </a:extLst>
              </a:tr>
              <a:tr h="414381">
                <a:tc>
                  <a:txBody>
                    <a:bodyPr/>
                    <a:lstStyle/>
                    <a:p>
                      <a:pPr algn="ctr" fontAlgn="ctr">
                        <a:lnSpc>
                          <a:spcPct val="100000"/>
                        </a:lnSpc>
                      </a:pPr>
                      <a:r>
                        <a:rPr lang="it-IT" sz="1200" b="0" u="none" strike="noStrike" dirty="0">
                          <a:effectLst/>
                          <a:latin typeface="+mj-lt"/>
                        </a:rPr>
                        <a:t>Provincia</a:t>
                      </a:r>
                      <a:endParaRPr lang="it-IT" sz="12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0-9 </a:t>
                      </a:r>
                    </a:p>
                    <a:p>
                      <a:pPr algn="ctr" fontAlgn="ctr">
                        <a:lnSpc>
                          <a:spcPct val="100000"/>
                        </a:lnSpc>
                      </a:pPr>
                      <a:r>
                        <a:rPr lang="it-IT" sz="1200" b="0" i="0" u="none" strike="noStrike" dirty="0">
                          <a:solidFill>
                            <a:srgbClr val="000000"/>
                          </a:solidFill>
                          <a:effectLst/>
                          <a:latin typeface="+mj-lt"/>
                        </a:rPr>
                        <a:t>addetti</a:t>
                      </a: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10-49 addetti</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50-249 addetti</a:t>
                      </a:r>
                    </a:p>
                  </a:txBody>
                  <a:tcPr marL="6350" marR="6350" marT="635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Più di 250 addetti</a:t>
                      </a: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0-9 </a:t>
                      </a:r>
                    </a:p>
                    <a:p>
                      <a:pPr algn="ctr" fontAlgn="ctr">
                        <a:lnSpc>
                          <a:spcPct val="100000"/>
                        </a:lnSpc>
                      </a:pPr>
                      <a:r>
                        <a:rPr lang="it-IT" sz="1200" b="0" i="0" u="none" strike="noStrike" dirty="0">
                          <a:solidFill>
                            <a:srgbClr val="000000"/>
                          </a:solidFill>
                          <a:effectLst/>
                          <a:latin typeface="+mj-lt"/>
                        </a:rPr>
                        <a:t>addetti</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10-49 addetti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50-249 addetti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Più di 250 addetti</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4373146"/>
                  </a:ext>
                </a:extLst>
              </a:tr>
              <a:tr h="288000">
                <a:tc gridSpan="9">
                  <a:txBody>
                    <a:bodyPr/>
                    <a:lstStyle/>
                    <a:p>
                      <a:pPr algn="ctr" fontAlgn="b">
                        <a:lnSpc>
                          <a:spcPct val="100000"/>
                        </a:lnSpc>
                      </a:pPr>
                      <a:r>
                        <a:rPr lang="it-IT" sz="1200" b="1" i="0" u="none" strike="noStrike" dirty="0">
                          <a:solidFill>
                            <a:schemeClr val="tx1"/>
                          </a:solidFill>
                          <a:effectLst/>
                          <a:latin typeface="+mj-lt"/>
                        </a:rPr>
                        <a:t>                                            Valori assoluti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811188"/>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55.820</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2.617</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313</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61</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19.759</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648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38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2</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9453022"/>
                  </a:ext>
                </a:extLst>
              </a:tr>
              <a:tr h="252000">
                <a:tc>
                  <a:txBody>
                    <a:bodyPr/>
                    <a:lstStyle/>
                    <a:p>
                      <a:pPr algn="l" fontAlgn="ctr">
                        <a:buNone/>
                      </a:pPr>
                      <a:r>
                        <a:rPr lang="it-IT" sz="1200" b="1" u="none" strike="noStrike" kern="1200" dirty="0">
                          <a:solidFill>
                            <a:srgbClr val="C00000"/>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45.171</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2.390</a:t>
                      </a:r>
                    </a:p>
                  </a:txBody>
                  <a:tcPr marL="36000" marR="36000" marT="4763"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255</a:t>
                      </a:r>
                    </a:p>
                  </a:txBody>
                  <a:tcPr marL="36000" marR="36000" marT="4763" marB="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19</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14.889</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590</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35</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132841"/>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100.991</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5.007</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568</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80</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34.648</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1.238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73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6</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570995"/>
                  </a:ext>
                </a:extLst>
              </a:tr>
              <a:tr h="252000">
                <a:tc>
                  <a:txBody>
                    <a:bodyPr/>
                    <a:lstStyle/>
                    <a:p>
                      <a:pPr algn="l" fontAlgn="b">
                        <a:lnSpc>
                          <a:spcPct val="100000"/>
                        </a:lnSpc>
                      </a:pPr>
                      <a:r>
                        <a:rPr lang="it-IT" sz="1200" b="1" i="0" u="none" strike="noStrike" dirty="0">
                          <a:solidFill>
                            <a:schemeClr val="tx1"/>
                          </a:solidFill>
                          <a:effectLst/>
                          <a:latin typeface="+mj-lt"/>
                        </a:rPr>
                        <a:t>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4.269.281</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239.670</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32.273</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5.326</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1.252.376</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46.698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3.549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351</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517676"/>
                  </a:ext>
                </a:extLst>
              </a:tr>
              <a:tr h="288000">
                <a:tc gridSpan="9">
                  <a:txBody>
                    <a:bodyPr/>
                    <a:lstStyle/>
                    <a:p>
                      <a:pPr marL="0" lvl="0" algn="ctr" defTabSz="914400" rtl="0" eaLnBrk="1" fontAlgn="ctr" latinLnBrk="0" hangingPunct="1">
                        <a:lnSpc>
                          <a:spcPct val="100000"/>
                        </a:lnSpc>
                      </a:pPr>
                      <a:r>
                        <a:rPr lang="it-IT" sz="1200" b="1" i="0" u="none" strike="noStrike" kern="1200" dirty="0">
                          <a:solidFill>
                            <a:schemeClr val="tx1"/>
                          </a:solidFill>
                          <a:effectLst/>
                          <a:latin typeface="+mj-lt"/>
                          <a:ea typeface="+mn-ea"/>
                          <a:cs typeface="+mn-cs"/>
                        </a:rPr>
                        <a:t>                                               Composizione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311776"/>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94,9</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4,4</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0,5</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0,1</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96,6</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0,2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9475926"/>
                  </a:ext>
                </a:extLst>
              </a:tr>
              <a:tr h="252000">
                <a:tc>
                  <a:txBody>
                    <a:bodyPr/>
                    <a:lstStyle/>
                    <a:p>
                      <a:pPr algn="l" fontAlgn="ctr">
                        <a:buNone/>
                      </a:pPr>
                      <a:r>
                        <a:rPr lang="it-IT" sz="1200" b="1" u="none" strike="noStrike" kern="1200" dirty="0">
                          <a:solidFill>
                            <a:srgbClr val="C00000"/>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94,4</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5,0</a:t>
                      </a:r>
                    </a:p>
                  </a:txBody>
                  <a:tcPr marL="36000" marR="36000" marT="476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0,5</a:t>
                      </a:r>
                    </a:p>
                  </a:txBody>
                  <a:tcPr marL="36000" marR="36000" marT="476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95,9</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3,8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0,2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188910"/>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94,7</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4,7</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0,5</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0,1</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96,3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3,4</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0,2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527425"/>
                  </a:ext>
                </a:extLst>
              </a:tr>
              <a:tr h="252000">
                <a:tc>
                  <a:txBody>
                    <a:bodyPr/>
                    <a:lstStyle/>
                    <a:p>
                      <a:pPr marL="0" lvl="0" algn="l" defTabSz="914400" rtl="0" eaLnBrk="1" fontAlgn="ctr" latinLnBrk="0" hangingPunct="1">
                        <a:lnSpc>
                          <a:spcPct val="100000"/>
                        </a:lnSpc>
                      </a:pPr>
                      <a:r>
                        <a:rPr lang="it-IT" sz="1200" b="1" i="0" u="none" strike="noStrike" kern="1200" dirty="0">
                          <a:solidFill>
                            <a:schemeClr val="tx1"/>
                          </a:solidFill>
                          <a:effectLst/>
                          <a:latin typeface="+mj-lt"/>
                          <a:ea typeface="+mn-ea"/>
                          <a:cs typeface="+mn-cs"/>
                        </a:rPr>
                        <a:t>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t">
                        <a:buNone/>
                      </a:pPr>
                      <a:r>
                        <a:rPr lang="it-IT" sz="1200" b="1" i="0" u="none" strike="noStrike" dirty="0">
                          <a:solidFill>
                            <a:srgbClr val="000000"/>
                          </a:solidFill>
                          <a:effectLst/>
                          <a:latin typeface="+mj-lt"/>
                        </a:rPr>
                        <a:t>93,9</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t">
                        <a:buNone/>
                      </a:pPr>
                      <a:r>
                        <a:rPr lang="it-IT" sz="1200" b="1" i="0" u="none" strike="noStrike" dirty="0">
                          <a:solidFill>
                            <a:srgbClr val="000000"/>
                          </a:solidFill>
                          <a:effectLst/>
                          <a:latin typeface="+mj-lt"/>
                        </a:rPr>
                        <a:t>5,3</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t">
                        <a:buNone/>
                      </a:pPr>
                      <a:r>
                        <a:rPr lang="it-IT" sz="1200" b="1" i="0" u="none" strike="noStrike" dirty="0">
                          <a:solidFill>
                            <a:srgbClr val="000000"/>
                          </a:solidFill>
                          <a:effectLst/>
                          <a:latin typeface="+mj-lt"/>
                        </a:rPr>
                        <a:t>0,7</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t">
                        <a:buNone/>
                      </a:pPr>
                      <a:r>
                        <a:rPr lang="it-IT" sz="1200" b="1" i="0" u="none" strike="noStrike" dirty="0">
                          <a:solidFill>
                            <a:srgbClr val="000000"/>
                          </a:solidFill>
                          <a:effectLst/>
                          <a:latin typeface="+mj-lt"/>
                        </a:rPr>
                        <a:t>0,1</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t">
                        <a:buNone/>
                      </a:pPr>
                      <a:r>
                        <a:rPr lang="it-IT" sz="1200" b="1" i="0" u="none" strike="noStrike" dirty="0">
                          <a:solidFill>
                            <a:srgbClr val="000000"/>
                          </a:solidFill>
                          <a:effectLst/>
                          <a:latin typeface="+mj-lt"/>
                        </a:rPr>
                        <a:t>96,1</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t">
                        <a:buNone/>
                      </a:pPr>
                      <a:r>
                        <a:rPr lang="it-IT" sz="1200" b="1" i="0" u="none" strike="noStrike" dirty="0">
                          <a:solidFill>
                            <a:srgbClr val="000000"/>
                          </a:solidFill>
                          <a:effectLst/>
                          <a:latin typeface="+mj-lt"/>
                        </a:rPr>
                        <a:t>3,6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t">
                        <a:buNone/>
                      </a:pPr>
                      <a:r>
                        <a:rPr lang="it-IT" sz="1200" b="1" i="0" u="none" strike="noStrike" dirty="0">
                          <a:solidFill>
                            <a:srgbClr val="000000"/>
                          </a:solidFill>
                          <a:effectLst/>
                          <a:latin typeface="+mj-lt"/>
                        </a:rPr>
                        <a:t>0,3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t">
                        <a:buNone/>
                      </a:pPr>
                      <a:r>
                        <a:rPr lang="it-IT" sz="1200" b="1" i="0" u="none" strike="noStrike" dirty="0">
                          <a:solidFill>
                            <a:srgbClr val="000000"/>
                          </a:solidFill>
                          <a:effectLst/>
                          <a:latin typeface="+mj-lt"/>
                        </a:rPr>
                        <a:t>-</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4900943"/>
                  </a:ext>
                </a:extLst>
              </a:tr>
            </a:tbl>
          </a:graphicData>
        </a:graphic>
      </p:graphicFrame>
      <p:sp>
        <p:nvSpPr>
          <p:cNvPr id="8" name="CasellaDiTesto 7">
            <a:extLst>
              <a:ext uri="{FF2B5EF4-FFF2-40B4-BE49-F238E27FC236}">
                <a16:creationId xmlns:a16="http://schemas.microsoft.com/office/drawing/2014/main" id="{B7DE04C8-CB77-6DE8-8BDB-1B373754CE27}"/>
              </a:ext>
            </a:extLst>
          </p:cNvPr>
          <p:cNvSpPr txBox="1"/>
          <p:nvPr/>
        </p:nvSpPr>
        <p:spPr>
          <a:xfrm>
            <a:off x="435421" y="1764780"/>
            <a:ext cx="7025706" cy="307777"/>
          </a:xfrm>
          <a:prstGeom prst="rect">
            <a:avLst/>
          </a:prstGeom>
          <a:noFill/>
        </p:spPr>
        <p:txBody>
          <a:bodyPr wrap="none" rtlCol="0">
            <a:spAutoFit/>
          </a:bodyPr>
          <a:lstStyle/>
          <a:p>
            <a:r>
              <a:rPr lang="it-IT" sz="1400" b="1" dirty="0">
                <a:latin typeface="+mj-lt"/>
              </a:rPr>
              <a:t>Imprese femminili e non per dimensione, Anno 2025 (valori assoluti e composizioni percentuali)</a:t>
            </a:r>
          </a:p>
        </p:txBody>
      </p:sp>
      <p:sp>
        <p:nvSpPr>
          <p:cNvPr id="2" name="CasellaDiTesto 1">
            <a:extLst>
              <a:ext uri="{FF2B5EF4-FFF2-40B4-BE49-F238E27FC236}">
                <a16:creationId xmlns:a16="http://schemas.microsoft.com/office/drawing/2014/main" id="{4D8DB5A8-FAD8-569F-F292-EA177C80A7DF}"/>
              </a:ext>
            </a:extLst>
          </p:cNvPr>
          <p:cNvSpPr txBox="1"/>
          <p:nvPr/>
        </p:nvSpPr>
        <p:spPr>
          <a:xfrm>
            <a:off x="476061" y="5539725"/>
            <a:ext cx="838691" cy="256545"/>
          </a:xfrm>
          <a:prstGeom prst="rect">
            <a:avLst/>
          </a:prstGeom>
          <a:noFill/>
        </p:spPr>
        <p:txBody>
          <a:bodyPr wrap="none" rtlCol="0">
            <a:spAutoFit/>
          </a:bodyPr>
          <a:lstStyle/>
          <a:p>
            <a:r>
              <a:rPr lang="it-IT" sz="1067" dirty="0">
                <a:latin typeface="+mj-lt"/>
              </a:rPr>
              <a:t>* Registrate</a:t>
            </a:r>
          </a:p>
        </p:txBody>
      </p:sp>
    </p:spTree>
    <p:extLst>
      <p:ext uri="{BB962C8B-B14F-4D97-AF65-F5344CB8AC3E}">
        <p14:creationId xmlns:p14="http://schemas.microsoft.com/office/powerpoint/2010/main" val="388511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9DB4DC-5740-4248-9C55-AF1E0008A9B6}"/>
              </a:ext>
            </a:extLst>
          </p:cNvPr>
          <p:cNvSpPr txBox="1"/>
          <p:nvPr/>
        </p:nvSpPr>
        <p:spPr>
          <a:xfrm>
            <a:off x="3858150" y="5780933"/>
            <a:ext cx="4280010" cy="430887"/>
          </a:xfrm>
          <a:prstGeom prst="rect">
            <a:avLst/>
          </a:prstGeom>
          <a:noFill/>
        </p:spPr>
        <p:txBody>
          <a:bodyPr wrap="square" rtlCol="0">
            <a:spAutoFit/>
          </a:bodyPr>
          <a:lstStyle/>
          <a:p>
            <a:r>
              <a:rPr lang="it-IT" sz="1100" dirty="0">
                <a:latin typeface="+mj-lt"/>
              </a:rPr>
              <a:t>* Registrate</a:t>
            </a:r>
          </a:p>
          <a:p>
            <a:r>
              <a:rPr lang="it-IT" sz="1100" dirty="0">
                <a:latin typeface="+mj-lt"/>
              </a:rPr>
              <a:t>** Rientrano nelle altre forme le cooperative, i consorzi, le altre forme</a:t>
            </a:r>
          </a:p>
        </p:txBody>
      </p:sp>
      <p:sp>
        <p:nvSpPr>
          <p:cNvPr id="8" name="Titolo 1">
            <a:extLst>
              <a:ext uri="{FF2B5EF4-FFF2-40B4-BE49-F238E27FC236}">
                <a16:creationId xmlns:a16="http://schemas.microsoft.com/office/drawing/2014/main" id="{797837DD-712E-2313-80D6-216C9EB713BC}"/>
              </a:ext>
            </a:extLst>
          </p:cNvPr>
          <p:cNvSpPr txBox="1">
            <a:spLocks/>
          </p:cNvSpPr>
          <p:nvPr/>
        </p:nvSpPr>
        <p:spPr>
          <a:xfrm>
            <a:off x="3420350" y="445336"/>
            <a:ext cx="811633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LA FORMA GIURIDICA: COMPOSIZIONE</a:t>
            </a:r>
          </a:p>
        </p:txBody>
      </p:sp>
      <p:sp>
        <p:nvSpPr>
          <p:cNvPr id="5" name="CasellaDiTesto 4">
            <a:extLst>
              <a:ext uri="{FF2B5EF4-FFF2-40B4-BE49-F238E27FC236}">
                <a16:creationId xmlns:a16="http://schemas.microsoft.com/office/drawing/2014/main" id="{A26FD33C-03D2-E4F1-6A00-12394F6031AD}"/>
              </a:ext>
            </a:extLst>
          </p:cNvPr>
          <p:cNvSpPr txBox="1"/>
          <p:nvPr/>
        </p:nvSpPr>
        <p:spPr>
          <a:xfrm>
            <a:off x="292852" y="2345001"/>
            <a:ext cx="3227239" cy="3234219"/>
          </a:xfrm>
          <a:prstGeom prst="rect">
            <a:avLst/>
          </a:prstGeom>
          <a:solidFill>
            <a:schemeClr val="bg1"/>
          </a:solidFill>
        </p:spPr>
        <p:txBody>
          <a:bodyPr wrap="square">
            <a:spAutoFit/>
          </a:bodyPr>
          <a:lstStyle/>
          <a:p>
            <a:pPr algn="just">
              <a:spcAft>
                <a:spcPts val="1125"/>
              </a:spcAft>
              <a:buClr>
                <a:schemeClr val="lt1"/>
              </a:buClr>
              <a:buSzPts val="2300"/>
            </a:pPr>
            <a:r>
              <a:rPr lang="it-IT" sz="1500" dirty="0">
                <a:latin typeface="+mj-lt"/>
              </a:rPr>
              <a:t>Anche nel 2025 </a:t>
            </a:r>
            <a:r>
              <a:rPr lang="it-IT" sz="1500" b="1" dirty="0">
                <a:solidFill>
                  <a:srgbClr val="6F3E91"/>
                </a:solidFill>
                <a:latin typeface="+mj-lt"/>
              </a:rPr>
              <a:t>le ditte individuali rappresentano la componente più importante del tessuto imprenditoriale femminile</a:t>
            </a:r>
            <a:r>
              <a:rPr lang="it-IT" sz="1500" dirty="0">
                <a:latin typeface="+mj-lt"/>
              </a:rPr>
              <a:t>, anche se le stesse stanno gradualmente diminuendo a favore di forme imprenditoriali più «strutturate».</a:t>
            </a:r>
          </a:p>
          <a:p>
            <a:pPr algn="just">
              <a:spcAft>
                <a:spcPts val="1125"/>
              </a:spcAft>
              <a:buClr>
                <a:schemeClr val="lt1"/>
              </a:buClr>
              <a:buSzPts val="2300"/>
            </a:pPr>
            <a:r>
              <a:rPr lang="it-IT" sz="1500" dirty="0">
                <a:latin typeface="+mj-lt"/>
              </a:rPr>
              <a:t>Nei territori della Camera di commercio Gran Sasso d’Italia, la quota di società individuali femminili (61,1%) è più  elevata rispetto a quella che si rileva a livello nazionale (60,1%), a favore di una percentuale di società di capitale pari al 27,9% (media Italia: 27,6%).</a:t>
            </a:r>
          </a:p>
        </p:txBody>
      </p:sp>
      <p:sp>
        <p:nvSpPr>
          <p:cNvPr id="3" name="CasellaDiTesto 2">
            <a:extLst>
              <a:ext uri="{FF2B5EF4-FFF2-40B4-BE49-F238E27FC236}">
                <a16:creationId xmlns:a16="http://schemas.microsoft.com/office/drawing/2014/main" id="{79C50794-8AE7-0E88-8C14-52406035C57E}"/>
              </a:ext>
            </a:extLst>
          </p:cNvPr>
          <p:cNvSpPr txBox="1"/>
          <p:nvPr/>
        </p:nvSpPr>
        <p:spPr>
          <a:xfrm>
            <a:off x="3814438" y="1826706"/>
            <a:ext cx="7261668" cy="307777"/>
          </a:xfrm>
          <a:prstGeom prst="rect">
            <a:avLst/>
          </a:prstGeom>
          <a:noFill/>
        </p:spPr>
        <p:txBody>
          <a:bodyPr wrap="none" rtlCol="0">
            <a:spAutoFit/>
          </a:bodyPr>
          <a:lstStyle/>
          <a:p>
            <a:r>
              <a:rPr lang="it-IT" sz="1400" b="1" dirty="0">
                <a:latin typeface="+mj-lt"/>
              </a:rPr>
              <a:t>Imprese femminili e non per forma giuridica, Anno 2025 (valori assoluti e composizioni percentuali)</a:t>
            </a:r>
          </a:p>
        </p:txBody>
      </p:sp>
      <p:graphicFrame>
        <p:nvGraphicFramePr>
          <p:cNvPr id="9" name="Tabella 8">
            <a:extLst>
              <a:ext uri="{FF2B5EF4-FFF2-40B4-BE49-F238E27FC236}">
                <a16:creationId xmlns:a16="http://schemas.microsoft.com/office/drawing/2014/main" id="{CABAC8A2-BA31-32B2-59C4-A33BDED61E4A}"/>
              </a:ext>
            </a:extLst>
          </p:cNvPr>
          <p:cNvGraphicFramePr>
            <a:graphicFrameLocks noGrp="1"/>
          </p:cNvGraphicFramePr>
          <p:nvPr>
            <p:extLst>
              <p:ext uri="{D42A27DB-BD31-4B8C-83A1-F6EECF244321}">
                <p14:modId xmlns:p14="http://schemas.microsoft.com/office/powerpoint/2010/main" val="3706719609"/>
              </p:ext>
            </p:extLst>
          </p:nvPr>
        </p:nvGraphicFramePr>
        <p:xfrm>
          <a:off x="3907190" y="2311866"/>
          <a:ext cx="7920000" cy="3322341"/>
        </p:xfrm>
        <a:graphic>
          <a:graphicData uri="http://schemas.openxmlformats.org/drawingml/2006/table">
            <a:tbl>
              <a:tblPr>
                <a:tableStyleId>{93296810-A885-4BE3-A3E7-6D5BEEA58F35}</a:tableStyleId>
              </a:tblPr>
              <a:tblGrid>
                <a:gridCol w="2160000">
                  <a:extLst>
                    <a:ext uri="{9D8B030D-6E8A-4147-A177-3AD203B41FA5}">
                      <a16:colId xmlns:a16="http://schemas.microsoft.com/office/drawing/2014/main" val="3158368853"/>
                    </a:ext>
                  </a:extLst>
                </a:gridCol>
                <a:gridCol w="720000">
                  <a:extLst>
                    <a:ext uri="{9D8B030D-6E8A-4147-A177-3AD203B41FA5}">
                      <a16:colId xmlns:a16="http://schemas.microsoft.com/office/drawing/2014/main" val="1338817643"/>
                    </a:ext>
                  </a:extLst>
                </a:gridCol>
                <a:gridCol w="720000">
                  <a:extLst>
                    <a:ext uri="{9D8B030D-6E8A-4147-A177-3AD203B41FA5}">
                      <a16:colId xmlns:a16="http://schemas.microsoft.com/office/drawing/2014/main" val="3800130418"/>
                    </a:ext>
                  </a:extLst>
                </a:gridCol>
                <a:gridCol w="720000">
                  <a:extLst>
                    <a:ext uri="{9D8B030D-6E8A-4147-A177-3AD203B41FA5}">
                      <a16:colId xmlns:a16="http://schemas.microsoft.com/office/drawing/2014/main" val="1730904767"/>
                    </a:ext>
                  </a:extLst>
                </a:gridCol>
                <a:gridCol w="720000">
                  <a:extLst>
                    <a:ext uri="{9D8B030D-6E8A-4147-A177-3AD203B41FA5}">
                      <a16:colId xmlns:a16="http://schemas.microsoft.com/office/drawing/2014/main" val="1323961232"/>
                    </a:ext>
                  </a:extLst>
                </a:gridCol>
                <a:gridCol w="720000">
                  <a:extLst>
                    <a:ext uri="{9D8B030D-6E8A-4147-A177-3AD203B41FA5}">
                      <a16:colId xmlns:a16="http://schemas.microsoft.com/office/drawing/2014/main" val="3811375870"/>
                    </a:ext>
                  </a:extLst>
                </a:gridCol>
                <a:gridCol w="720000">
                  <a:extLst>
                    <a:ext uri="{9D8B030D-6E8A-4147-A177-3AD203B41FA5}">
                      <a16:colId xmlns:a16="http://schemas.microsoft.com/office/drawing/2014/main" val="2832205632"/>
                    </a:ext>
                  </a:extLst>
                </a:gridCol>
                <a:gridCol w="720000">
                  <a:extLst>
                    <a:ext uri="{9D8B030D-6E8A-4147-A177-3AD203B41FA5}">
                      <a16:colId xmlns:a16="http://schemas.microsoft.com/office/drawing/2014/main" val="2049968498"/>
                    </a:ext>
                  </a:extLst>
                </a:gridCol>
                <a:gridCol w="720000">
                  <a:extLst>
                    <a:ext uri="{9D8B030D-6E8A-4147-A177-3AD203B41FA5}">
                      <a16:colId xmlns:a16="http://schemas.microsoft.com/office/drawing/2014/main" val="733414320"/>
                    </a:ext>
                  </a:extLst>
                </a:gridCol>
              </a:tblGrid>
              <a:tr h="288000">
                <a:tc>
                  <a:txBody>
                    <a:bodyPr/>
                    <a:lstStyle/>
                    <a:p>
                      <a:pPr algn="ctr" fontAlgn="ctr">
                        <a:lnSpc>
                          <a:spcPct val="100000"/>
                        </a:lnSpc>
                      </a:pPr>
                      <a:r>
                        <a:rPr lang="it-IT" sz="1200" u="none" strike="noStrike" dirty="0">
                          <a:effectLst/>
                          <a:latin typeface="+mj-lt"/>
                        </a:rPr>
                        <a:t> </a:t>
                      </a: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it-IT" sz="1200" b="1" i="0" u="none" strike="noStrike" dirty="0">
                          <a:solidFill>
                            <a:srgbClr val="000000"/>
                          </a:solidFill>
                          <a:effectLst/>
                          <a:latin typeface="+mj-lt"/>
                        </a:rPr>
                        <a:t>Imprese non femminili*</a:t>
                      </a:r>
                      <a:endParaRPr lang="it-IT" dirty="0"/>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r>
                        <a:rPr lang="it-IT" sz="1400" b="1" u="none" strike="noStrike" dirty="0">
                          <a:effectLst/>
                          <a:latin typeface="+mj-lt"/>
                        </a:rPr>
                        <a:t>Attive</a:t>
                      </a: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lnSpc>
                          <a:spcPct val="100000"/>
                        </a:lnSpc>
                      </a:pPr>
                      <a:r>
                        <a:rPr lang="it-IT" sz="1200" b="1" i="0" u="none" strike="noStrike" dirty="0">
                          <a:solidFill>
                            <a:srgbClr val="000000"/>
                          </a:solidFill>
                          <a:effectLst/>
                          <a:latin typeface="+mj-lt"/>
                        </a:rPr>
                        <a:t>Imprese femminili*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3270029"/>
                  </a:ext>
                </a:extLst>
              </a:tr>
              <a:tr h="442341">
                <a:tc>
                  <a:txBody>
                    <a:bodyPr/>
                    <a:lstStyle/>
                    <a:p>
                      <a:pPr algn="ctr" fontAlgn="ctr">
                        <a:lnSpc>
                          <a:spcPct val="100000"/>
                        </a:lnSpc>
                      </a:pPr>
                      <a:r>
                        <a:rPr lang="it-IT" sz="1200" b="0" u="none" strike="noStrike" dirty="0">
                          <a:effectLst/>
                          <a:latin typeface="+mj-lt"/>
                        </a:rPr>
                        <a:t>Provincia</a:t>
                      </a:r>
                      <a:endParaRPr lang="it-IT" sz="12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di capitali</a:t>
                      </a: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di persone</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Imprese individuali</a:t>
                      </a:r>
                    </a:p>
                  </a:txBody>
                  <a:tcPr marL="6350" marR="6350" marT="635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Altre forme**</a:t>
                      </a: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di capitali</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di persone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Imprese individuali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Altre forme**</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4373146"/>
                  </a:ext>
                </a:extLst>
              </a:tr>
              <a:tr h="288000">
                <a:tc gridSpan="9">
                  <a:txBody>
                    <a:bodyPr/>
                    <a:lstStyle/>
                    <a:p>
                      <a:pPr marL="0" algn="ctr" defTabSz="914400" rtl="0" eaLnBrk="1" fontAlgn="b" latinLnBrk="0" hangingPunct="1"/>
                      <a:r>
                        <a:rPr lang="it-IT" sz="1200" b="1" i="0" u="none" strike="noStrike" kern="1200" dirty="0">
                          <a:solidFill>
                            <a:schemeClr val="tx1"/>
                          </a:solidFill>
                          <a:effectLst/>
                          <a:latin typeface="+mj-lt"/>
                          <a:ea typeface="+mn-ea"/>
                          <a:cs typeface="+mn-cs"/>
                        </a:rPr>
                        <a:t>                                                                     Valori assoluti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a:solidFill>
                          <a:schemeClr val="tx1"/>
                        </a:solidFill>
                        <a:effectLst/>
                        <a:latin typeface="+mj-lt"/>
                        <a:ea typeface="+mn-ea"/>
                        <a:cs typeface="+mn-cs"/>
                      </a:endParaRP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2209964"/>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19.964</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7.788</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29.766</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1.293</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4.971</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1.524</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13.638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314</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6482733"/>
                  </a:ext>
                </a:extLst>
              </a:tr>
              <a:tr h="252000">
                <a:tc>
                  <a:txBody>
                    <a:bodyPr/>
                    <a:lstStyle/>
                    <a:p>
                      <a:pPr algn="l" fontAlgn="ctr">
                        <a:buNone/>
                      </a:pPr>
                      <a:r>
                        <a:rPr lang="it-IT" sz="1200" b="1" u="none" strike="noStrike" kern="1200" dirty="0">
                          <a:solidFill>
                            <a:srgbClr val="C00000"/>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17.648</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6.808</a:t>
                      </a:r>
                    </a:p>
                  </a:txBody>
                  <a:tcPr marL="36000" marR="36000" marT="476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21.974</a:t>
                      </a:r>
                    </a:p>
                  </a:txBody>
                  <a:tcPr marL="36000" marR="36000" marT="476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1.405</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4.332</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1.370</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9.481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335</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746811"/>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37.612</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14.596</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51.740</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2.698</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9.303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2.894</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23.119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649</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570995"/>
                  </a:ext>
                </a:extLst>
              </a:tr>
              <a:tr h="252000">
                <a:tc>
                  <a:txBody>
                    <a:bodyPr/>
                    <a:lstStyle/>
                    <a:p>
                      <a:pPr algn="l" fontAlgn="b"/>
                      <a:r>
                        <a:rPr lang="it-IT" sz="1200" b="1" i="0" u="none" strike="noStrike" kern="1200" dirty="0">
                          <a:solidFill>
                            <a:schemeClr val="tx1"/>
                          </a:solidFill>
                          <a:effectLst/>
                          <a:latin typeface="+mj-lt"/>
                          <a:ea typeface="+mn-ea"/>
                          <a:cs typeface="+mn-cs"/>
                        </a:rPr>
                        <a:t>ITALIA</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1.612.582</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673.542</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2.123.303</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137.123</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359.575</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128.641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783.382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31.376</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517676"/>
                  </a:ext>
                </a:extLst>
              </a:tr>
              <a:tr h="288000">
                <a:tc gridSpan="9">
                  <a:txBody>
                    <a:bodyPr/>
                    <a:lstStyle/>
                    <a:p>
                      <a:pPr marL="0" algn="ctr" defTabSz="914400" rtl="0" eaLnBrk="1" fontAlgn="b" latinLnBrk="0" hangingPunct="1"/>
                      <a:r>
                        <a:rPr lang="it-IT" sz="1200" b="1" i="0" u="none" strike="noStrike" kern="1200" dirty="0">
                          <a:solidFill>
                            <a:schemeClr val="tx1"/>
                          </a:solidFill>
                          <a:effectLst/>
                          <a:latin typeface="+mj-lt"/>
                          <a:ea typeface="+mn-ea"/>
                          <a:cs typeface="+mn-cs"/>
                        </a:rPr>
                        <a:t>                                                                        Composizioni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914400" rtl="0" eaLnBrk="1" fontAlgn="b" latinLnBrk="0" hangingPunct="1"/>
                      <a:endParaRPr lang="it-IT" sz="1100" b="0" i="0" u="none" strike="noStrike" kern="1200" dirty="0">
                        <a:solidFill>
                          <a:schemeClr val="tx1"/>
                        </a:solidFill>
                        <a:effectLst/>
                        <a:latin typeface="+mj-lt"/>
                        <a:ea typeface="+mn-ea"/>
                        <a:cs typeface="+mn-cs"/>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2945513"/>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33,9</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13,2</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50,6</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2,2</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24,3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7,5</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66,7</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1,5</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082160"/>
                  </a:ext>
                </a:extLst>
              </a:tr>
              <a:tr h="252000">
                <a:tc>
                  <a:txBody>
                    <a:bodyPr/>
                    <a:lstStyle/>
                    <a:p>
                      <a:pPr algn="l" fontAlgn="ctr">
                        <a:buNone/>
                      </a:pPr>
                      <a:r>
                        <a:rPr lang="it-IT" sz="1200" b="1" u="none" strike="noStrike" kern="1200" dirty="0">
                          <a:solidFill>
                            <a:srgbClr val="C00000"/>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36,9</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14,2</a:t>
                      </a:r>
                    </a:p>
                  </a:txBody>
                  <a:tcPr marL="36000" marR="36000" marT="476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45,9</a:t>
                      </a:r>
                    </a:p>
                  </a:txBody>
                  <a:tcPr marL="36000" marR="36000" marT="476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2,9</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27,9</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8,8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61,1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2,2</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852207"/>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35,3</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13,7</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48,5</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2,5</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25,9</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8,0</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64,3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1,8</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6593139"/>
                  </a:ext>
                </a:extLst>
              </a:tr>
              <a:tr h="252000">
                <a:tc>
                  <a:txBody>
                    <a:bodyPr/>
                    <a:lstStyle/>
                    <a:p>
                      <a:pPr algn="l" fontAlgn="b"/>
                      <a:r>
                        <a:rPr lang="it-IT" sz="1200" b="1" i="0" u="none" strike="noStrike" kern="1200" dirty="0">
                          <a:solidFill>
                            <a:schemeClr val="tx1"/>
                          </a:solidFill>
                          <a:effectLst/>
                          <a:latin typeface="+mj-lt"/>
                          <a:ea typeface="+mn-ea"/>
                          <a:cs typeface="+mn-cs"/>
                        </a:rPr>
                        <a:t>ITALIA</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35,5</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14,8</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46,7</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3,0</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27,6</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9,9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60,1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2,4</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0676436"/>
                  </a:ext>
                </a:extLst>
              </a:tr>
            </a:tbl>
          </a:graphicData>
        </a:graphic>
      </p:graphicFrame>
    </p:spTree>
    <p:extLst>
      <p:ext uri="{BB962C8B-B14F-4D97-AF65-F5344CB8AC3E}">
        <p14:creationId xmlns:p14="http://schemas.microsoft.com/office/powerpoint/2010/main" val="89351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48EB3F0-DDE0-BCD6-801B-1A03A64B1672}"/>
              </a:ext>
            </a:extLst>
          </p:cNvPr>
          <p:cNvSpPr txBox="1"/>
          <p:nvPr/>
        </p:nvSpPr>
        <p:spPr>
          <a:xfrm>
            <a:off x="2218512" y="3043313"/>
            <a:ext cx="5437579" cy="307777"/>
          </a:xfrm>
          <a:prstGeom prst="rect">
            <a:avLst/>
          </a:prstGeom>
          <a:noFill/>
        </p:spPr>
        <p:txBody>
          <a:bodyPr wrap="none" rtlCol="0">
            <a:spAutoFit/>
          </a:bodyPr>
          <a:lstStyle/>
          <a:p>
            <a:r>
              <a:rPr lang="it-IT" sz="1400" b="1" dirty="0">
                <a:latin typeface="+mj-lt"/>
              </a:rPr>
              <a:t>Imprese femminili per forma giuridica, Anno 2025 (variazioni percentuali)</a:t>
            </a:r>
          </a:p>
        </p:txBody>
      </p:sp>
      <p:sp>
        <p:nvSpPr>
          <p:cNvPr id="3" name="Titolo 1">
            <a:extLst>
              <a:ext uri="{FF2B5EF4-FFF2-40B4-BE49-F238E27FC236}">
                <a16:creationId xmlns:a16="http://schemas.microsoft.com/office/drawing/2014/main" id="{2E48E601-FFBC-1F3B-F19A-5637DE837F7E}"/>
              </a:ext>
            </a:extLst>
          </p:cNvPr>
          <p:cNvSpPr txBox="1">
            <a:spLocks/>
          </p:cNvSpPr>
          <p:nvPr/>
        </p:nvSpPr>
        <p:spPr>
          <a:xfrm>
            <a:off x="3420350" y="445336"/>
            <a:ext cx="811633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LA FORMA GIURIDICA: DINAMICA</a:t>
            </a:r>
          </a:p>
        </p:txBody>
      </p:sp>
      <p:graphicFrame>
        <p:nvGraphicFramePr>
          <p:cNvPr id="4" name="Tabella 3">
            <a:extLst>
              <a:ext uri="{FF2B5EF4-FFF2-40B4-BE49-F238E27FC236}">
                <a16:creationId xmlns:a16="http://schemas.microsoft.com/office/drawing/2014/main" id="{BDC1DED9-A9CC-3610-FE5F-C94F6D4A15D2}"/>
              </a:ext>
            </a:extLst>
          </p:cNvPr>
          <p:cNvGraphicFramePr>
            <a:graphicFrameLocks noGrp="1"/>
          </p:cNvGraphicFramePr>
          <p:nvPr>
            <p:extLst>
              <p:ext uri="{D42A27DB-BD31-4B8C-83A1-F6EECF244321}">
                <p14:modId xmlns:p14="http://schemas.microsoft.com/office/powerpoint/2010/main" val="2557499754"/>
              </p:ext>
            </p:extLst>
          </p:nvPr>
        </p:nvGraphicFramePr>
        <p:xfrm>
          <a:off x="2324837" y="3488516"/>
          <a:ext cx="7208351" cy="1872000"/>
        </p:xfrm>
        <a:graphic>
          <a:graphicData uri="http://schemas.openxmlformats.org/drawingml/2006/table">
            <a:tbl>
              <a:tblPr>
                <a:tableStyleId>{93296810-A885-4BE3-A3E7-6D5BEEA58F35}</a:tableStyleId>
              </a:tblPr>
              <a:tblGrid>
                <a:gridCol w="1849399">
                  <a:extLst>
                    <a:ext uri="{9D8B030D-6E8A-4147-A177-3AD203B41FA5}">
                      <a16:colId xmlns:a16="http://schemas.microsoft.com/office/drawing/2014/main" val="3158368853"/>
                    </a:ext>
                  </a:extLst>
                </a:gridCol>
                <a:gridCol w="669869">
                  <a:extLst>
                    <a:ext uri="{9D8B030D-6E8A-4147-A177-3AD203B41FA5}">
                      <a16:colId xmlns:a16="http://schemas.microsoft.com/office/drawing/2014/main" val="2148294835"/>
                    </a:ext>
                  </a:extLst>
                </a:gridCol>
                <a:gridCol w="669869">
                  <a:extLst>
                    <a:ext uri="{9D8B030D-6E8A-4147-A177-3AD203B41FA5}">
                      <a16:colId xmlns:a16="http://schemas.microsoft.com/office/drawing/2014/main" val="3800130418"/>
                    </a:ext>
                  </a:extLst>
                </a:gridCol>
                <a:gridCol w="669869">
                  <a:extLst>
                    <a:ext uri="{9D8B030D-6E8A-4147-A177-3AD203B41FA5}">
                      <a16:colId xmlns:a16="http://schemas.microsoft.com/office/drawing/2014/main" val="1730904767"/>
                    </a:ext>
                  </a:extLst>
                </a:gridCol>
                <a:gridCol w="669869">
                  <a:extLst>
                    <a:ext uri="{9D8B030D-6E8A-4147-A177-3AD203B41FA5}">
                      <a16:colId xmlns:a16="http://schemas.microsoft.com/office/drawing/2014/main" val="1323961232"/>
                    </a:ext>
                  </a:extLst>
                </a:gridCol>
                <a:gridCol w="669869">
                  <a:extLst>
                    <a:ext uri="{9D8B030D-6E8A-4147-A177-3AD203B41FA5}">
                      <a16:colId xmlns:a16="http://schemas.microsoft.com/office/drawing/2014/main" val="3811375870"/>
                    </a:ext>
                  </a:extLst>
                </a:gridCol>
                <a:gridCol w="669869">
                  <a:extLst>
                    <a:ext uri="{9D8B030D-6E8A-4147-A177-3AD203B41FA5}">
                      <a16:colId xmlns:a16="http://schemas.microsoft.com/office/drawing/2014/main" val="2832205632"/>
                    </a:ext>
                  </a:extLst>
                </a:gridCol>
                <a:gridCol w="669869">
                  <a:extLst>
                    <a:ext uri="{9D8B030D-6E8A-4147-A177-3AD203B41FA5}">
                      <a16:colId xmlns:a16="http://schemas.microsoft.com/office/drawing/2014/main" val="2049968498"/>
                    </a:ext>
                  </a:extLst>
                </a:gridCol>
                <a:gridCol w="669869">
                  <a:extLst>
                    <a:ext uri="{9D8B030D-6E8A-4147-A177-3AD203B41FA5}">
                      <a16:colId xmlns:a16="http://schemas.microsoft.com/office/drawing/2014/main" val="733414320"/>
                    </a:ext>
                  </a:extLst>
                </a:gridCol>
              </a:tblGrid>
              <a:tr h="432000">
                <a:tc>
                  <a:txBody>
                    <a:bodyPr/>
                    <a:lstStyle/>
                    <a:p>
                      <a:pPr algn="ctr" fontAlgn="ctr">
                        <a:lnSpc>
                          <a:spcPct val="100000"/>
                        </a:lnSpc>
                      </a:pPr>
                      <a:r>
                        <a:rPr lang="it-IT" sz="1200" u="none" strike="noStrike" dirty="0">
                          <a:effectLst/>
                          <a:latin typeface="+mj-lt"/>
                        </a:rPr>
                        <a:t> </a:t>
                      </a: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it-IT" sz="1200" b="1" i="0" u="none" strike="noStrike" dirty="0">
                          <a:solidFill>
                            <a:srgbClr val="000000"/>
                          </a:solidFill>
                          <a:effectLst/>
                          <a:latin typeface="+mj-lt"/>
                        </a:rPr>
                        <a:t>Var. % 2025/2024 </a:t>
                      </a:r>
                    </a:p>
                    <a:p>
                      <a:pPr algn="ctr"/>
                      <a:r>
                        <a:rPr lang="it-IT" sz="1200" b="1" i="0" u="none" strike="noStrike" dirty="0">
                          <a:solidFill>
                            <a:srgbClr val="000000"/>
                          </a:solidFill>
                          <a:effectLst/>
                          <a:latin typeface="+mj-lt"/>
                        </a:rPr>
                        <a:t>Imprese femminili*</a:t>
                      </a:r>
                      <a:endParaRPr lang="it-IT" sz="1200" dirty="0"/>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r>
                        <a:rPr lang="it-IT" sz="1400" b="1" u="none" strike="noStrike" dirty="0">
                          <a:effectLst/>
                          <a:latin typeface="+mj-lt"/>
                        </a:rPr>
                        <a:t>Attive</a:t>
                      </a: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lnSpc>
                          <a:spcPct val="100000"/>
                        </a:lnSpc>
                      </a:pPr>
                      <a:r>
                        <a:rPr lang="it-IT" sz="1200" b="1" i="0" u="none" strike="noStrike" dirty="0">
                          <a:solidFill>
                            <a:srgbClr val="000000"/>
                          </a:solidFill>
                          <a:effectLst/>
                          <a:latin typeface="+mj-lt"/>
                        </a:rPr>
                        <a:t>Var. % 2025/2019</a:t>
                      </a:r>
                    </a:p>
                    <a:p>
                      <a:pPr algn="ctr" fontAlgn="ctr">
                        <a:lnSpc>
                          <a:spcPct val="100000"/>
                        </a:lnSpc>
                      </a:pPr>
                      <a:r>
                        <a:rPr lang="it-IT" sz="1200" b="1" i="0" u="none" strike="noStrike" dirty="0">
                          <a:solidFill>
                            <a:srgbClr val="000000"/>
                          </a:solidFill>
                          <a:effectLst/>
                          <a:latin typeface="+mj-lt"/>
                        </a:rPr>
                        <a:t>Imprese femminili*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3270029"/>
                  </a:ext>
                </a:extLst>
              </a:tr>
              <a:tr h="432000">
                <a:tc>
                  <a:txBody>
                    <a:bodyPr/>
                    <a:lstStyle/>
                    <a:p>
                      <a:pPr algn="ctr" fontAlgn="ctr">
                        <a:lnSpc>
                          <a:spcPct val="100000"/>
                        </a:lnSpc>
                      </a:pPr>
                      <a:r>
                        <a:rPr lang="it-IT" sz="1200" b="0" u="none" strike="noStrike" dirty="0">
                          <a:effectLst/>
                          <a:latin typeface="+mj-lt"/>
                        </a:rPr>
                        <a:t>Provincia</a:t>
                      </a:r>
                      <a:endParaRPr lang="it-IT" sz="12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di capitale</a:t>
                      </a: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di persone</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individuali</a:t>
                      </a:r>
                    </a:p>
                  </a:txBody>
                  <a:tcPr marL="6350" marR="6350" marT="635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Altre</a:t>
                      </a:r>
                    </a:p>
                    <a:p>
                      <a:pPr algn="ctr" fontAlgn="ctr">
                        <a:lnSpc>
                          <a:spcPct val="100000"/>
                        </a:lnSpc>
                      </a:pPr>
                      <a:r>
                        <a:rPr lang="it-IT" sz="1200" b="0" i="0" u="none" strike="noStrike" dirty="0">
                          <a:solidFill>
                            <a:srgbClr val="000000"/>
                          </a:solidFill>
                          <a:effectLst/>
                          <a:latin typeface="+mj-lt"/>
                        </a:rPr>
                        <a:t>forme**</a:t>
                      </a: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di capitale</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di persone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Società individuali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Altre forme**</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4373146"/>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1,2</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-2,5</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-1,7</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-9,0</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19,2</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-17,6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-12,0</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-24,5</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9453022"/>
                  </a:ext>
                </a:extLst>
              </a:tr>
              <a:tr h="252000">
                <a:tc>
                  <a:txBody>
                    <a:bodyPr/>
                    <a:lstStyle/>
                    <a:p>
                      <a:pPr algn="l" fontAlgn="ctr">
                        <a:buNone/>
                      </a:pPr>
                      <a:r>
                        <a:rPr lang="it-IT" sz="1200" b="1" u="none" strike="noStrike" kern="1200" dirty="0">
                          <a:solidFill>
                            <a:srgbClr val="C00000"/>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3,5</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-4,6</a:t>
                      </a:r>
                    </a:p>
                  </a:txBody>
                  <a:tcPr marL="36000" marR="36000" marT="4763"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-4,4</a:t>
                      </a:r>
                    </a:p>
                  </a:txBody>
                  <a:tcPr marL="36000" marR="36000" marT="4763" marB="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-2,0</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19,4</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-17,5</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-12,6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-19,5</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132841"/>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2,3</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-3,5</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-2,8</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-5,5</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19,3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-17,5</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-12,3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-22,0</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570995"/>
                  </a:ext>
                </a:extLst>
              </a:tr>
              <a:tr h="252000">
                <a:tc>
                  <a:txBody>
                    <a:bodyPr/>
                    <a:lstStyle/>
                    <a:p>
                      <a:pPr marL="0" algn="l" defTabSz="914400" rtl="0" eaLnBrk="1" fontAlgn="b" latinLnBrk="0" hangingPunct="1"/>
                      <a:r>
                        <a:rPr lang="it-IT" sz="1200" b="1" i="0" u="none" strike="noStrike" kern="1200" dirty="0">
                          <a:solidFill>
                            <a:schemeClr val="tx1"/>
                          </a:solidFill>
                          <a:effectLst/>
                          <a:latin typeface="+mj-lt"/>
                          <a:ea typeface="+mn-ea"/>
                          <a:cs typeface="+mn-cs"/>
                        </a:rPr>
                        <a:t>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2,6</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-3,2</a:t>
                      </a:r>
                    </a:p>
                  </a:txBody>
                  <a:tcPr marL="36000" marR="36000" marT="476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-0,9</a:t>
                      </a:r>
                    </a:p>
                  </a:txBody>
                  <a:tcPr marL="36000" marR="36000" marT="476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-5,2</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15,8</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-17,4</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-6,2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-18,3</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517676"/>
                  </a:ext>
                </a:extLst>
              </a:tr>
            </a:tbl>
          </a:graphicData>
        </a:graphic>
      </p:graphicFrame>
      <p:sp>
        <p:nvSpPr>
          <p:cNvPr id="5" name="TextBox 5">
            <a:extLst>
              <a:ext uri="{FF2B5EF4-FFF2-40B4-BE49-F238E27FC236}">
                <a16:creationId xmlns:a16="http://schemas.microsoft.com/office/drawing/2014/main" id="{931022EC-FCDA-D10E-43B7-5D4A3EF396CE}"/>
              </a:ext>
            </a:extLst>
          </p:cNvPr>
          <p:cNvSpPr txBox="1"/>
          <p:nvPr/>
        </p:nvSpPr>
        <p:spPr>
          <a:xfrm>
            <a:off x="710826" y="1679954"/>
            <a:ext cx="10603992" cy="923330"/>
          </a:xfrm>
          <a:prstGeom prst="rect">
            <a:avLst/>
          </a:prstGeom>
          <a:solidFill>
            <a:schemeClr val="bg1"/>
          </a:solidFill>
        </p:spPr>
        <p:txBody>
          <a:bodyPr wrap="square" lIns="0" tIns="0" rIns="0" bIns="0" numCol="1" spcCol="0" rtlCol="0" anchor="t">
            <a:spAutoFit/>
          </a:bodyPr>
          <a:lstStyle/>
          <a:p>
            <a:pPr algn="just">
              <a:spcAft>
                <a:spcPts val="750"/>
              </a:spcAft>
              <a:buClr>
                <a:schemeClr val="lt1"/>
              </a:buClr>
              <a:buSzPts val="2300"/>
            </a:pPr>
            <a:r>
              <a:rPr lang="it-IT" sz="1500" dirty="0">
                <a:latin typeface="+mj-lt"/>
              </a:rPr>
              <a:t>A livello nazionale, come detto, la </a:t>
            </a:r>
            <a:r>
              <a:rPr lang="it-IT" sz="1500" b="1" dirty="0">
                <a:solidFill>
                  <a:srgbClr val="6F3E91"/>
                </a:solidFill>
                <a:latin typeface="+mj-lt"/>
              </a:rPr>
              <a:t>propensione delle “donne” a far ricorso a modelli aziendali più strutturati </a:t>
            </a:r>
            <a:r>
              <a:rPr lang="it-IT" sz="1500" dirty="0">
                <a:latin typeface="+mj-lt"/>
              </a:rPr>
              <a:t>si consolida nel 2025. Infatti, le società di capitale femminili sono aumentate in Italia del +2,6% rispetto al 2024 (e del +15,8% rispetto al 2019). Una dinamica sostanzialmente in linea a livello regionale rispetto al 2024 (dove le società di capitale crescono del +2,3%) ma con incremento più marcato  rispetto al 2019 (+19,3%). A livello camerale gli incrementi sono ancor più significativi (+3,5% e +19,4% rispettivamente).</a:t>
            </a:r>
          </a:p>
        </p:txBody>
      </p:sp>
      <p:sp>
        <p:nvSpPr>
          <p:cNvPr id="7" name="CasellaDiTesto 6">
            <a:extLst>
              <a:ext uri="{FF2B5EF4-FFF2-40B4-BE49-F238E27FC236}">
                <a16:creationId xmlns:a16="http://schemas.microsoft.com/office/drawing/2014/main" id="{532F9AE3-CD5D-02DF-321B-941E2C6F8153}"/>
              </a:ext>
            </a:extLst>
          </p:cNvPr>
          <p:cNvSpPr txBox="1"/>
          <p:nvPr/>
        </p:nvSpPr>
        <p:spPr>
          <a:xfrm>
            <a:off x="2278270" y="5471053"/>
            <a:ext cx="4452730" cy="430887"/>
          </a:xfrm>
          <a:prstGeom prst="rect">
            <a:avLst/>
          </a:prstGeom>
          <a:noFill/>
        </p:spPr>
        <p:txBody>
          <a:bodyPr wrap="square" rtlCol="0">
            <a:spAutoFit/>
          </a:bodyPr>
          <a:lstStyle/>
          <a:p>
            <a:r>
              <a:rPr lang="it-IT" sz="1100" dirty="0">
                <a:latin typeface="+mj-lt"/>
              </a:rPr>
              <a:t>* Registrate</a:t>
            </a:r>
          </a:p>
          <a:p>
            <a:r>
              <a:rPr lang="it-IT" sz="1100" dirty="0">
                <a:latin typeface="+mj-lt"/>
              </a:rPr>
              <a:t>** Rientrano nelle altre forme le cooperative, i consorzi, le altre forme</a:t>
            </a:r>
          </a:p>
        </p:txBody>
      </p:sp>
    </p:spTree>
    <p:extLst>
      <p:ext uri="{BB962C8B-B14F-4D97-AF65-F5344CB8AC3E}">
        <p14:creationId xmlns:p14="http://schemas.microsoft.com/office/powerpoint/2010/main" val="131101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AED717-809F-FD42-5E5C-4A1B60C429E3}"/>
              </a:ext>
            </a:extLst>
          </p:cNvPr>
          <p:cNvSpPr txBox="1"/>
          <p:nvPr/>
        </p:nvSpPr>
        <p:spPr>
          <a:xfrm>
            <a:off x="432769" y="5800851"/>
            <a:ext cx="2781531" cy="261610"/>
          </a:xfrm>
          <a:prstGeom prst="rect">
            <a:avLst/>
          </a:prstGeom>
          <a:noFill/>
        </p:spPr>
        <p:txBody>
          <a:bodyPr wrap="none" rtlCol="0">
            <a:spAutoFit/>
          </a:bodyPr>
          <a:lstStyle/>
          <a:p>
            <a:r>
              <a:rPr lang="it-IT" sz="1100" dirty="0">
                <a:latin typeface="+mj-lt"/>
              </a:rPr>
              <a:t>* Registrate (al netto delle «non classificate») </a:t>
            </a:r>
          </a:p>
        </p:txBody>
      </p:sp>
      <p:sp>
        <p:nvSpPr>
          <p:cNvPr id="4" name="CasellaDiTesto 3">
            <a:extLst>
              <a:ext uri="{FF2B5EF4-FFF2-40B4-BE49-F238E27FC236}">
                <a16:creationId xmlns:a16="http://schemas.microsoft.com/office/drawing/2014/main" id="{7AE50D31-DAEF-B6A1-331E-EDD34E38663A}"/>
              </a:ext>
            </a:extLst>
          </p:cNvPr>
          <p:cNvSpPr txBox="1"/>
          <p:nvPr/>
        </p:nvSpPr>
        <p:spPr>
          <a:xfrm>
            <a:off x="458740" y="2165664"/>
            <a:ext cx="7387792" cy="307777"/>
          </a:xfrm>
          <a:prstGeom prst="rect">
            <a:avLst/>
          </a:prstGeom>
          <a:noFill/>
        </p:spPr>
        <p:txBody>
          <a:bodyPr wrap="none" rtlCol="0">
            <a:spAutoFit/>
          </a:bodyPr>
          <a:lstStyle/>
          <a:p>
            <a:r>
              <a:rPr lang="it-IT" sz="1400" b="1" dirty="0">
                <a:latin typeface="+mj-lt"/>
              </a:rPr>
              <a:t>Imprese femminili e non per settori produttivi, Anno 2025 (valori assoluti e composizioni percentuali)</a:t>
            </a:r>
          </a:p>
        </p:txBody>
      </p:sp>
      <p:sp>
        <p:nvSpPr>
          <p:cNvPr id="3" name="Titolo 1">
            <a:extLst>
              <a:ext uri="{FF2B5EF4-FFF2-40B4-BE49-F238E27FC236}">
                <a16:creationId xmlns:a16="http://schemas.microsoft.com/office/drawing/2014/main" id="{6EC0D03D-7383-74EA-538C-409E9E7C8505}"/>
              </a:ext>
            </a:extLst>
          </p:cNvPr>
          <p:cNvSpPr txBox="1">
            <a:spLocks/>
          </p:cNvSpPr>
          <p:nvPr/>
        </p:nvSpPr>
        <p:spPr>
          <a:xfrm>
            <a:off x="3420350" y="445336"/>
            <a:ext cx="811633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LE IMPRESE PER MACROSETTORE: COMPOSIZIONE</a:t>
            </a:r>
          </a:p>
        </p:txBody>
      </p:sp>
      <p:graphicFrame>
        <p:nvGraphicFramePr>
          <p:cNvPr id="6" name="Tabella 5">
            <a:extLst>
              <a:ext uri="{FF2B5EF4-FFF2-40B4-BE49-F238E27FC236}">
                <a16:creationId xmlns:a16="http://schemas.microsoft.com/office/drawing/2014/main" id="{44CCE61B-D6C7-8737-1BF6-8EC86EAFF01D}"/>
              </a:ext>
            </a:extLst>
          </p:cNvPr>
          <p:cNvGraphicFramePr>
            <a:graphicFrameLocks noGrp="1"/>
          </p:cNvGraphicFramePr>
          <p:nvPr>
            <p:extLst>
              <p:ext uri="{D42A27DB-BD31-4B8C-83A1-F6EECF244321}">
                <p14:modId xmlns:p14="http://schemas.microsoft.com/office/powerpoint/2010/main" val="1009373082"/>
              </p:ext>
            </p:extLst>
          </p:nvPr>
        </p:nvGraphicFramePr>
        <p:xfrm>
          <a:off x="508141" y="2506383"/>
          <a:ext cx="11275944" cy="3168000"/>
        </p:xfrm>
        <a:graphic>
          <a:graphicData uri="http://schemas.openxmlformats.org/drawingml/2006/table">
            <a:tbl>
              <a:tblPr>
                <a:tableStyleId>{93296810-A885-4BE3-A3E7-6D5BEEA58F35}</a:tableStyleId>
              </a:tblPr>
              <a:tblGrid>
                <a:gridCol w="1538352">
                  <a:extLst>
                    <a:ext uri="{9D8B030D-6E8A-4147-A177-3AD203B41FA5}">
                      <a16:colId xmlns:a16="http://schemas.microsoft.com/office/drawing/2014/main" val="3158368853"/>
                    </a:ext>
                  </a:extLst>
                </a:gridCol>
                <a:gridCol w="811466">
                  <a:extLst>
                    <a:ext uri="{9D8B030D-6E8A-4147-A177-3AD203B41FA5}">
                      <a16:colId xmlns:a16="http://schemas.microsoft.com/office/drawing/2014/main" val="342700045"/>
                    </a:ext>
                  </a:extLst>
                </a:gridCol>
                <a:gridCol w="811466">
                  <a:extLst>
                    <a:ext uri="{9D8B030D-6E8A-4147-A177-3AD203B41FA5}">
                      <a16:colId xmlns:a16="http://schemas.microsoft.com/office/drawing/2014/main" val="3800130418"/>
                    </a:ext>
                  </a:extLst>
                </a:gridCol>
                <a:gridCol w="811466">
                  <a:extLst>
                    <a:ext uri="{9D8B030D-6E8A-4147-A177-3AD203B41FA5}">
                      <a16:colId xmlns:a16="http://schemas.microsoft.com/office/drawing/2014/main" val="1730904767"/>
                    </a:ext>
                  </a:extLst>
                </a:gridCol>
                <a:gridCol w="811466">
                  <a:extLst>
                    <a:ext uri="{9D8B030D-6E8A-4147-A177-3AD203B41FA5}">
                      <a16:colId xmlns:a16="http://schemas.microsoft.com/office/drawing/2014/main" val="1323961232"/>
                    </a:ext>
                  </a:extLst>
                </a:gridCol>
                <a:gridCol w="811466">
                  <a:extLst>
                    <a:ext uri="{9D8B030D-6E8A-4147-A177-3AD203B41FA5}">
                      <a16:colId xmlns:a16="http://schemas.microsoft.com/office/drawing/2014/main" val="2035300134"/>
                    </a:ext>
                  </a:extLst>
                </a:gridCol>
                <a:gridCol w="811466">
                  <a:extLst>
                    <a:ext uri="{9D8B030D-6E8A-4147-A177-3AD203B41FA5}">
                      <a16:colId xmlns:a16="http://schemas.microsoft.com/office/drawing/2014/main" val="1939148391"/>
                    </a:ext>
                  </a:extLst>
                </a:gridCol>
                <a:gridCol w="811466">
                  <a:extLst>
                    <a:ext uri="{9D8B030D-6E8A-4147-A177-3AD203B41FA5}">
                      <a16:colId xmlns:a16="http://schemas.microsoft.com/office/drawing/2014/main" val="3811375870"/>
                    </a:ext>
                  </a:extLst>
                </a:gridCol>
                <a:gridCol w="811466">
                  <a:extLst>
                    <a:ext uri="{9D8B030D-6E8A-4147-A177-3AD203B41FA5}">
                      <a16:colId xmlns:a16="http://schemas.microsoft.com/office/drawing/2014/main" val="2832205632"/>
                    </a:ext>
                  </a:extLst>
                </a:gridCol>
                <a:gridCol w="811466">
                  <a:extLst>
                    <a:ext uri="{9D8B030D-6E8A-4147-A177-3AD203B41FA5}">
                      <a16:colId xmlns:a16="http://schemas.microsoft.com/office/drawing/2014/main" val="2049968498"/>
                    </a:ext>
                  </a:extLst>
                </a:gridCol>
                <a:gridCol w="811466">
                  <a:extLst>
                    <a:ext uri="{9D8B030D-6E8A-4147-A177-3AD203B41FA5}">
                      <a16:colId xmlns:a16="http://schemas.microsoft.com/office/drawing/2014/main" val="733414320"/>
                    </a:ext>
                  </a:extLst>
                </a:gridCol>
                <a:gridCol w="811466">
                  <a:extLst>
                    <a:ext uri="{9D8B030D-6E8A-4147-A177-3AD203B41FA5}">
                      <a16:colId xmlns:a16="http://schemas.microsoft.com/office/drawing/2014/main" val="4230051409"/>
                    </a:ext>
                  </a:extLst>
                </a:gridCol>
                <a:gridCol w="811466">
                  <a:extLst>
                    <a:ext uri="{9D8B030D-6E8A-4147-A177-3AD203B41FA5}">
                      <a16:colId xmlns:a16="http://schemas.microsoft.com/office/drawing/2014/main" val="1695308155"/>
                    </a:ext>
                  </a:extLst>
                </a:gridCol>
              </a:tblGrid>
              <a:tr h="288000">
                <a:tc>
                  <a:txBody>
                    <a:bodyPr/>
                    <a:lstStyle/>
                    <a:p>
                      <a:pPr algn="ctr" fontAlgn="ctr">
                        <a:lnSpc>
                          <a:spcPct val="100000"/>
                        </a:lnSpc>
                      </a:pPr>
                      <a:r>
                        <a:rPr lang="it-IT" sz="1200" u="none" strike="noStrike" dirty="0">
                          <a:effectLst/>
                          <a:latin typeface="+mj-lt"/>
                        </a:rPr>
                        <a:t> </a:t>
                      </a: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algn="ctr"/>
                      <a:r>
                        <a:rPr lang="it-IT" sz="1200" b="1" i="0" u="none" strike="noStrike" dirty="0">
                          <a:solidFill>
                            <a:srgbClr val="000000"/>
                          </a:solidFill>
                          <a:effectLst/>
                          <a:latin typeface="+mj-lt"/>
                        </a:rPr>
                        <a:t>Imprese non femminili*</a:t>
                      </a:r>
                      <a:endParaRPr lang="it-IT" sz="1200" dirty="0">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r>
                        <a:rPr lang="it-IT" sz="1400" b="1" u="none" strike="noStrike" dirty="0">
                          <a:effectLst/>
                          <a:latin typeface="+mj-lt"/>
                        </a:rPr>
                        <a:t>Attive</a:t>
                      </a: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6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algn="ctr" fontAlgn="ctr">
                        <a:lnSpc>
                          <a:spcPct val="100000"/>
                        </a:lnSpc>
                      </a:pPr>
                      <a:r>
                        <a:rPr lang="it-IT" sz="1200" b="1" i="0" u="none" strike="noStrike" dirty="0">
                          <a:solidFill>
                            <a:srgbClr val="000000"/>
                          </a:solidFill>
                          <a:effectLst/>
                          <a:latin typeface="+mj-lt"/>
                        </a:rPr>
                        <a:t>Imprese femminili*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6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3270029"/>
                  </a:ext>
                </a:extLst>
              </a:tr>
              <a:tr h="288000">
                <a:tc>
                  <a:txBody>
                    <a:bodyPr/>
                    <a:lstStyle/>
                    <a:p>
                      <a:pPr algn="ctr" fontAlgn="ctr">
                        <a:lnSpc>
                          <a:spcPct val="100000"/>
                        </a:lnSpc>
                      </a:pPr>
                      <a:r>
                        <a:rPr lang="it-IT" sz="1200" b="0" u="none" strike="noStrike" dirty="0">
                          <a:effectLst/>
                          <a:latin typeface="+mj-lt"/>
                        </a:rPr>
                        <a:t>Provincia</a:t>
                      </a:r>
                      <a:endParaRPr lang="it-IT" sz="12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Agricoltura</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Industria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Costruzioni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Commercio</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Servizi</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Totale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Agricoltura</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Industria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Costruzioni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Commercio</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Servizi</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Totale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4373146"/>
                  </a:ext>
                </a:extLst>
              </a:tr>
              <a:tr h="288000">
                <a:tc gridSpan="13">
                  <a:txBody>
                    <a:bodyPr/>
                    <a:lstStyle/>
                    <a:p>
                      <a:pPr algn="ctr" fontAlgn="b">
                        <a:lnSpc>
                          <a:spcPct val="100000"/>
                        </a:lnSpc>
                      </a:pPr>
                      <a:r>
                        <a:rPr lang="it-IT" sz="1200" b="1" i="0" u="none" strike="noStrike" dirty="0">
                          <a:solidFill>
                            <a:schemeClr val="tx1"/>
                          </a:solidFill>
                          <a:effectLst/>
                          <a:latin typeface="+mj-lt"/>
                        </a:rPr>
                        <a:t>                                                      Valori assoluti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lnL w="12700" cmpd="sng">
                      <a:noFill/>
                    </a:lnL>
                    <a:lnT w="12700" cap="flat" cmpd="sng" algn="ctr">
                      <a:solidFill>
                        <a:schemeClr val="tx1"/>
                      </a:solidFill>
                      <a:prstDash val="solid"/>
                      <a:round/>
                      <a:headEnd type="none" w="med" len="med"/>
                      <a:tailEnd type="none" w="med" len="med"/>
                    </a:lnT>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tc>
                <a:tc hMerge="1">
                  <a:txBody>
                    <a:bodyPr/>
                    <a:lstStyle/>
                    <a:p>
                      <a:endParaRPr lang="it-IT"/>
                    </a:p>
                  </a:txBody>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chemeClr val="accent2"/>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600" b="1" i="0" u="none" strike="noStrike" dirty="0">
                        <a:solidFill>
                          <a:schemeClr val="tx1"/>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811188"/>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9.473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5.402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8.518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12.398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18.894</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54.685</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5.249</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1.318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756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4.289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7.592</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19.204</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9453022"/>
                  </a:ext>
                </a:extLst>
              </a:tr>
              <a:tr h="252000">
                <a:tc>
                  <a:txBody>
                    <a:bodyPr/>
                    <a:lstStyle/>
                    <a:p>
                      <a:pPr algn="l" fontAlgn="ctr">
                        <a:buNone/>
                      </a:pPr>
                      <a:r>
                        <a:rPr lang="it-IT" sz="1200" b="1" u="none" strike="noStrike" kern="1200" dirty="0">
                          <a:solidFill>
                            <a:srgbClr val="C00000"/>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6.148</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4.969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8.702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8.756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15.915</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C00000"/>
                          </a:solidFill>
                          <a:effectLst/>
                          <a:latin typeface="+mj-lt"/>
                        </a:rPr>
                        <a:t>44.490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2.753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1.329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799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3.299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6.416</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14.596</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132841"/>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15.621</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10.371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17.220</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21.154</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34.809</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99.175</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8.002</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2.647</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1.555</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7.588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14.008</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33.800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570995"/>
                  </a:ext>
                </a:extLst>
              </a:tr>
              <a:tr h="252000">
                <a:tc>
                  <a:txBody>
                    <a:bodyPr/>
                    <a:lstStyle/>
                    <a:p>
                      <a:pPr marL="0" lvl="0" algn="l" defTabSz="914400" rtl="0" eaLnBrk="1" fontAlgn="ctr" latinLnBrk="0" hangingPunct="1"/>
                      <a:r>
                        <a:rPr lang="it-IT" sz="1200" b="1" i="0" u="none" strike="noStrike" kern="1200" dirty="0">
                          <a:solidFill>
                            <a:schemeClr val="tx1"/>
                          </a:solidFill>
                          <a:effectLst/>
                          <a:latin typeface="+mj-lt"/>
                          <a:ea typeface="+mn-ea"/>
                          <a:cs typeface="+mn-cs"/>
                        </a:rPr>
                        <a:t>ITALIA      </a:t>
                      </a:r>
                      <a:r>
                        <a:rPr lang="it-IT" sz="1200" b="0" i="0" u="none" strike="noStrike" kern="1200" dirty="0">
                          <a:solidFill>
                            <a:schemeClr val="tx1"/>
                          </a:solidFill>
                          <a:effectLst/>
                          <a:latin typeface="+mj-lt"/>
                          <a:ea typeface="+mn-ea"/>
                          <a:cs typeface="+mn-cs"/>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489.940</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426.626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752.767</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937.041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1.646.769</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4.253.143</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186.587</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89.003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51.919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307.736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586.433</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1.221.678</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517676"/>
                  </a:ext>
                </a:extLst>
              </a:tr>
              <a:tr h="288000">
                <a:tc gridSpan="13">
                  <a:txBody>
                    <a:bodyPr/>
                    <a:lstStyle/>
                    <a:p>
                      <a:pPr algn="ctr" fontAlgn="b">
                        <a:lnSpc>
                          <a:spcPct val="100000"/>
                        </a:lnSpc>
                      </a:pPr>
                      <a:r>
                        <a:rPr lang="it-IT" sz="1200" b="1" i="0" u="none" strike="noStrike" kern="1200" dirty="0">
                          <a:solidFill>
                            <a:schemeClr val="tx1"/>
                          </a:solidFill>
                          <a:effectLst/>
                          <a:latin typeface="+mj-lt"/>
                          <a:ea typeface="+mn-ea"/>
                          <a:cs typeface="+mn-cs"/>
                        </a:rPr>
                        <a:t>                                                        Composizione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lnL w="12700" cmpd="sng">
                      <a:noFill/>
                    </a:lnL>
                    <a:lnT w="12700" cap="flat" cmpd="sng" algn="ctr">
                      <a:solidFill>
                        <a:schemeClr val="tx1"/>
                      </a:solidFill>
                      <a:prstDash val="solid"/>
                      <a:round/>
                      <a:headEnd type="none" w="med" len="med"/>
                      <a:tailEnd type="none" w="med" len="med"/>
                    </a:lnT>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tc>
                <a:tc hMerge="1">
                  <a:txBody>
                    <a:bodyPr/>
                    <a:lstStyle/>
                    <a:p>
                      <a:endParaRPr lang="it-IT"/>
                    </a:p>
                  </a:txBody>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dirty="0">
                        <a:solidFill>
                          <a:srgbClr val="000000"/>
                        </a:solidFill>
                        <a:effectLst/>
                        <a:latin typeface="DM Sans" pitchFamily="2"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800" b="1" i="0" u="none" strike="noStrike" kern="1200" dirty="0">
                        <a:solidFill>
                          <a:schemeClr val="accent2"/>
                        </a:solidFill>
                        <a:effectLst/>
                        <a:latin typeface="DM Sans" pitchFamily="2"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lnSpc>
                          <a:spcPct val="100000"/>
                        </a:lnSpc>
                      </a:pPr>
                      <a:endParaRPr lang="it-IT" sz="1600" b="1" i="0" u="none" strike="noStrike" kern="1200" dirty="0">
                        <a:solidFill>
                          <a:schemeClr val="tx1"/>
                        </a:solidFill>
                        <a:effectLst/>
                        <a:latin typeface="DM Sans" pitchFamily="2"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311776"/>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17,3%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9,9%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15,6%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22,7%</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34,6%</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100,0%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27,3%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6,9%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3,9%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22,3%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39,5%</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100,0%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0343699"/>
                  </a:ext>
                </a:extLst>
              </a:tr>
              <a:tr h="252000">
                <a:tc>
                  <a:txBody>
                    <a:bodyPr/>
                    <a:lstStyle/>
                    <a:p>
                      <a:pPr algn="l" fontAlgn="ctr">
                        <a:buNone/>
                      </a:pPr>
                      <a:r>
                        <a:rPr lang="it-IT" sz="1200" b="1" u="none" strike="noStrike" kern="1200" dirty="0">
                          <a:solidFill>
                            <a:srgbClr val="C00000"/>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13,8%</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11,2%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19,6%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19,7%</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35,8%</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100,0%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18,9%</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9,1%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5,5%</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22,6%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44,0%</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100,0%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8731414"/>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15,8%</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10,5%</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17,4%</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21,3%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35,1%</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100,0%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23,7%</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7,8%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22,4%</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41,4%</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100,0%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9902000"/>
                  </a:ext>
                </a:extLst>
              </a:tr>
              <a:tr h="252000">
                <a:tc>
                  <a:txBody>
                    <a:bodyPr/>
                    <a:lstStyle/>
                    <a:p>
                      <a:pPr marL="0" lvl="0" algn="l" defTabSz="914400" rtl="0" eaLnBrk="1" fontAlgn="ctr" latinLnBrk="0" hangingPunct="1"/>
                      <a:r>
                        <a:rPr lang="it-IT" sz="1200" b="1" i="0" u="none" strike="noStrike" kern="1200" dirty="0">
                          <a:solidFill>
                            <a:schemeClr val="tx1"/>
                          </a:solidFill>
                          <a:effectLst/>
                          <a:latin typeface="+mj-lt"/>
                          <a:ea typeface="+mn-ea"/>
                          <a:cs typeface="+mn-cs"/>
                        </a:rPr>
                        <a:t>ITALIA      </a:t>
                      </a:r>
                      <a:r>
                        <a:rPr lang="it-IT" sz="1200" b="0" i="0" u="none" strike="noStrike" kern="1200" dirty="0">
                          <a:solidFill>
                            <a:schemeClr val="tx1"/>
                          </a:solidFill>
                          <a:effectLst/>
                          <a:latin typeface="+mj-lt"/>
                          <a:ea typeface="+mn-ea"/>
                          <a:cs typeface="+mn-cs"/>
                        </a:rPr>
                        <a:t>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11,5%</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10,0%</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17,7%</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22,0%</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38,7%</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100,0%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15,3%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a:solidFill>
                            <a:srgbClr val="000000"/>
                          </a:solidFill>
                          <a:effectLst/>
                          <a:latin typeface="+mj-lt"/>
                        </a:rPr>
                        <a:t>7,3%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4,2%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25,2%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48,0%</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100,0%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4900943"/>
                  </a:ext>
                </a:extLst>
              </a:tr>
            </a:tbl>
          </a:graphicData>
        </a:graphic>
      </p:graphicFrame>
      <p:sp>
        <p:nvSpPr>
          <p:cNvPr id="7" name="CasellaDiTesto 6">
            <a:extLst>
              <a:ext uri="{FF2B5EF4-FFF2-40B4-BE49-F238E27FC236}">
                <a16:creationId xmlns:a16="http://schemas.microsoft.com/office/drawing/2014/main" id="{88F1D203-81C2-46AF-23D1-7F99E16BC6CB}"/>
              </a:ext>
            </a:extLst>
          </p:cNvPr>
          <p:cNvSpPr txBox="1"/>
          <p:nvPr/>
        </p:nvSpPr>
        <p:spPr>
          <a:xfrm>
            <a:off x="431941" y="1531594"/>
            <a:ext cx="11357129" cy="523220"/>
          </a:xfrm>
          <a:prstGeom prst="rect">
            <a:avLst/>
          </a:prstGeom>
          <a:noFill/>
        </p:spPr>
        <p:txBody>
          <a:bodyPr wrap="square">
            <a:spAutoFit/>
          </a:bodyPr>
          <a:lstStyle/>
          <a:p>
            <a:pPr algn="just"/>
            <a:r>
              <a:rPr lang="it-IT" sz="1400" dirty="0">
                <a:solidFill>
                  <a:srgbClr val="000000"/>
                </a:solidFill>
                <a:latin typeface="+mj-lt"/>
              </a:rPr>
              <a:t>Il 66,6% delle imprese femminili della Camera di commercio Gran Sasso d’Italia opera nel terziario, una quota superiore  al dato medio regionale (63,8%) ma inferiore rispetto a quello nazionale (73,2%) a favore di una maggiore concentrazione di imprese nel settore agricolo (18,9% vs 15,3% nazionale).</a:t>
            </a:r>
          </a:p>
        </p:txBody>
      </p:sp>
    </p:spTree>
    <p:extLst>
      <p:ext uri="{BB962C8B-B14F-4D97-AF65-F5344CB8AC3E}">
        <p14:creationId xmlns:p14="http://schemas.microsoft.com/office/powerpoint/2010/main" val="3719650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A44E31E-2695-3268-BAE5-8280D06BF938}"/>
              </a:ext>
            </a:extLst>
          </p:cNvPr>
          <p:cNvSpPr txBox="1"/>
          <p:nvPr/>
        </p:nvSpPr>
        <p:spPr>
          <a:xfrm>
            <a:off x="3149882" y="2733874"/>
            <a:ext cx="5480346" cy="307777"/>
          </a:xfrm>
          <a:prstGeom prst="rect">
            <a:avLst/>
          </a:prstGeom>
          <a:noFill/>
        </p:spPr>
        <p:txBody>
          <a:bodyPr wrap="none" rtlCol="0">
            <a:spAutoFit/>
          </a:bodyPr>
          <a:lstStyle/>
          <a:p>
            <a:r>
              <a:rPr lang="it-IT" sz="1400" b="1" dirty="0">
                <a:latin typeface="+mj-lt"/>
              </a:rPr>
              <a:t>Imprese femminili per settori produttivi (variazioni percentuali 2025/2024)</a:t>
            </a:r>
          </a:p>
        </p:txBody>
      </p:sp>
      <p:sp>
        <p:nvSpPr>
          <p:cNvPr id="3" name="Titolo 1">
            <a:extLst>
              <a:ext uri="{FF2B5EF4-FFF2-40B4-BE49-F238E27FC236}">
                <a16:creationId xmlns:a16="http://schemas.microsoft.com/office/drawing/2014/main" id="{39FF65B0-3056-329C-053F-73B76D34F6AA}"/>
              </a:ext>
            </a:extLst>
          </p:cNvPr>
          <p:cNvSpPr txBox="1">
            <a:spLocks/>
          </p:cNvSpPr>
          <p:nvPr/>
        </p:nvSpPr>
        <p:spPr>
          <a:xfrm>
            <a:off x="3420350" y="445336"/>
            <a:ext cx="811633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LE IMPRESE PER MACROSETTORE: DINAMICA</a:t>
            </a:r>
          </a:p>
        </p:txBody>
      </p:sp>
      <p:sp>
        <p:nvSpPr>
          <p:cNvPr id="4" name="CasellaDiTesto 3">
            <a:extLst>
              <a:ext uri="{FF2B5EF4-FFF2-40B4-BE49-F238E27FC236}">
                <a16:creationId xmlns:a16="http://schemas.microsoft.com/office/drawing/2014/main" id="{206389C2-0A5B-5B55-F3DA-C4CC13206698}"/>
              </a:ext>
            </a:extLst>
          </p:cNvPr>
          <p:cNvSpPr txBox="1"/>
          <p:nvPr/>
        </p:nvSpPr>
        <p:spPr>
          <a:xfrm>
            <a:off x="215967" y="3034896"/>
            <a:ext cx="2674871" cy="1938992"/>
          </a:xfrm>
          <a:prstGeom prst="rect">
            <a:avLst/>
          </a:prstGeom>
          <a:noFill/>
        </p:spPr>
        <p:txBody>
          <a:bodyPr wrap="square">
            <a:spAutoFit/>
          </a:bodyPr>
          <a:lstStyle/>
          <a:p>
            <a:pPr algn="just">
              <a:spcAft>
                <a:spcPts val="750"/>
              </a:spcAft>
            </a:pPr>
            <a:r>
              <a:rPr lang="it-IT" sz="1500" dirty="0">
                <a:latin typeface="+mj-lt"/>
                <a:ea typeface="Times New Roman" panose="02020603050405020304" pitchFamily="18" charset="0"/>
              </a:rPr>
              <a:t>Nei territori della Camera di commercio Gran Sasso d’Italia, </a:t>
            </a:r>
            <a:r>
              <a:rPr lang="it-IT" sz="1500" b="1" dirty="0">
                <a:solidFill>
                  <a:srgbClr val="6F3E91"/>
                </a:solidFill>
                <a:latin typeface="+mj-lt"/>
                <a:ea typeface="Times New Roman" panose="02020603050405020304" pitchFamily="18" charset="0"/>
              </a:rPr>
              <a:t>le imprese rosa diminuiscono, </a:t>
            </a:r>
            <a:r>
              <a:rPr lang="it-IT" sz="1500" dirty="0">
                <a:latin typeface="+mj-lt"/>
                <a:ea typeface="Times New Roman" panose="02020603050405020304" pitchFamily="18" charset="0"/>
              </a:rPr>
              <a:t>rispetto al 2024, soprattutto </a:t>
            </a:r>
            <a:r>
              <a:rPr lang="it-IT" sz="1500" b="1" dirty="0">
                <a:solidFill>
                  <a:srgbClr val="6F3E91"/>
                </a:solidFill>
                <a:latin typeface="+mj-lt"/>
              </a:rPr>
              <a:t>nel commercio </a:t>
            </a:r>
            <a:r>
              <a:rPr lang="it-IT" sz="1500" dirty="0">
                <a:latin typeface="+mj-lt"/>
                <a:ea typeface="Times New Roman" panose="02020603050405020304" pitchFamily="18" charset="0"/>
              </a:rPr>
              <a:t>(-6,3%), meno  </a:t>
            </a:r>
            <a:r>
              <a:rPr lang="it-IT" sz="1500" b="1" dirty="0">
                <a:solidFill>
                  <a:srgbClr val="6F3E91"/>
                </a:solidFill>
                <a:latin typeface="+mj-lt"/>
                <a:ea typeface="Times New Roman" panose="02020603050405020304" pitchFamily="18" charset="0"/>
              </a:rPr>
              <a:t>nell’industria e nell’agricoltura </a:t>
            </a:r>
            <a:r>
              <a:rPr lang="it-IT" sz="1500" dirty="0">
                <a:latin typeface="+mj-lt"/>
                <a:ea typeface="Times New Roman" panose="02020603050405020304" pitchFamily="18" charset="0"/>
              </a:rPr>
              <a:t>(rispettivamente -4,1% e -4,2%). Positivo l’andamento nei servizi.</a:t>
            </a:r>
            <a:endParaRPr lang="it-IT" sz="1500" dirty="0">
              <a:solidFill>
                <a:srgbClr val="000000"/>
              </a:solidFill>
              <a:latin typeface="+mj-lt"/>
              <a:ea typeface="Times New Roman" panose="02020603050405020304" pitchFamily="18" charset="0"/>
            </a:endParaRPr>
          </a:p>
        </p:txBody>
      </p:sp>
      <p:graphicFrame>
        <p:nvGraphicFramePr>
          <p:cNvPr id="6" name="Tabella 5">
            <a:extLst>
              <a:ext uri="{FF2B5EF4-FFF2-40B4-BE49-F238E27FC236}">
                <a16:creationId xmlns:a16="http://schemas.microsoft.com/office/drawing/2014/main" id="{2A8B6925-0E0F-988E-F834-3D49838ED8DF}"/>
              </a:ext>
            </a:extLst>
          </p:cNvPr>
          <p:cNvGraphicFramePr>
            <a:graphicFrameLocks noGrp="1"/>
          </p:cNvGraphicFramePr>
          <p:nvPr>
            <p:extLst>
              <p:ext uri="{D42A27DB-BD31-4B8C-83A1-F6EECF244321}">
                <p14:modId xmlns:p14="http://schemas.microsoft.com/office/powerpoint/2010/main" val="429413518"/>
              </p:ext>
            </p:extLst>
          </p:nvPr>
        </p:nvGraphicFramePr>
        <p:xfrm>
          <a:off x="3223966" y="3143859"/>
          <a:ext cx="8604635" cy="1584000"/>
        </p:xfrm>
        <a:graphic>
          <a:graphicData uri="http://schemas.openxmlformats.org/drawingml/2006/table">
            <a:tbl>
              <a:tblPr>
                <a:tableStyleId>{93296810-A885-4BE3-A3E7-6D5BEEA58F35}</a:tableStyleId>
              </a:tblPr>
              <a:tblGrid>
                <a:gridCol w="1404635">
                  <a:extLst>
                    <a:ext uri="{9D8B030D-6E8A-4147-A177-3AD203B41FA5}">
                      <a16:colId xmlns:a16="http://schemas.microsoft.com/office/drawing/2014/main" val="3158368853"/>
                    </a:ext>
                  </a:extLst>
                </a:gridCol>
                <a:gridCol w="756000">
                  <a:extLst>
                    <a:ext uri="{9D8B030D-6E8A-4147-A177-3AD203B41FA5}">
                      <a16:colId xmlns:a16="http://schemas.microsoft.com/office/drawing/2014/main" val="342700045"/>
                    </a:ext>
                  </a:extLst>
                </a:gridCol>
                <a:gridCol w="684000">
                  <a:extLst>
                    <a:ext uri="{9D8B030D-6E8A-4147-A177-3AD203B41FA5}">
                      <a16:colId xmlns:a16="http://schemas.microsoft.com/office/drawing/2014/main" val="3800130418"/>
                    </a:ext>
                  </a:extLst>
                </a:gridCol>
                <a:gridCol w="756000">
                  <a:extLst>
                    <a:ext uri="{9D8B030D-6E8A-4147-A177-3AD203B41FA5}">
                      <a16:colId xmlns:a16="http://schemas.microsoft.com/office/drawing/2014/main" val="1730904767"/>
                    </a:ext>
                  </a:extLst>
                </a:gridCol>
                <a:gridCol w="756000">
                  <a:extLst>
                    <a:ext uri="{9D8B030D-6E8A-4147-A177-3AD203B41FA5}">
                      <a16:colId xmlns:a16="http://schemas.microsoft.com/office/drawing/2014/main" val="1323961232"/>
                    </a:ext>
                  </a:extLst>
                </a:gridCol>
                <a:gridCol w="648000">
                  <a:extLst>
                    <a:ext uri="{9D8B030D-6E8A-4147-A177-3AD203B41FA5}">
                      <a16:colId xmlns:a16="http://schemas.microsoft.com/office/drawing/2014/main" val="2035300134"/>
                    </a:ext>
                  </a:extLst>
                </a:gridCol>
                <a:gridCol w="756000">
                  <a:extLst>
                    <a:ext uri="{9D8B030D-6E8A-4147-A177-3AD203B41FA5}">
                      <a16:colId xmlns:a16="http://schemas.microsoft.com/office/drawing/2014/main" val="3811375870"/>
                    </a:ext>
                  </a:extLst>
                </a:gridCol>
                <a:gridCol w="684000">
                  <a:extLst>
                    <a:ext uri="{9D8B030D-6E8A-4147-A177-3AD203B41FA5}">
                      <a16:colId xmlns:a16="http://schemas.microsoft.com/office/drawing/2014/main" val="2832205632"/>
                    </a:ext>
                  </a:extLst>
                </a:gridCol>
                <a:gridCol w="756000">
                  <a:extLst>
                    <a:ext uri="{9D8B030D-6E8A-4147-A177-3AD203B41FA5}">
                      <a16:colId xmlns:a16="http://schemas.microsoft.com/office/drawing/2014/main" val="2049968498"/>
                    </a:ext>
                  </a:extLst>
                </a:gridCol>
                <a:gridCol w="756000">
                  <a:extLst>
                    <a:ext uri="{9D8B030D-6E8A-4147-A177-3AD203B41FA5}">
                      <a16:colId xmlns:a16="http://schemas.microsoft.com/office/drawing/2014/main" val="733414320"/>
                    </a:ext>
                  </a:extLst>
                </a:gridCol>
                <a:gridCol w="648000">
                  <a:extLst>
                    <a:ext uri="{9D8B030D-6E8A-4147-A177-3AD203B41FA5}">
                      <a16:colId xmlns:a16="http://schemas.microsoft.com/office/drawing/2014/main" val="4230051409"/>
                    </a:ext>
                  </a:extLst>
                </a:gridCol>
              </a:tblGrid>
              <a:tr h="288000">
                <a:tc>
                  <a:txBody>
                    <a:bodyPr/>
                    <a:lstStyle/>
                    <a:p>
                      <a:pPr algn="l" fontAlgn="ctr">
                        <a:lnSpc>
                          <a:spcPct val="100000"/>
                        </a:lnSpc>
                      </a:pP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kern="1200" dirty="0">
                          <a:solidFill>
                            <a:srgbClr val="000000"/>
                          </a:solidFill>
                          <a:effectLst/>
                          <a:latin typeface="+mj-lt"/>
                          <a:ea typeface="+mn-ea"/>
                          <a:cs typeface="+mn-cs"/>
                        </a:rPr>
                        <a:t>Imprese non femminili*</a:t>
                      </a:r>
                      <a:endParaRPr lang="it-IT" sz="1200" dirty="0">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kern="1200" dirty="0">
                          <a:solidFill>
                            <a:srgbClr val="000000"/>
                          </a:solidFill>
                          <a:effectLst/>
                          <a:latin typeface="+mj-lt"/>
                          <a:ea typeface="+mn-ea"/>
                          <a:cs typeface="+mn-cs"/>
                        </a:rPr>
                        <a:t>Imprese femminili*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200" b="0"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7037282"/>
                  </a:ext>
                </a:extLst>
              </a:tr>
              <a:tr h="288000">
                <a:tc>
                  <a:txBody>
                    <a:bodyPr/>
                    <a:lstStyle/>
                    <a:p>
                      <a:pPr algn="ctr" fontAlgn="ctr">
                        <a:lnSpc>
                          <a:spcPct val="100000"/>
                        </a:lnSpc>
                      </a:pPr>
                      <a:r>
                        <a:rPr lang="it-IT" sz="1200" b="0" u="none" strike="noStrike" dirty="0">
                          <a:effectLst/>
                          <a:latin typeface="+mj-lt"/>
                        </a:rPr>
                        <a:t>Provincia</a:t>
                      </a:r>
                      <a:endParaRPr lang="it-IT" sz="1200" b="0" i="0" u="none" strike="noStrike" dirty="0">
                        <a:solidFill>
                          <a:srgbClr val="000000"/>
                        </a:solidFill>
                        <a:effectLst/>
                        <a:latin typeface="+mj-lt"/>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Agricoltura</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Industria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Costruzioni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Commercio</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Servizi</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Agricoltura</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Industria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Costruzioni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Commercio</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0000"/>
                        </a:lnSpc>
                      </a:pPr>
                      <a:r>
                        <a:rPr lang="it-IT" sz="1200" b="0" i="0" u="none" strike="noStrike" dirty="0">
                          <a:solidFill>
                            <a:srgbClr val="000000"/>
                          </a:solidFill>
                          <a:effectLst/>
                          <a:latin typeface="+mj-lt"/>
                        </a:rPr>
                        <a:t>Servizi</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4373146"/>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-2,0</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-0,9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-0,2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-10,1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8,4</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-3,9</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-6,3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3,2</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9453022"/>
                  </a:ext>
                </a:extLst>
              </a:tr>
              <a:tr h="252000">
                <a:tc>
                  <a:txBody>
                    <a:bodyPr/>
                    <a:lstStyle/>
                    <a:p>
                      <a:pPr algn="l" fontAlgn="ctr">
                        <a:buNone/>
                      </a:pPr>
                      <a:r>
                        <a:rPr lang="it-IT" sz="1200" b="1" u="none" strike="noStrike" kern="1200" dirty="0">
                          <a:solidFill>
                            <a:srgbClr val="C00000"/>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-2,3</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-2,8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-3,8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-13,9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7,9</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-4,2</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-4,1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-3,5</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-6,3</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1,9</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132841"/>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-2,1</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-1,8</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-2,0</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-11,7</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8,2</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-4,0</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-3,2</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-4,9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-5,1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2,6</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3641194"/>
                  </a:ext>
                </a:extLst>
              </a:tr>
              <a:tr h="252000">
                <a:tc>
                  <a:txBody>
                    <a:bodyPr/>
                    <a:lstStyle/>
                    <a:p>
                      <a:pPr marL="0" algn="l" defTabSz="914400" rtl="0" eaLnBrk="1" fontAlgn="b" latinLnBrk="0" hangingPunct="1"/>
                      <a:r>
                        <a:rPr lang="it-IT" sz="1200" b="1" i="0" u="none" strike="noStrike" kern="1200" dirty="0">
                          <a:solidFill>
                            <a:schemeClr val="tx1"/>
                          </a:solidFill>
                          <a:effectLst/>
                          <a:latin typeface="+mj-lt"/>
                          <a:ea typeface="+mn-ea"/>
                          <a:cs typeface="+mn-cs"/>
                        </a:rPr>
                        <a:t>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-1,5</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-2,1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-2,6</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-10,5</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8,0</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-2,4</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-1,9</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-5,0</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-4,1</a:t>
                      </a:r>
                    </a:p>
                  </a:txBody>
                  <a:tcPr marL="36000" marR="3600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3,0</a:t>
                      </a:r>
                    </a:p>
                  </a:txBody>
                  <a:tcPr marL="36000" marR="36000"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517676"/>
                  </a:ext>
                </a:extLst>
              </a:tr>
            </a:tbl>
          </a:graphicData>
        </a:graphic>
      </p:graphicFrame>
      <p:sp>
        <p:nvSpPr>
          <p:cNvPr id="2" name="CasellaDiTesto 1">
            <a:extLst>
              <a:ext uri="{FF2B5EF4-FFF2-40B4-BE49-F238E27FC236}">
                <a16:creationId xmlns:a16="http://schemas.microsoft.com/office/drawing/2014/main" id="{7BE09927-0F0F-7339-E091-ABD796BEB6D2}"/>
              </a:ext>
            </a:extLst>
          </p:cNvPr>
          <p:cNvSpPr txBox="1"/>
          <p:nvPr/>
        </p:nvSpPr>
        <p:spPr>
          <a:xfrm>
            <a:off x="3160899" y="4874090"/>
            <a:ext cx="2781531" cy="261610"/>
          </a:xfrm>
          <a:prstGeom prst="rect">
            <a:avLst/>
          </a:prstGeom>
          <a:noFill/>
        </p:spPr>
        <p:txBody>
          <a:bodyPr wrap="none" rtlCol="0">
            <a:spAutoFit/>
          </a:bodyPr>
          <a:lstStyle/>
          <a:p>
            <a:r>
              <a:rPr lang="it-IT" sz="1100" dirty="0">
                <a:latin typeface="+mj-lt"/>
              </a:rPr>
              <a:t>* Registrate (al netto delle «non classificate»)</a:t>
            </a:r>
          </a:p>
        </p:txBody>
      </p:sp>
    </p:spTree>
    <p:extLst>
      <p:ext uri="{BB962C8B-B14F-4D97-AF65-F5344CB8AC3E}">
        <p14:creationId xmlns:p14="http://schemas.microsoft.com/office/powerpoint/2010/main" val="315721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id="{9995934C-E88F-8BE9-1718-BA74F0E2A58A}"/>
              </a:ext>
            </a:extLst>
          </p:cNvPr>
          <p:cNvGraphicFramePr>
            <a:graphicFrameLocks noGrp="1"/>
          </p:cNvGraphicFramePr>
          <p:nvPr>
            <p:extLst>
              <p:ext uri="{D42A27DB-BD31-4B8C-83A1-F6EECF244321}">
                <p14:modId xmlns:p14="http://schemas.microsoft.com/office/powerpoint/2010/main" val="1414644671"/>
              </p:ext>
            </p:extLst>
          </p:nvPr>
        </p:nvGraphicFramePr>
        <p:xfrm>
          <a:off x="1819215" y="3909617"/>
          <a:ext cx="7368191" cy="1656000"/>
        </p:xfrm>
        <a:graphic>
          <a:graphicData uri="http://schemas.openxmlformats.org/drawingml/2006/table">
            <a:tbl>
              <a:tblPr>
                <a:tableStyleId>{93296810-A885-4BE3-A3E7-6D5BEEA58F35}</a:tableStyleId>
              </a:tblPr>
              <a:tblGrid>
                <a:gridCol w="1572191">
                  <a:extLst>
                    <a:ext uri="{9D8B030D-6E8A-4147-A177-3AD203B41FA5}">
                      <a16:colId xmlns:a16="http://schemas.microsoft.com/office/drawing/2014/main" val="3048345111"/>
                    </a:ext>
                  </a:extLst>
                </a:gridCol>
                <a:gridCol w="1008000">
                  <a:extLst>
                    <a:ext uri="{9D8B030D-6E8A-4147-A177-3AD203B41FA5}">
                      <a16:colId xmlns:a16="http://schemas.microsoft.com/office/drawing/2014/main" val="1066565404"/>
                    </a:ext>
                  </a:extLst>
                </a:gridCol>
                <a:gridCol w="1008000">
                  <a:extLst>
                    <a:ext uri="{9D8B030D-6E8A-4147-A177-3AD203B41FA5}">
                      <a16:colId xmlns:a16="http://schemas.microsoft.com/office/drawing/2014/main" val="4006155861"/>
                    </a:ext>
                  </a:extLst>
                </a:gridCol>
                <a:gridCol w="1260000">
                  <a:extLst>
                    <a:ext uri="{9D8B030D-6E8A-4147-A177-3AD203B41FA5}">
                      <a16:colId xmlns:a16="http://schemas.microsoft.com/office/drawing/2014/main" val="1135249309"/>
                    </a:ext>
                  </a:extLst>
                </a:gridCol>
                <a:gridCol w="1260000">
                  <a:extLst>
                    <a:ext uri="{9D8B030D-6E8A-4147-A177-3AD203B41FA5}">
                      <a16:colId xmlns:a16="http://schemas.microsoft.com/office/drawing/2014/main" val="503626028"/>
                    </a:ext>
                  </a:extLst>
                </a:gridCol>
                <a:gridCol w="1260000">
                  <a:extLst>
                    <a:ext uri="{9D8B030D-6E8A-4147-A177-3AD203B41FA5}">
                      <a16:colId xmlns:a16="http://schemas.microsoft.com/office/drawing/2014/main" val="4278367901"/>
                    </a:ext>
                  </a:extLst>
                </a:gridCol>
              </a:tblGrid>
              <a:tr h="648000">
                <a:tc>
                  <a:txBody>
                    <a:bodyPr/>
                    <a:lstStyle/>
                    <a:p>
                      <a:pPr algn="ctr" fontAlgn="ctr">
                        <a:lnSpc>
                          <a:spcPct val="100000"/>
                        </a:lnSpc>
                      </a:pPr>
                      <a:endParaRPr lang="it-IT" sz="1200" b="1" i="0" u="none" strike="noStrike" dirty="0">
                        <a:solidFill>
                          <a:srgbClr val="000000"/>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Imprese </a:t>
                      </a:r>
                    </a:p>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femminili</a:t>
                      </a:r>
                    </a:p>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non giovanili</a:t>
                      </a:r>
                    </a:p>
                  </a:txBody>
                  <a:tcPr marL="6350" marR="6350" marT="635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Imprese </a:t>
                      </a:r>
                    </a:p>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femminili</a:t>
                      </a:r>
                    </a:p>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giovanili</a:t>
                      </a: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n-lt"/>
                          <a:ea typeface="+mn-ea"/>
                          <a:cs typeface="+mn-cs"/>
                        </a:rPr>
                        <a:t> </a:t>
                      </a:r>
                      <a:r>
                        <a:rPr lang="it-IT" sz="1200" b="1" u="none" strike="noStrike" kern="1200" dirty="0">
                          <a:solidFill>
                            <a:schemeClr val="dk1"/>
                          </a:solidFill>
                          <a:effectLst/>
                          <a:latin typeface="+mj-lt"/>
                          <a:ea typeface="+mn-ea"/>
                          <a:cs typeface="+mn-cs"/>
                        </a:rPr>
                        <a:t>Quota giovanili sul </a:t>
                      </a:r>
                    </a:p>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totale imprese femminili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1" u="none" strike="noStrike" kern="1200" dirty="0">
                          <a:solidFill>
                            <a:schemeClr val="dk1"/>
                          </a:solidFill>
                          <a:effectLst/>
                          <a:latin typeface="+mj-lt"/>
                          <a:ea typeface="+mn-ea"/>
                          <a:cs typeface="+mn-cs"/>
                        </a:rPr>
                        <a:t>Var. % 2025-2024 imprese femminili giovanili</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1" u="none" strike="noStrike" kern="1200" dirty="0">
                          <a:solidFill>
                            <a:schemeClr val="dk1"/>
                          </a:solidFill>
                          <a:effectLst/>
                          <a:latin typeface="+mj-lt"/>
                          <a:ea typeface="+mn-ea"/>
                          <a:cs typeface="+mn-cs"/>
                        </a:rPr>
                        <a:t>Var. % 2025-2019 imprese femminili giovanili</a:t>
                      </a: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1957424"/>
                  </a:ext>
                </a:extLst>
              </a:tr>
              <a:tr h="252000">
                <a:tc>
                  <a:txBody>
                    <a:bodyPr/>
                    <a:lstStyle/>
                    <a:p>
                      <a:pPr algn="l" fontAlgn="ctr">
                        <a:buNone/>
                      </a:pPr>
                      <a:r>
                        <a:rPr lang="it-IT" sz="1200" b="0" u="none" strike="noStrike" kern="1200" dirty="0">
                          <a:solidFill>
                            <a:schemeClr val="tx1"/>
                          </a:solidFill>
                          <a:effectLst/>
                          <a:latin typeface="+mj-lt"/>
                          <a:ea typeface="+mn-ea"/>
                          <a:cs typeface="+mn-cs"/>
                        </a:rPr>
                        <a:t>Chieti 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18.802</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a:solidFill>
                            <a:srgbClr val="000000"/>
                          </a:solidFill>
                          <a:effectLst/>
                          <a:latin typeface="+mj-lt"/>
                        </a:rPr>
                        <a:t>1.645</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8,0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-2,4</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-24,6</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3416725"/>
                  </a:ext>
                </a:extLst>
              </a:tr>
              <a:tr h="252000">
                <a:tc>
                  <a:txBody>
                    <a:bodyPr/>
                    <a:lstStyle/>
                    <a:p>
                      <a:pPr algn="l" fontAlgn="ctr">
                        <a:buNone/>
                      </a:pPr>
                      <a:r>
                        <a:rPr lang="it-IT" sz="1200" b="1" u="none" strike="noStrike" kern="1200" dirty="0">
                          <a:solidFill>
                            <a:srgbClr val="C00000"/>
                          </a:solidFill>
                          <a:effectLst/>
                          <a:latin typeface="+mj-lt"/>
                          <a:ea typeface="+mn-ea"/>
                          <a:cs typeface="+mn-cs"/>
                        </a:rPr>
                        <a:t>Gran Sasso d’Italia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14.167</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C00000"/>
                          </a:solidFill>
                          <a:effectLst/>
                          <a:latin typeface="+mj-lt"/>
                        </a:rPr>
                        <a:t>1.351</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8,7</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-3,4</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-26,6</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8290873"/>
                  </a:ext>
                </a:extLst>
              </a:tr>
              <a:tr h="252000">
                <a:tc>
                  <a:txBody>
                    <a:bodyPr/>
                    <a:lstStyle/>
                    <a:p>
                      <a:pPr marL="0" algn="l" defTabSz="914400" rtl="0" eaLnBrk="1" fontAlgn="b" latinLnBrk="0" hangingPunct="1"/>
                      <a:r>
                        <a:rPr lang="it-IT" sz="1200" b="0" i="0" u="none" strike="noStrike" kern="1200" dirty="0">
                          <a:solidFill>
                            <a:schemeClr val="tx1"/>
                          </a:solidFill>
                          <a:effectLst/>
                          <a:latin typeface="+mj-lt"/>
                          <a:ea typeface="+mn-ea"/>
                          <a:cs typeface="+mn-cs"/>
                        </a:rPr>
                        <a:t>ABRUZZO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32.969</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0" i="0" u="none" strike="noStrike" dirty="0">
                          <a:solidFill>
                            <a:srgbClr val="000000"/>
                          </a:solidFill>
                          <a:effectLst/>
                          <a:latin typeface="+mj-lt"/>
                        </a:rPr>
                        <a:t>2.996</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8,3</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-2,9</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-25,5</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9812450"/>
                  </a:ext>
                </a:extLst>
              </a:tr>
              <a:tr h="252000">
                <a:tc>
                  <a:txBody>
                    <a:bodyPr/>
                    <a:lstStyle/>
                    <a:p>
                      <a:pPr marL="0" algn="l" defTabSz="914400" rtl="0" eaLnBrk="1" fontAlgn="b" latinLnBrk="0" hangingPunct="1"/>
                      <a:r>
                        <a:rPr lang="it-IT" sz="1200" b="1" i="0" u="none" strike="noStrike" kern="1200" dirty="0">
                          <a:solidFill>
                            <a:schemeClr val="tx1"/>
                          </a:solidFill>
                          <a:effectLst/>
                          <a:latin typeface="+mj-lt"/>
                          <a:ea typeface="+mn-ea"/>
                          <a:cs typeface="+mn-cs"/>
                        </a:rPr>
                        <a:t>ITALIA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1.172.872</a:t>
                      </a:r>
                    </a:p>
                  </a:txBody>
                  <a:tcPr marL="36000" marR="36000" marT="4763"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buNone/>
                      </a:pPr>
                      <a:r>
                        <a:rPr lang="it-IT" sz="1200" b="1" i="0" u="none" strike="noStrike" dirty="0">
                          <a:solidFill>
                            <a:srgbClr val="000000"/>
                          </a:solidFill>
                          <a:effectLst/>
                          <a:latin typeface="+mj-lt"/>
                        </a:rPr>
                        <a:t>130.102</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10,0</a:t>
                      </a:r>
                    </a:p>
                  </a:txBody>
                  <a:tcPr marL="36000" marR="36000"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-3,0</a:t>
                      </a:r>
                    </a:p>
                  </a:txBody>
                  <a:tcPr marL="36000" marR="36000"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-19,2</a:t>
                      </a:r>
                    </a:p>
                  </a:txBody>
                  <a:tcPr marL="36000" marR="36000" marT="476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827250"/>
                  </a:ext>
                </a:extLst>
              </a:tr>
            </a:tbl>
          </a:graphicData>
        </a:graphic>
      </p:graphicFrame>
      <p:sp>
        <p:nvSpPr>
          <p:cNvPr id="2" name="CasellaDiTesto 1">
            <a:extLst>
              <a:ext uri="{FF2B5EF4-FFF2-40B4-BE49-F238E27FC236}">
                <a16:creationId xmlns:a16="http://schemas.microsoft.com/office/drawing/2014/main" id="{D64EB0B9-F3A9-FC74-0482-D58518B71475}"/>
              </a:ext>
            </a:extLst>
          </p:cNvPr>
          <p:cNvSpPr txBox="1"/>
          <p:nvPr/>
        </p:nvSpPr>
        <p:spPr>
          <a:xfrm>
            <a:off x="1717143" y="3491451"/>
            <a:ext cx="7260706" cy="307777"/>
          </a:xfrm>
          <a:prstGeom prst="rect">
            <a:avLst/>
          </a:prstGeom>
          <a:noFill/>
        </p:spPr>
        <p:txBody>
          <a:bodyPr wrap="none" rtlCol="0">
            <a:spAutoFit/>
          </a:bodyPr>
          <a:lstStyle/>
          <a:p>
            <a:r>
              <a:rPr lang="it-IT" sz="1400" b="1" dirty="0">
                <a:latin typeface="+mj-lt"/>
              </a:rPr>
              <a:t>Imprese femminili giovanili e non*, Anno 2025 (valori assoluti, incidenze e variazioni percentuali)</a:t>
            </a:r>
          </a:p>
        </p:txBody>
      </p:sp>
      <p:sp>
        <p:nvSpPr>
          <p:cNvPr id="3" name="Titolo 1">
            <a:extLst>
              <a:ext uri="{FF2B5EF4-FFF2-40B4-BE49-F238E27FC236}">
                <a16:creationId xmlns:a16="http://schemas.microsoft.com/office/drawing/2014/main" id="{B427C851-90DB-C102-AD8A-2FDD07B3CD21}"/>
              </a:ext>
            </a:extLst>
          </p:cNvPr>
          <p:cNvSpPr txBox="1">
            <a:spLocks/>
          </p:cNvSpPr>
          <p:nvPr/>
        </p:nvSpPr>
        <p:spPr>
          <a:xfrm>
            <a:off x="3420350" y="445336"/>
            <a:ext cx="811633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L’IMPRENDITORIALITA’ FEMMINILE &amp; GIOVANILE</a:t>
            </a:r>
          </a:p>
        </p:txBody>
      </p:sp>
      <p:sp>
        <p:nvSpPr>
          <p:cNvPr id="6" name="TextBox 5">
            <a:extLst>
              <a:ext uri="{FF2B5EF4-FFF2-40B4-BE49-F238E27FC236}">
                <a16:creationId xmlns:a16="http://schemas.microsoft.com/office/drawing/2014/main" id="{FE8F1AC4-E59E-451E-591D-F8BCDDB8FC6F}"/>
              </a:ext>
            </a:extLst>
          </p:cNvPr>
          <p:cNvSpPr txBox="1"/>
          <p:nvPr/>
        </p:nvSpPr>
        <p:spPr>
          <a:xfrm>
            <a:off x="876694" y="1834146"/>
            <a:ext cx="10341204" cy="1384995"/>
          </a:xfrm>
          <a:prstGeom prst="rect">
            <a:avLst/>
          </a:prstGeom>
          <a:solidFill>
            <a:schemeClr val="bg1"/>
          </a:solidFill>
        </p:spPr>
        <p:txBody>
          <a:bodyPr wrap="square" lIns="0" tIns="0" rIns="0" bIns="0" numCol="1" spcCol="0" rtlCol="0" anchor="t">
            <a:spAutoFit/>
          </a:bodyPr>
          <a:lstStyle/>
          <a:p>
            <a:pPr algn="just">
              <a:spcAft>
                <a:spcPts val="750"/>
              </a:spcAft>
              <a:buClr>
                <a:schemeClr val="lt1"/>
              </a:buClr>
              <a:buSzPts val="2300"/>
            </a:pPr>
            <a:r>
              <a:rPr lang="it-IT" sz="1500" dirty="0">
                <a:latin typeface="+mj-lt"/>
              </a:rPr>
              <a:t>In Italia </a:t>
            </a:r>
            <a:r>
              <a:rPr lang="it-IT" sz="1500" b="1" dirty="0">
                <a:solidFill>
                  <a:srgbClr val="6F3E91"/>
                </a:solidFill>
                <a:latin typeface="+mj-lt"/>
              </a:rPr>
              <a:t>le imprese giovanili femminili </a:t>
            </a:r>
            <a:r>
              <a:rPr lang="it-IT" sz="1500" dirty="0">
                <a:latin typeface="+mj-lt"/>
              </a:rPr>
              <a:t>sono poco più di 130mila e rappresentano il 10,0% del totale delle imprese guidate da donne. I</a:t>
            </a:r>
            <a:r>
              <a:rPr lang="it-IT" sz="1500" dirty="0">
                <a:solidFill>
                  <a:srgbClr val="212529"/>
                </a:solidFill>
                <a:latin typeface="+mj-lt"/>
              </a:rPr>
              <a:t>n Abruzzo </a:t>
            </a:r>
            <a:r>
              <a:rPr lang="it-IT" sz="1500" b="1" dirty="0">
                <a:solidFill>
                  <a:srgbClr val="6F3E91"/>
                </a:solidFill>
                <a:latin typeface="+mj-lt"/>
              </a:rPr>
              <a:t>il peso di questa componente </a:t>
            </a:r>
            <a:r>
              <a:rPr lang="it-IT" sz="1500" dirty="0">
                <a:solidFill>
                  <a:srgbClr val="212529"/>
                </a:solidFill>
                <a:latin typeface="+mj-lt"/>
              </a:rPr>
              <a:t>è più basso, pari all’8,3%, e </a:t>
            </a:r>
            <a:r>
              <a:rPr lang="it-IT" sz="1500" b="1" dirty="0">
                <a:solidFill>
                  <a:srgbClr val="6F3E91"/>
                </a:solidFill>
                <a:latin typeface="+mj-lt"/>
              </a:rPr>
              <a:t>sale all’8,7% nell’area della Camera di commercio Gran Sasso d’Italia</a:t>
            </a:r>
            <a:r>
              <a:rPr lang="it-IT" sz="1500" dirty="0">
                <a:solidFill>
                  <a:srgbClr val="212529"/>
                </a:solidFill>
                <a:latin typeface="+mj-lt"/>
              </a:rPr>
              <a:t>. Rispetto all’anno precedente si osserva un peggioramento: </a:t>
            </a:r>
            <a:r>
              <a:rPr lang="it-IT" sz="1500" b="1" dirty="0">
                <a:solidFill>
                  <a:srgbClr val="6F3E91"/>
                </a:solidFill>
                <a:latin typeface="+mj-lt"/>
              </a:rPr>
              <a:t>le imprese femminili giovanili diminuiscono del 3,4% nel territorio della Camera di commercio Gran Sasso d’Italia </a:t>
            </a:r>
            <a:r>
              <a:rPr lang="it-IT" sz="1500" dirty="0">
                <a:solidFill>
                  <a:srgbClr val="212529"/>
                </a:solidFill>
                <a:latin typeface="+mj-lt"/>
              </a:rPr>
              <a:t>e del 2,4% in quello della Camera di commercio di Chieti-Pescara. Il calo è ancora più evidente considerando gli ultimi 5 anni: le imprese giovanili femminili sono diminuite del 26,6% nelle province dell’Aquila e Teramo e del 24,6% in quelle di Chieti e Pescara, a fronte di un -19,2% registrato a livello nazionale.</a:t>
            </a:r>
            <a:endParaRPr lang="it-IT" sz="1500" dirty="0">
              <a:solidFill>
                <a:srgbClr val="000000"/>
              </a:solidFill>
              <a:latin typeface="DM Sans" pitchFamily="2" charset="0"/>
            </a:endParaRPr>
          </a:p>
        </p:txBody>
      </p:sp>
      <p:sp>
        <p:nvSpPr>
          <p:cNvPr id="4" name="CasellaDiTesto 3">
            <a:extLst>
              <a:ext uri="{FF2B5EF4-FFF2-40B4-BE49-F238E27FC236}">
                <a16:creationId xmlns:a16="http://schemas.microsoft.com/office/drawing/2014/main" id="{1395AB06-EE9C-6611-09A6-F663A3113CD5}"/>
              </a:ext>
            </a:extLst>
          </p:cNvPr>
          <p:cNvSpPr txBox="1"/>
          <p:nvPr/>
        </p:nvSpPr>
        <p:spPr>
          <a:xfrm>
            <a:off x="1763899" y="5691970"/>
            <a:ext cx="857927" cy="261610"/>
          </a:xfrm>
          <a:prstGeom prst="rect">
            <a:avLst/>
          </a:prstGeom>
          <a:noFill/>
        </p:spPr>
        <p:txBody>
          <a:bodyPr wrap="none" rtlCol="0">
            <a:spAutoFit/>
          </a:bodyPr>
          <a:lstStyle/>
          <a:p>
            <a:r>
              <a:rPr lang="it-IT" sz="1100" dirty="0">
                <a:latin typeface="+mj-lt"/>
              </a:rPr>
              <a:t>* Registrate</a:t>
            </a:r>
          </a:p>
        </p:txBody>
      </p:sp>
    </p:spTree>
    <p:extLst>
      <p:ext uri="{BB962C8B-B14F-4D97-AF65-F5344CB8AC3E}">
        <p14:creationId xmlns:p14="http://schemas.microsoft.com/office/powerpoint/2010/main" val="120797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id="{004602D8-E78D-3E3D-9A06-314F017273DC}"/>
              </a:ext>
            </a:extLst>
          </p:cNvPr>
          <p:cNvGraphicFramePr>
            <a:graphicFrameLocks noGrp="1"/>
          </p:cNvGraphicFramePr>
          <p:nvPr>
            <p:extLst>
              <p:ext uri="{D42A27DB-BD31-4B8C-83A1-F6EECF244321}">
                <p14:modId xmlns:p14="http://schemas.microsoft.com/office/powerpoint/2010/main" val="1687700112"/>
              </p:ext>
            </p:extLst>
          </p:nvPr>
        </p:nvGraphicFramePr>
        <p:xfrm>
          <a:off x="1838286" y="3020932"/>
          <a:ext cx="8245175" cy="1797886"/>
        </p:xfrm>
        <a:graphic>
          <a:graphicData uri="http://schemas.openxmlformats.org/drawingml/2006/table">
            <a:tbl>
              <a:tblPr>
                <a:tableStyleId>{93296810-A885-4BE3-A3E7-6D5BEEA58F35}</a:tableStyleId>
              </a:tblPr>
              <a:tblGrid>
                <a:gridCol w="1613508">
                  <a:extLst>
                    <a:ext uri="{9D8B030D-6E8A-4147-A177-3AD203B41FA5}">
                      <a16:colId xmlns:a16="http://schemas.microsoft.com/office/drawing/2014/main" val="26714241"/>
                    </a:ext>
                  </a:extLst>
                </a:gridCol>
                <a:gridCol w="947381">
                  <a:extLst>
                    <a:ext uri="{9D8B030D-6E8A-4147-A177-3AD203B41FA5}">
                      <a16:colId xmlns:a16="http://schemas.microsoft.com/office/drawing/2014/main" val="1322845489"/>
                    </a:ext>
                  </a:extLst>
                </a:gridCol>
                <a:gridCol w="947381">
                  <a:extLst>
                    <a:ext uri="{9D8B030D-6E8A-4147-A177-3AD203B41FA5}">
                      <a16:colId xmlns:a16="http://schemas.microsoft.com/office/drawing/2014/main" val="1564977305"/>
                    </a:ext>
                  </a:extLst>
                </a:gridCol>
                <a:gridCol w="947381">
                  <a:extLst>
                    <a:ext uri="{9D8B030D-6E8A-4147-A177-3AD203B41FA5}">
                      <a16:colId xmlns:a16="http://schemas.microsoft.com/office/drawing/2014/main" val="1728799359"/>
                    </a:ext>
                  </a:extLst>
                </a:gridCol>
                <a:gridCol w="947381">
                  <a:extLst>
                    <a:ext uri="{9D8B030D-6E8A-4147-A177-3AD203B41FA5}">
                      <a16:colId xmlns:a16="http://schemas.microsoft.com/office/drawing/2014/main" val="733777621"/>
                    </a:ext>
                  </a:extLst>
                </a:gridCol>
                <a:gridCol w="947381">
                  <a:extLst>
                    <a:ext uri="{9D8B030D-6E8A-4147-A177-3AD203B41FA5}">
                      <a16:colId xmlns:a16="http://schemas.microsoft.com/office/drawing/2014/main" val="1440124530"/>
                    </a:ext>
                  </a:extLst>
                </a:gridCol>
                <a:gridCol w="947381">
                  <a:extLst>
                    <a:ext uri="{9D8B030D-6E8A-4147-A177-3AD203B41FA5}">
                      <a16:colId xmlns:a16="http://schemas.microsoft.com/office/drawing/2014/main" val="150061034"/>
                    </a:ext>
                  </a:extLst>
                </a:gridCol>
                <a:gridCol w="947381">
                  <a:extLst>
                    <a:ext uri="{9D8B030D-6E8A-4147-A177-3AD203B41FA5}">
                      <a16:colId xmlns:a16="http://schemas.microsoft.com/office/drawing/2014/main" val="3449112675"/>
                    </a:ext>
                  </a:extLst>
                </a:gridCol>
              </a:tblGrid>
              <a:tr h="246848">
                <a:tc>
                  <a:txBody>
                    <a:bodyPr/>
                    <a:lstStyle/>
                    <a:p>
                      <a:pPr marL="0" algn="l" defTabSz="914400" rtl="0" eaLnBrk="1" fontAlgn="ctr" latinLnBrk="0" hangingPunct="1">
                        <a:lnSpc>
                          <a:spcPct val="100000"/>
                        </a:lnSpc>
                      </a:pPr>
                      <a:r>
                        <a:rPr lang="it-IT" sz="1200" b="0" u="none" strike="noStrike" kern="1200" dirty="0">
                          <a:solidFill>
                            <a:schemeClr val="dk1"/>
                          </a:solidFill>
                          <a:effectLst/>
                          <a:latin typeface="+mj-lt"/>
                          <a:ea typeface="+mn-ea"/>
                          <a:cs typeface="+mn-cs"/>
                        </a:rPr>
                        <a:t> </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Imprese femminili**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lnSpc>
                          <a:spcPct val="100000"/>
                        </a:lnSpc>
                      </a:pPr>
                      <a:endParaRPr lang="it-IT"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Imprese non femminili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Imprese non classificate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Totale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66808"/>
                  </a:ext>
                </a:extLst>
              </a:tr>
              <a:tr h="168657">
                <a:tc>
                  <a:txBody>
                    <a:bodyPr/>
                    <a:lstStyle/>
                    <a:p>
                      <a:pPr marL="0" algn="l"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Provincia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Esclusiva</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Forte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Maggioritaria</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lnSpc>
                          <a:spcPct val="100000"/>
                        </a:lnSpc>
                      </a:pPr>
                      <a:r>
                        <a:rPr lang="it-IT" sz="1200" b="1" u="none" strike="noStrike" kern="1200" dirty="0">
                          <a:solidFill>
                            <a:schemeClr val="dk1"/>
                          </a:solidFill>
                          <a:effectLst/>
                          <a:latin typeface="+mj-lt"/>
                          <a:ea typeface="+mn-ea"/>
                          <a:cs typeface="+mn-cs"/>
                        </a:rPr>
                        <a:t>Totale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it-IT" sz="14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it-IT"/>
                    </a:p>
                  </a:txBody>
                  <a:tcPr/>
                </a:tc>
                <a:tc vMerge="1">
                  <a:txBody>
                    <a:bodyPr/>
                    <a:lstStyle/>
                    <a:p>
                      <a:pPr algn="ctr" fontAlgn="ctr">
                        <a:lnSpc>
                          <a:spcPct val="100000"/>
                        </a:lnSpc>
                      </a:pPr>
                      <a:endParaRPr lang="it-IT" sz="1400" b="1" i="0" u="none" strike="noStrike" dirty="0">
                        <a:solidFill>
                          <a:srgbClr val="000000"/>
                        </a:solidFill>
                        <a:effectLst/>
                        <a:latin typeface="DM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5378596"/>
                  </a:ext>
                </a:extLst>
              </a:tr>
              <a:tr h="226968">
                <a:tc>
                  <a:txBody>
                    <a:bodyPr/>
                    <a:lstStyle/>
                    <a:p>
                      <a:pPr algn="l" fontAlgn="b">
                        <a:buNone/>
                      </a:pPr>
                      <a:r>
                        <a:rPr lang="it-IT" sz="1200" b="0" i="0" u="none" strike="noStrike" dirty="0">
                          <a:solidFill>
                            <a:schemeClr val="tx1"/>
                          </a:solidFill>
                          <a:effectLst/>
                          <a:latin typeface="+mj-lt"/>
                        </a:rPr>
                        <a:t>Chieti</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0</a:t>
                      </a: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a:solidFill>
                            <a:srgbClr val="000000"/>
                          </a:solidFill>
                          <a:effectLst/>
                          <a:latin typeface="+mj-lt"/>
                        </a:rPr>
                        <a:t>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1</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35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4787197"/>
                  </a:ext>
                </a:extLst>
              </a:tr>
              <a:tr h="226968">
                <a:tc>
                  <a:txBody>
                    <a:bodyPr/>
                    <a:lstStyle/>
                    <a:p>
                      <a:pPr algn="l" fontAlgn="b">
                        <a:buNone/>
                      </a:pPr>
                      <a:r>
                        <a:rPr lang="it-IT" sz="1200" b="1" i="0" u="none" strike="noStrike" dirty="0">
                          <a:solidFill>
                            <a:srgbClr val="C00000"/>
                          </a:solidFill>
                          <a:effectLst/>
                          <a:latin typeface="+mj-lt"/>
                        </a:rPr>
                        <a:t>L'Aquila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2</a:t>
                      </a: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1</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2</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35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2323373"/>
                  </a:ext>
                </a:extLst>
              </a:tr>
              <a:tr h="226968">
                <a:tc>
                  <a:txBody>
                    <a:bodyPr/>
                    <a:lstStyle/>
                    <a:p>
                      <a:pPr algn="l" fontAlgn="b">
                        <a:buNone/>
                      </a:pPr>
                      <a:r>
                        <a:rPr lang="it-IT" sz="1200" b="0" i="0" u="none" strike="noStrike" dirty="0">
                          <a:solidFill>
                            <a:schemeClr val="tx1"/>
                          </a:solidFill>
                          <a:effectLst/>
                          <a:latin typeface="+mj-lt"/>
                        </a:rPr>
                        <a:t>Pescara</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a:solidFill>
                            <a:srgbClr val="000000"/>
                          </a:solidFill>
                          <a:effectLst/>
                          <a:latin typeface="+mj-lt"/>
                        </a:rPr>
                        <a:t>2</a:t>
                      </a: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4</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2</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a:solidFill>
                            <a:srgbClr val="000000"/>
                          </a:solidFill>
                          <a:effectLst/>
                          <a:latin typeface="+mj-lt"/>
                        </a:rPr>
                        <a:t>40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a:solidFill>
                            <a:srgbClr val="000000"/>
                          </a:solidFill>
                          <a:effectLst/>
                          <a:latin typeface="+mj-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8523771"/>
                  </a:ext>
                </a:extLst>
              </a:tr>
              <a:tr h="226968">
                <a:tc>
                  <a:txBody>
                    <a:bodyPr/>
                    <a:lstStyle/>
                    <a:p>
                      <a:pPr algn="l" fontAlgn="b">
                        <a:buNone/>
                      </a:pPr>
                      <a:r>
                        <a:rPr lang="it-IT" sz="1200" b="1" i="0" u="none" strike="noStrike" dirty="0">
                          <a:solidFill>
                            <a:srgbClr val="C00000"/>
                          </a:solidFill>
                          <a:effectLst/>
                          <a:latin typeface="+mj-lt"/>
                        </a:rPr>
                        <a:t>Teramo</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4</a:t>
                      </a: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3</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2</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9</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27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C00000"/>
                          </a:solidFill>
                          <a:effectLst/>
                          <a:latin typeface="+mj-lt"/>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9861777"/>
                  </a:ext>
                </a:extLst>
              </a:tr>
              <a:tr h="226968">
                <a:tc>
                  <a:txBody>
                    <a:bodyPr/>
                    <a:lstStyle/>
                    <a:p>
                      <a:pPr algn="l" rtl="0" fontAlgn="b">
                        <a:buNone/>
                      </a:pPr>
                      <a:r>
                        <a:rPr lang="it-IT" sz="1200" b="0" i="0" u="none" strike="noStrike" dirty="0">
                          <a:solidFill>
                            <a:srgbClr val="000000"/>
                          </a:solidFill>
                          <a:effectLst/>
                          <a:latin typeface="+mj-lt"/>
                        </a:rPr>
                        <a:t>ABRUZZO</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a:solidFill>
                            <a:srgbClr val="000000"/>
                          </a:solidFill>
                          <a:effectLst/>
                          <a:latin typeface="+mj-lt"/>
                        </a:rPr>
                        <a:t>8</a:t>
                      </a: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a:solidFill>
                            <a:srgbClr val="000000"/>
                          </a:solidFill>
                          <a:effectLst/>
                          <a:latin typeface="+mj-lt"/>
                        </a:rPr>
                        <a:t>8</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a:solidFill>
                            <a:srgbClr val="000000"/>
                          </a:solidFill>
                          <a:effectLst/>
                          <a:latin typeface="+mj-lt"/>
                        </a:rPr>
                        <a:t>7</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23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137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a:solidFill>
                            <a:srgbClr val="000000"/>
                          </a:solidFill>
                          <a:effectLst/>
                          <a:latin typeface="+mj-lt"/>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172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9365312"/>
                  </a:ext>
                </a:extLst>
              </a:tr>
              <a:tr h="226968">
                <a:tc>
                  <a:txBody>
                    <a:bodyPr/>
                    <a:lstStyle/>
                    <a:p>
                      <a:pPr algn="l" rtl="0" fontAlgn="b">
                        <a:buNone/>
                      </a:pPr>
                      <a:r>
                        <a:rPr lang="it-IT" sz="1200" b="1" i="0" u="none" strike="noStrike" dirty="0">
                          <a:solidFill>
                            <a:srgbClr val="000000"/>
                          </a:solidFill>
                          <a:effectLst/>
                          <a:latin typeface="+mj-lt"/>
                        </a:rPr>
                        <a:t>ITALIA</a:t>
                      </a:r>
                    </a:p>
                  </a:txBody>
                  <a:tcPr marL="36000" marR="36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459</a:t>
                      </a: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778</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295</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1.532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1" i="0" u="none" strike="noStrike" dirty="0">
                          <a:solidFill>
                            <a:srgbClr val="000000"/>
                          </a:solidFill>
                          <a:effectLst/>
                          <a:latin typeface="+mj-lt"/>
                        </a:rPr>
                        <a:t>9.496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805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it-IT" sz="1200" b="0" i="0" u="none" strike="noStrike" dirty="0">
                          <a:solidFill>
                            <a:srgbClr val="000000"/>
                          </a:solidFill>
                          <a:effectLst/>
                          <a:latin typeface="+mj-lt"/>
                        </a:rPr>
                        <a:t>11.833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2345201"/>
                  </a:ext>
                </a:extLst>
              </a:tr>
            </a:tbl>
          </a:graphicData>
        </a:graphic>
      </p:graphicFrame>
      <p:sp>
        <p:nvSpPr>
          <p:cNvPr id="4" name="CasellaDiTesto 3">
            <a:extLst>
              <a:ext uri="{FF2B5EF4-FFF2-40B4-BE49-F238E27FC236}">
                <a16:creationId xmlns:a16="http://schemas.microsoft.com/office/drawing/2014/main" id="{5A7445AC-246A-D73A-EE9D-895C47F04340}"/>
              </a:ext>
            </a:extLst>
          </p:cNvPr>
          <p:cNvSpPr txBox="1"/>
          <p:nvPr/>
        </p:nvSpPr>
        <p:spPr>
          <a:xfrm>
            <a:off x="1041618" y="5192262"/>
            <a:ext cx="9720000" cy="1015663"/>
          </a:xfrm>
          <a:prstGeom prst="rect">
            <a:avLst/>
          </a:prstGeom>
          <a:noFill/>
        </p:spPr>
        <p:txBody>
          <a:bodyPr wrap="square" rtlCol="0">
            <a:spAutoFit/>
          </a:bodyPr>
          <a:lstStyle/>
          <a:p>
            <a:pPr algn="just"/>
            <a:r>
              <a:rPr lang="it-IT" sz="1000" dirty="0">
                <a:latin typeface="+mj-lt"/>
              </a:rPr>
              <a:t>*Nell’ambito della normativa italiana (vedasi Legge 221/2012 e successive modifiche) sono da considerarsi startup innovative le società di capitali, costituite anche in forma cooperativa, o società europee aventi sede fiscale in Italia, che rispondono a determinati requisiti</a:t>
            </a:r>
            <a:r>
              <a:rPr lang="it-IT" sz="1000" baseline="30000" dirty="0">
                <a:latin typeface="+mj-lt"/>
              </a:rPr>
              <a:t>13</a:t>
            </a:r>
            <a:r>
              <a:rPr lang="it-IT" sz="1000" dirty="0">
                <a:latin typeface="+mj-lt"/>
              </a:rPr>
              <a:t> e aventi come oggetto sociale esclusivo o prevalente: lo sviluppo, la produzione e la commercializzazione di prodotti o servizi innovativi ad alto valore tecnologico. </a:t>
            </a:r>
          </a:p>
          <a:p>
            <a:pPr algn="just"/>
            <a:endParaRPr lang="it-IT" sz="1000" dirty="0">
              <a:latin typeface="+mj-lt"/>
            </a:endParaRPr>
          </a:p>
          <a:p>
            <a:pPr algn="just"/>
            <a:r>
              <a:rPr lang="it-IT" sz="1000" dirty="0">
                <a:latin typeface="+mj-lt"/>
              </a:rPr>
              <a:t>**Prevalenza femminile: Maggioritaria ([% del capitale sociale + % Amministratori] / 2 &gt; 50%); Forte ([% del capitale sociale + % Amministratori] / 2 &gt; 66%); Esclusiva ([% del capitale sociale + % Amministratori] / 2 = 100%)</a:t>
            </a:r>
            <a:endParaRPr lang="it-IT" sz="1000" dirty="0">
              <a:highlight>
                <a:srgbClr val="FFFF00"/>
              </a:highlight>
              <a:latin typeface="+mj-lt"/>
            </a:endParaRPr>
          </a:p>
        </p:txBody>
      </p:sp>
      <p:sp>
        <p:nvSpPr>
          <p:cNvPr id="6" name="Titolo 1">
            <a:extLst>
              <a:ext uri="{FF2B5EF4-FFF2-40B4-BE49-F238E27FC236}">
                <a16:creationId xmlns:a16="http://schemas.microsoft.com/office/drawing/2014/main" id="{FFB7C7DE-D8DB-B63C-D6D7-3064207869FE}"/>
              </a:ext>
            </a:extLst>
          </p:cNvPr>
          <p:cNvSpPr txBox="1">
            <a:spLocks/>
          </p:cNvSpPr>
          <p:nvPr/>
        </p:nvSpPr>
        <p:spPr>
          <a:xfrm>
            <a:off x="2037834" y="355706"/>
            <a:ext cx="946758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LE START-UP INNOVATIVE</a:t>
            </a:r>
          </a:p>
        </p:txBody>
      </p:sp>
      <p:sp>
        <p:nvSpPr>
          <p:cNvPr id="10" name="CasellaDiTesto 9">
            <a:extLst>
              <a:ext uri="{FF2B5EF4-FFF2-40B4-BE49-F238E27FC236}">
                <a16:creationId xmlns:a16="http://schemas.microsoft.com/office/drawing/2014/main" id="{79F65E59-1EFA-F9EF-006A-13ABC02DD5EF}"/>
              </a:ext>
            </a:extLst>
          </p:cNvPr>
          <p:cNvSpPr txBox="1"/>
          <p:nvPr/>
        </p:nvSpPr>
        <p:spPr>
          <a:xfrm>
            <a:off x="1778277" y="2575994"/>
            <a:ext cx="2754408" cy="307777"/>
          </a:xfrm>
          <a:prstGeom prst="rect">
            <a:avLst/>
          </a:prstGeom>
          <a:noFill/>
        </p:spPr>
        <p:txBody>
          <a:bodyPr wrap="none" rtlCol="0">
            <a:spAutoFit/>
          </a:bodyPr>
          <a:lstStyle/>
          <a:p>
            <a:r>
              <a:rPr lang="it-IT" sz="1400" b="1" dirty="0">
                <a:latin typeface="+mj-lt"/>
              </a:rPr>
              <a:t>Start-up femminili e non, Anno 2025</a:t>
            </a:r>
          </a:p>
        </p:txBody>
      </p:sp>
      <p:sp>
        <p:nvSpPr>
          <p:cNvPr id="2" name="CasellaDiTesto 1">
            <a:extLst>
              <a:ext uri="{FF2B5EF4-FFF2-40B4-BE49-F238E27FC236}">
                <a16:creationId xmlns:a16="http://schemas.microsoft.com/office/drawing/2014/main" id="{C1B4451A-E538-926A-B36F-EE9CC973A7B4}"/>
              </a:ext>
            </a:extLst>
          </p:cNvPr>
          <p:cNvSpPr txBox="1"/>
          <p:nvPr/>
        </p:nvSpPr>
        <p:spPr>
          <a:xfrm>
            <a:off x="1041618" y="1570270"/>
            <a:ext cx="9720000" cy="784830"/>
          </a:xfrm>
          <a:prstGeom prst="rect">
            <a:avLst/>
          </a:prstGeom>
          <a:noFill/>
        </p:spPr>
        <p:txBody>
          <a:bodyPr wrap="square">
            <a:spAutoFit/>
          </a:bodyPr>
          <a:lstStyle/>
          <a:p>
            <a:pPr algn="just">
              <a:spcAft>
                <a:spcPts val="750"/>
              </a:spcAft>
            </a:pPr>
            <a:r>
              <a:rPr lang="it-IT" sz="1500" dirty="0">
                <a:solidFill>
                  <a:srgbClr val="000000"/>
                </a:solidFill>
                <a:latin typeface="+mj-lt"/>
              </a:rPr>
              <a:t>In Italia, al 31 dicembre 2025 risultano iscritte alla Sezione speciale del Registro delle imprese* poco più di 11.800 start-up innovative, di cui 1.532 femminili, pari al 12,9% del totale. Le </a:t>
            </a:r>
            <a:r>
              <a:rPr lang="it-IT" sz="1500" b="1" dirty="0">
                <a:solidFill>
                  <a:srgbClr val="6F3E91"/>
                </a:solidFill>
                <a:latin typeface="+mj-lt"/>
              </a:rPr>
              <a:t>start-up innovative localizzate in Abruzzo sono 172; di queste, 23 sono a conduzione femminile </a:t>
            </a:r>
            <a:r>
              <a:rPr lang="it-IT" sz="1500" dirty="0">
                <a:solidFill>
                  <a:srgbClr val="000000"/>
                </a:solidFill>
                <a:latin typeface="+mj-lt"/>
              </a:rPr>
              <a:t>(il 13,4%). Si tratta perlopiù di imprese localizzate nelle province di Pescara e Teramo.</a:t>
            </a:r>
          </a:p>
        </p:txBody>
      </p:sp>
    </p:spTree>
    <p:extLst>
      <p:ext uri="{BB962C8B-B14F-4D97-AF65-F5344CB8AC3E}">
        <p14:creationId xmlns:p14="http://schemas.microsoft.com/office/powerpoint/2010/main" val="49755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BA9CB-69E4-4487-FE3C-08D481CCB305}"/>
              </a:ext>
            </a:extLst>
          </p:cNvPr>
          <p:cNvSpPr>
            <a:spLocks noGrp="1"/>
          </p:cNvSpPr>
          <p:nvPr>
            <p:ph type="ctrTitle"/>
          </p:nvPr>
        </p:nvSpPr>
        <p:spPr/>
        <p:txBody>
          <a:bodyPr>
            <a:normAutofit/>
          </a:bodyPr>
          <a:lstStyle/>
          <a:p>
            <a:r>
              <a:rPr lang="it-IT" dirty="0"/>
              <a:t>LE IMPRESE FEMMINILI E LA DUPLICE TRANSIZIONE</a:t>
            </a:r>
          </a:p>
        </p:txBody>
      </p:sp>
    </p:spTree>
    <p:extLst>
      <p:ext uri="{BB962C8B-B14F-4D97-AF65-F5344CB8AC3E}">
        <p14:creationId xmlns:p14="http://schemas.microsoft.com/office/powerpoint/2010/main" val="3072499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91F109F-3901-FBB2-F090-9704BC665570}"/>
              </a:ext>
            </a:extLst>
          </p:cNvPr>
          <p:cNvSpPr txBox="1"/>
          <p:nvPr/>
        </p:nvSpPr>
        <p:spPr>
          <a:xfrm>
            <a:off x="657860" y="2022051"/>
            <a:ext cx="10876280" cy="1015663"/>
          </a:xfrm>
          <a:prstGeom prst="rect">
            <a:avLst/>
          </a:prstGeom>
          <a:noFill/>
        </p:spPr>
        <p:txBody>
          <a:bodyPr wrap="square">
            <a:spAutoFit/>
          </a:bodyPr>
          <a:lstStyle/>
          <a:p>
            <a:pPr algn="just"/>
            <a:r>
              <a:rPr lang="it-IT" sz="1500" dirty="0">
                <a:latin typeface="+mj-lt"/>
              </a:rPr>
              <a:t>L’innovazione tecnologica rappresenta uno dei principali motori della crescita economica. Secondo elaborazioni su dati ISTAT, in Abruzzo il 17% delle imprese con almeno tre addetti ha investito in almeno una tecnologia 4.0 (come Internet of </a:t>
            </a:r>
            <a:r>
              <a:rPr lang="it-IT" sz="1500" dirty="0" err="1">
                <a:latin typeface="+mj-lt"/>
              </a:rPr>
              <a:t>Things</a:t>
            </a:r>
            <a:r>
              <a:rPr lang="it-IT" sz="1500" dirty="0">
                <a:latin typeface="+mj-lt"/>
              </a:rPr>
              <a:t>, intelligenza artificiale, stampanti 3D o Big Data), una quota sensibilmente inferiore rispetto al 29% delle imprese non femminili. La provincia de L’Aquila mostra valori leggermente inferiori alla media regionale (14,6% e 28,2% rispettivamente) e resta comunque distante dal dato nazionale (25,4%).</a:t>
            </a:r>
          </a:p>
        </p:txBody>
      </p:sp>
      <p:sp>
        <p:nvSpPr>
          <p:cNvPr id="9" name="Titolo 1">
            <a:extLst>
              <a:ext uri="{FF2B5EF4-FFF2-40B4-BE49-F238E27FC236}">
                <a16:creationId xmlns:a16="http://schemas.microsoft.com/office/drawing/2014/main" id="{ABA899A3-5638-48C3-D92F-6C3E36FAC5C3}"/>
              </a:ext>
            </a:extLst>
          </p:cNvPr>
          <p:cNvSpPr txBox="1">
            <a:spLocks/>
          </p:cNvSpPr>
          <p:nvPr/>
        </p:nvSpPr>
        <p:spPr>
          <a:xfrm>
            <a:off x="3420350" y="445336"/>
            <a:ext cx="811633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LA TRANSIZIONE DIGITALE</a:t>
            </a:r>
          </a:p>
        </p:txBody>
      </p:sp>
      <p:sp>
        <p:nvSpPr>
          <p:cNvPr id="16" name="CasellaDiTesto 15">
            <a:extLst>
              <a:ext uri="{FF2B5EF4-FFF2-40B4-BE49-F238E27FC236}">
                <a16:creationId xmlns:a16="http://schemas.microsoft.com/office/drawing/2014/main" id="{2F3ECD9C-DAD1-3452-C365-E862F8003181}"/>
              </a:ext>
            </a:extLst>
          </p:cNvPr>
          <p:cNvSpPr txBox="1"/>
          <p:nvPr/>
        </p:nvSpPr>
        <p:spPr>
          <a:xfrm>
            <a:off x="8990712" y="4100206"/>
            <a:ext cx="1920904" cy="1323439"/>
          </a:xfrm>
          <a:prstGeom prst="rect">
            <a:avLst/>
          </a:prstGeom>
          <a:noFill/>
        </p:spPr>
        <p:txBody>
          <a:bodyPr wrap="square" rtlCol="0">
            <a:spAutoFit/>
          </a:bodyPr>
          <a:lstStyle/>
          <a:p>
            <a:pPr algn="ctr"/>
            <a:r>
              <a:rPr lang="it-IT" sz="1600" b="1" dirty="0">
                <a:solidFill>
                  <a:srgbClr val="FF0000"/>
                </a:solidFill>
                <a:latin typeface="+mj-lt"/>
              </a:rPr>
              <a:t>ITALIA</a:t>
            </a:r>
          </a:p>
          <a:p>
            <a:pPr algn="ctr"/>
            <a:endParaRPr lang="it-IT" sz="1600" dirty="0">
              <a:latin typeface="+mj-lt"/>
            </a:endParaRPr>
          </a:p>
          <a:p>
            <a:pPr algn="ctr"/>
            <a:r>
              <a:rPr lang="it-IT" sz="2400" b="1" dirty="0">
                <a:solidFill>
                  <a:srgbClr val="FF0000"/>
                </a:solidFill>
                <a:latin typeface="+mj-lt"/>
              </a:rPr>
              <a:t>25,4%</a:t>
            </a:r>
          </a:p>
          <a:p>
            <a:pPr algn="ctr"/>
            <a:r>
              <a:rPr lang="it-IT" sz="1200" dirty="0">
                <a:latin typeface="+mj-lt"/>
              </a:rPr>
              <a:t>(35,7% delle imprese non femminili)</a:t>
            </a:r>
          </a:p>
        </p:txBody>
      </p:sp>
      <p:sp>
        <p:nvSpPr>
          <p:cNvPr id="4" name="CasellaDiTesto 3">
            <a:extLst>
              <a:ext uri="{FF2B5EF4-FFF2-40B4-BE49-F238E27FC236}">
                <a16:creationId xmlns:a16="http://schemas.microsoft.com/office/drawing/2014/main" id="{0B7F2F1C-B897-B4EB-A9E2-E131C015E7B3}"/>
              </a:ext>
            </a:extLst>
          </p:cNvPr>
          <p:cNvSpPr txBox="1"/>
          <p:nvPr/>
        </p:nvSpPr>
        <p:spPr>
          <a:xfrm>
            <a:off x="731519" y="3990131"/>
            <a:ext cx="1271661" cy="1600438"/>
          </a:xfrm>
          <a:prstGeom prst="rect">
            <a:avLst/>
          </a:prstGeom>
          <a:solidFill>
            <a:srgbClr val="6F3E91"/>
          </a:solidFill>
        </p:spPr>
        <p:txBody>
          <a:bodyPr wrap="square" rtlCol="0">
            <a:spAutoFit/>
          </a:bodyPr>
          <a:lstStyle/>
          <a:p>
            <a:pPr algn="ctr"/>
            <a:endParaRPr lang="it-IT" sz="1400" b="1" dirty="0">
              <a:solidFill>
                <a:srgbClr val="FFFFFF"/>
              </a:solidFill>
              <a:latin typeface="+mj-lt"/>
            </a:endParaRPr>
          </a:p>
          <a:p>
            <a:pPr algn="ctr"/>
            <a:endParaRPr lang="it-IT" sz="1400" b="1" dirty="0">
              <a:solidFill>
                <a:srgbClr val="FFFFFF"/>
              </a:solidFill>
              <a:latin typeface="+mj-lt"/>
            </a:endParaRPr>
          </a:p>
          <a:p>
            <a:pPr algn="ctr"/>
            <a:r>
              <a:rPr lang="it-IT" sz="1400" b="1" dirty="0">
                <a:solidFill>
                  <a:srgbClr val="FFFFFF"/>
                </a:solidFill>
                <a:latin typeface="+mj-lt"/>
              </a:rPr>
              <a:t>Imprese </a:t>
            </a:r>
          </a:p>
          <a:p>
            <a:pPr algn="ctr"/>
            <a:r>
              <a:rPr lang="it-IT" sz="1400" b="1" dirty="0">
                <a:solidFill>
                  <a:srgbClr val="FFFFFF"/>
                </a:solidFill>
                <a:latin typeface="+mj-lt"/>
              </a:rPr>
              <a:t>femminili </a:t>
            </a:r>
          </a:p>
          <a:p>
            <a:pPr algn="ctr"/>
            <a:r>
              <a:rPr lang="it-IT" sz="1400" b="1" dirty="0">
                <a:solidFill>
                  <a:srgbClr val="FFFFFF"/>
                </a:solidFill>
                <a:latin typeface="+mj-lt"/>
              </a:rPr>
              <a:t>digitali</a:t>
            </a:r>
          </a:p>
          <a:p>
            <a:pPr algn="ctr"/>
            <a:endParaRPr lang="it-IT" sz="1400" b="1" dirty="0">
              <a:solidFill>
                <a:srgbClr val="FFFFFF"/>
              </a:solidFill>
              <a:latin typeface="+mj-lt"/>
            </a:endParaRPr>
          </a:p>
          <a:p>
            <a:pPr algn="ctr"/>
            <a:endParaRPr lang="it-IT" sz="1400" b="1" dirty="0">
              <a:solidFill>
                <a:srgbClr val="FFFFFF"/>
              </a:solidFill>
              <a:latin typeface="+mj-lt"/>
            </a:endParaRPr>
          </a:p>
        </p:txBody>
      </p:sp>
      <p:sp>
        <p:nvSpPr>
          <p:cNvPr id="5" name="Rettangolo 4">
            <a:extLst>
              <a:ext uri="{FF2B5EF4-FFF2-40B4-BE49-F238E27FC236}">
                <a16:creationId xmlns:a16="http://schemas.microsoft.com/office/drawing/2014/main" id="{AD0D3BDE-1DB5-52FE-0011-42C12C99B36F}"/>
              </a:ext>
            </a:extLst>
          </p:cNvPr>
          <p:cNvSpPr/>
          <p:nvPr/>
        </p:nvSpPr>
        <p:spPr>
          <a:xfrm>
            <a:off x="731519" y="3990131"/>
            <a:ext cx="10589623" cy="1600438"/>
          </a:xfrm>
          <a:prstGeom prst="rect">
            <a:avLst/>
          </a:prstGeom>
          <a:noFill/>
          <a:ln>
            <a:solidFill>
              <a:srgbClr val="6F3E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numero diapositiva 6">
            <a:extLst>
              <a:ext uri="{FF2B5EF4-FFF2-40B4-BE49-F238E27FC236}">
                <a16:creationId xmlns:a16="http://schemas.microsoft.com/office/drawing/2014/main" id="{C93C7C73-F089-B13B-E378-735D3486DA09}"/>
              </a:ext>
            </a:extLst>
          </p:cNvPr>
          <p:cNvSpPr>
            <a:spLocks noGrp="1"/>
          </p:cNvSpPr>
          <p:nvPr>
            <p:ph type="sldNum" sz="quarter" idx="12"/>
          </p:nvPr>
        </p:nvSpPr>
        <p:spPr/>
        <p:txBody>
          <a:bodyPr/>
          <a:lstStyle/>
          <a:p>
            <a:fld id="{25ADA085-2281-C341-931F-E1C8BC9AF0CE}" type="slidenum">
              <a:rPr lang="it-IT" smtClean="0"/>
              <a:t>19</a:t>
            </a:fld>
            <a:endParaRPr lang="it-IT"/>
          </a:p>
        </p:txBody>
      </p:sp>
      <p:sp>
        <p:nvSpPr>
          <p:cNvPr id="8" name="CasellaDiTesto 7">
            <a:extLst>
              <a:ext uri="{FF2B5EF4-FFF2-40B4-BE49-F238E27FC236}">
                <a16:creationId xmlns:a16="http://schemas.microsoft.com/office/drawing/2014/main" id="{1FD346A7-8568-7CF9-3B72-879D3EFBAA99}"/>
              </a:ext>
            </a:extLst>
          </p:cNvPr>
          <p:cNvSpPr txBox="1"/>
          <p:nvPr/>
        </p:nvSpPr>
        <p:spPr>
          <a:xfrm>
            <a:off x="5813513" y="4147650"/>
            <a:ext cx="1951026" cy="1323439"/>
          </a:xfrm>
          <a:prstGeom prst="rect">
            <a:avLst/>
          </a:prstGeom>
          <a:noFill/>
        </p:spPr>
        <p:txBody>
          <a:bodyPr wrap="square" rtlCol="0">
            <a:spAutoFit/>
          </a:bodyPr>
          <a:lstStyle/>
          <a:p>
            <a:pPr algn="ctr"/>
            <a:r>
              <a:rPr lang="it-IT" sz="1600" b="1" dirty="0">
                <a:solidFill>
                  <a:srgbClr val="FF0000"/>
                </a:solidFill>
                <a:latin typeface="+mj-lt"/>
              </a:rPr>
              <a:t>ABRUZZO</a:t>
            </a:r>
          </a:p>
          <a:p>
            <a:pPr algn="ctr"/>
            <a:endParaRPr lang="it-IT" sz="1600" dirty="0">
              <a:latin typeface="+mj-lt"/>
            </a:endParaRPr>
          </a:p>
          <a:p>
            <a:pPr algn="ctr"/>
            <a:r>
              <a:rPr lang="it-IT" sz="2400" b="1" dirty="0">
                <a:solidFill>
                  <a:srgbClr val="FF0000"/>
                </a:solidFill>
                <a:latin typeface="+mj-lt"/>
              </a:rPr>
              <a:t>17,0%</a:t>
            </a:r>
          </a:p>
          <a:p>
            <a:pPr algn="ctr"/>
            <a:r>
              <a:rPr lang="it-IT" sz="1200" dirty="0">
                <a:latin typeface="+mj-lt"/>
              </a:rPr>
              <a:t>(29,0% delle imprese non femminili)</a:t>
            </a:r>
          </a:p>
        </p:txBody>
      </p:sp>
      <p:sp>
        <p:nvSpPr>
          <p:cNvPr id="2" name="CasellaDiTesto 1">
            <a:extLst>
              <a:ext uri="{FF2B5EF4-FFF2-40B4-BE49-F238E27FC236}">
                <a16:creationId xmlns:a16="http://schemas.microsoft.com/office/drawing/2014/main" id="{4F49D64C-28C3-9926-4F51-4CA0CB7786E9}"/>
              </a:ext>
            </a:extLst>
          </p:cNvPr>
          <p:cNvSpPr txBox="1"/>
          <p:nvPr/>
        </p:nvSpPr>
        <p:spPr>
          <a:xfrm>
            <a:off x="2760635" y="4128630"/>
            <a:ext cx="1951026" cy="1323439"/>
          </a:xfrm>
          <a:prstGeom prst="rect">
            <a:avLst/>
          </a:prstGeom>
          <a:solidFill>
            <a:schemeClr val="bg1"/>
          </a:solidFill>
        </p:spPr>
        <p:txBody>
          <a:bodyPr wrap="square" rtlCol="0">
            <a:spAutoFit/>
          </a:bodyPr>
          <a:lstStyle/>
          <a:p>
            <a:pPr algn="ctr"/>
            <a:r>
              <a:rPr lang="it-IT" sz="1600" b="1" dirty="0">
                <a:solidFill>
                  <a:srgbClr val="FF0000"/>
                </a:solidFill>
                <a:latin typeface="+mj-lt"/>
              </a:rPr>
              <a:t>L’AQUILA</a:t>
            </a:r>
          </a:p>
          <a:p>
            <a:pPr algn="ctr"/>
            <a:endParaRPr lang="it-IT" sz="1600" b="1" dirty="0">
              <a:solidFill>
                <a:srgbClr val="FF0000"/>
              </a:solidFill>
              <a:latin typeface="+mj-lt"/>
            </a:endParaRPr>
          </a:p>
          <a:p>
            <a:pPr algn="ctr"/>
            <a:r>
              <a:rPr lang="it-IT" sz="2400" b="1" dirty="0">
                <a:solidFill>
                  <a:srgbClr val="FF0000"/>
                </a:solidFill>
                <a:latin typeface="+mj-lt"/>
              </a:rPr>
              <a:t>14,6%</a:t>
            </a:r>
          </a:p>
          <a:p>
            <a:pPr algn="ctr"/>
            <a:r>
              <a:rPr lang="it-IT" sz="1200" dirty="0">
                <a:latin typeface="+mj-lt"/>
              </a:rPr>
              <a:t>(28,2% delle imprese non femminili)</a:t>
            </a:r>
          </a:p>
        </p:txBody>
      </p:sp>
    </p:spTree>
    <p:extLst>
      <p:ext uri="{BB962C8B-B14F-4D97-AF65-F5344CB8AC3E}">
        <p14:creationId xmlns:p14="http://schemas.microsoft.com/office/powerpoint/2010/main" val="331140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D3D27D-BF74-BB47-AF57-72583199A209}"/>
              </a:ext>
            </a:extLst>
          </p:cNvPr>
          <p:cNvSpPr>
            <a:spLocks noGrp="1"/>
          </p:cNvSpPr>
          <p:nvPr>
            <p:ph type="title"/>
          </p:nvPr>
        </p:nvSpPr>
        <p:spPr/>
        <p:txBody>
          <a:bodyPr/>
          <a:lstStyle/>
          <a:p>
            <a:r>
              <a:rPr lang="it-IT" dirty="0"/>
              <a:t>Indice</a:t>
            </a:r>
          </a:p>
        </p:txBody>
      </p:sp>
      <p:sp>
        <p:nvSpPr>
          <p:cNvPr id="3" name="CasellaDiTesto 2">
            <a:extLst>
              <a:ext uri="{FF2B5EF4-FFF2-40B4-BE49-F238E27FC236}">
                <a16:creationId xmlns:a16="http://schemas.microsoft.com/office/drawing/2014/main" id="{E9065ACE-3861-B866-77E6-8140FB3C11B1}"/>
              </a:ext>
            </a:extLst>
          </p:cNvPr>
          <p:cNvSpPr txBox="1"/>
          <p:nvPr/>
        </p:nvSpPr>
        <p:spPr>
          <a:xfrm>
            <a:off x="1057668" y="2660912"/>
            <a:ext cx="9725025" cy="2862322"/>
          </a:xfrm>
          <a:prstGeom prst="rect">
            <a:avLst/>
          </a:prstGeom>
          <a:noFill/>
        </p:spPr>
        <p:txBody>
          <a:bodyPr wrap="square" rtlCol="0">
            <a:spAutoFit/>
          </a:bodyPr>
          <a:lstStyle/>
          <a:p>
            <a:r>
              <a:rPr lang="it-IT" dirty="0"/>
              <a:t>L’IMPRENDITORIA FEMMINILE IN ITALIA						  3</a:t>
            </a:r>
          </a:p>
          <a:p>
            <a:endParaRPr lang="it-IT" dirty="0"/>
          </a:p>
          <a:p>
            <a:r>
              <a:rPr lang="it-IT" dirty="0"/>
              <a:t>LE IMPRESE FEMMINILI IN ABRUZZO E NELLA CAMERA DI COMMERCIO GRAN SASSO D’ITALIA	  9</a:t>
            </a:r>
          </a:p>
          <a:p>
            <a:r>
              <a:rPr lang="it-IT" dirty="0"/>
              <a:t>		</a:t>
            </a:r>
          </a:p>
          <a:p>
            <a:r>
              <a:rPr lang="it-IT" dirty="0"/>
              <a:t>LE IMPRESE FEMMINILI E  DUPLICE TRANSIZIONE						18</a:t>
            </a:r>
          </a:p>
          <a:p>
            <a:endParaRPr lang="it-IT" dirty="0"/>
          </a:p>
          <a:p>
            <a:r>
              <a:rPr lang="it-IT" dirty="0"/>
              <a:t>LE IMPRESE FEMMINILI </a:t>
            </a:r>
            <a:r>
              <a:rPr lang="it-IT"/>
              <a:t>NELLA CULTURA			</a:t>
            </a:r>
            <a:r>
              <a:rPr lang="it-IT" dirty="0"/>
              <a:t>			21</a:t>
            </a:r>
          </a:p>
          <a:p>
            <a:endParaRPr lang="it-IT" dirty="0"/>
          </a:p>
          <a:p>
            <a:endParaRPr lang="it-IT" dirty="0"/>
          </a:p>
          <a:p>
            <a:endParaRPr lang="it-IT" dirty="0"/>
          </a:p>
        </p:txBody>
      </p:sp>
    </p:spTree>
    <p:extLst>
      <p:ext uri="{BB962C8B-B14F-4D97-AF65-F5344CB8AC3E}">
        <p14:creationId xmlns:p14="http://schemas.microsoft.com/office/powerpoint/2010/main" val="2667278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91F109F-3901-FBB2-F090-9704BC665570}"/>
              </a:ext>
            </a:extLst>
          </p:cNvPr>
          <p:cNvSpPr txBox="1"/>
          <p:nvPr/>
        </p:nvSpPr>
        <p:spPr>
          <a:xfrm>
            <a:off x="657860" y="2022051"/>
            <a:ext cx="10876280" cy="830997"/>
          </a:xfrm>
          <a:prstGeom prst="rect">
            <a:avLst/>
          </a:prstGeom>
          <a:noFill/>
        </p:spPr>
        <p:txBody>
          <a:bodyPr wrap="square">
            <a:spAutoFit/>
          </a:bodyPr>
          <a:lstStyle/>
          <a:p>
            <a:pPr algn="just"/>
            <a:r>
              <a:rPr lang="it-IT" sz="1600" dirty="0">
                <a:latin typeface="+mj-lt"/>
              </a:rPr>
              <a:t>Le imprese abruzzesi hanno avviato numerose azioni nel campo della sostenibilità ambientale. Dalle elaborazioni realizzate su dati ISTAT emerge che il 36,8% delle imprese ha investito in tale ambito (vs il 41,9% delle non femminili). Quote simili a quelle che si registrano a livello provinciale (37,4% e 38,8% </a:t>
            </a:r>
            <a:r>
              <a:rPr lang="it-IT" sz="1600">
                <a:latin typeface="+mj-lt"/>
              </a:rPr>
              <a:t>rispettivamente).</a:t>
            </a:r>
            <a:endParaRPr lang="it-IT" sz="1600" dirty="0">
              <a:latin typeface="+mj-lt"/>
            </a:endParaRPr>
          </a:p>
        </p:txBody>
      </p:sp>
      <p:sp>
        <p:nvSpPr>
          <p:cNvPr id="9" name="Titolo 1">
            <a:extLst>
              <a:ext uri="{FF2B5EF4-FFF2-40B4-BE49-F238E27FC236}">
                <a16:creationId xmlns:a16="http://schemas.microsoft.com/office/drawing/2014/main" id="{ABA899A3-5638-48C3-D92F-6C3E36FAC5C3}"/>
              </a:ext>
            </a:extLst>
          </p:cNvPr>
          <p:cNvSpPr txBox="1">
            <a:spLocks/>
          </p:cNvSpPr>
          <p:nvPr/>
        </p:nvSpPr>
        <p:spPr>
          <a:xfrm>
            <a:off x="3420350" y="445336"/>
            <a:ext cx="8116330"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r"/>
            <a:r>
              <a:rPr lang="it-IT" dirty="0"/>
              <a:t>LA TRANSIZIONE </a:t>
            </a:r>
            <a:r>
              <a:rPr lang="it-IT" i="1" dirty="0"/>
              <a:t>GREEN</a:t>
            </a:r>
          </a:p>
        </p:txBody>
      </p:sp>
      <p:sp>
        <p:nvSpPr>
          <p:cNvPr id="7" name="Segnaposto numero diapositiva 6">
            <a:extLst>
              <a:ext uri="{FF2B5EF4-FFF2-40B4-BE49-F238E27FC236}">
                <a16:creationId xmlns:a16="http://schemas.microsoft.com/office/drawing/2014/main" id="{B9033309-0D50-65B7-84AC-5B8F7E960380}"/>
              </a:ext>
            </a:extLst>
          </p:cNvPr>
          <p:cNvSpPr>
            <a:spLocks noGrp="1"/>
          </p:cNvSpPr>
          <p:nvPr>
            <p:ph type="sldNum" sz="quarter" idx="12"/>
          </p:nvPr>
        </p:nvSpPr>
        <p:spPr/>
        <p:txBody>
          <a:bodyPr/>
          <a:lstStyle/>
          <a:p>
            <a:fld id="{25ADA085-2281-C341-931F-E1C8BC9AF0CE}" type="slidenum">
              <a:rPr lang="it-IT" smtClean="0"/>
              <a:t>20</a:t>
            </a:fld>
            <a:endParaRPr lang="it-IT"/>
          </a:p>
        </p:txBody>
      </p:sp>
      <p:sp>
        <p:nvSpPr>
          <p:cNvPr id="10" name="CasellaDiTesto 9">
            <a:extLst>
              <a:ext uri="{FF2B5EF4-FFF2-40B4-BE49-F238E27FC236}">
                <a16:creationId xmlns:a16="http://schemas.microsoft.com/office/drawing/2014/main" id="{D0919E18-5165-8E30-78EC-CAB2D1FFF707}"/>
              </a:ext>
            </a:extLst>
          </p:cNvPr>
          <p:cNvSpPr txBox="1"/>
          <p:nvPr/>
        </p:nvSpPr>
        <p:spPr>
          <a:xfrm>
            <a:off x="731519" y="3990131"/>
            <a:ext cx="1271661" cy="1600438"/>
          </a:xfrm>
          <a:prstGeom prst="rect">
            <a:avLst/>
          </a:prstGeom>
          <a:solidFill>
            <a:srgbClr val="6F3E91"/>
          </a:solidFill>
        </p:spPr>
        <p:txBody>
          <a:bodyPr wrap="square" rtlCol="0">
            <a:spAutoFit/>
          </a:bodyPr>
          <a:lstStyle/>
          <a:p>
            <a:pPr algn="ctr"/>
            <a:endParaRPr lang="it-IT" sz="1400" b="1" dirty="0">
              <a:solidFill>
                <a:srgbClr val="FFFFFF"/>
              </a:solidFill>
              <a:latin typeface="+mj-lt"/>
            </a:endParaRPr>
          </a:p>
          <a:p>
            <a:pPr algn="ctr"/>
            <a:endParaRPr lang="it-IT" sz="1400" b="1" dirty="0">
              <a:solidFill>
                <a:srgbClr val="FFFFFF"/>
              </a:solidFill>
              <a:latin typeface="+mj-lt"/>
            </a:endParaRPr>
          </a:p>
          <a:p>
            <a:pPr algn="ctr"/>
            <a:r>
              <a:rPr lang="it-IT" sz="1400" b="1" dirty="0">
                <a:solidFill>
                  <a:srgbClr val="FFFFFF"/>
                </a:solidFill>
                <a:latin typeface="+mj-lt"/>
              </a:rPr>
              <a:t>Imprese </a:t>
            </a:r>
          </a:p>
          <a:p>
            <a:pPr algn="ctr"/>
            <a:r>
              <a:rPr lang="it-IT" sz="1400" b="1" dirty="0">
                <a:solidFill>
                  <a:srgbClr val="FFFFFF"/>
                </a:solidFill>
                <a:latin typeface="+mj-lt"/>
              </a:rPr>
              <a:t>femminili </a:t>
            </a:r>
          </a:p>
          <a:p>
            <a:pPr algn="ctr"/>
            <a:r>
              <a:rPr lang="it-IT" sz="1400" b="1" dirty="0">
                <a:solidFill>
                  <a:srgbClr val="FFFFFF"/>
                </a:solidFill>
                <a:latin typeface="+mj-lt"/>
              </a:rPr>
              <a:t>green</a:t>
            </a:r>
          </a:p>
          <a:p>
            <a:pPr algn="ctr"/>
            <a:endParaRPr lang="it-IT" sz="1400" b="1" dirty="0">
              <a:solidFill>
                <a:srgbClr val="FFFFFF"/>
              </a:solidFill>
              <a:latin typeface="+mj-lt"/>
            </a:endParaRPr>
          </a:p>
          <a:p>
            <a:pPr algn="ctr"/>
            <a:endParaRPr lang="it-IT" sz="1400" b="1" dirty="0">
              <a:solidFill>
                <a:srgbClr val="FFFFFF"/>
              </a:solidFill>
              <a:latin typeface="+mj-lt"/>
            </a:endParaRPr>
          </a:p>
        </p:txBody>
      </p:sp>
      <p:sp>
        <p:nvSpPr>
          <p:cNvPr id="11" name="Rettangolo 10">
            <a:extLst>
              <a:ext uri="{FF2B5EF4-FFF2-40B4-BE49-F238E27FC236}">
                <a16:creationId xmlns:a16="http://schemas.microsoft.com/office/drawing/2014/main" id="{6D56E586-CA6E-1549-3850-5378CBCFF60A}"/>
              </a:ext>
            </a:extLst>
          </p:cNvPr>
          <p:cNvSpPr/>
          <p:nvPr/>
        </p:nvSpPr>
        <p:spPr>
          <a:xfrm>
            <a:off x="731519" y="3990131"/>
            <a:ext cx="10589623" cy="1600438"/>
          </a:xfrm>
          <a:prstGeom prst="rect">
            <a:avLst/>
          </a:prstGeom>
          <a:noFill/>
          <a:ln>
            <a:solidFill>
              <a:srgbClr val="6F3E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56DA80DE-2704-0A7E-0247-E883628A1CCA}"/>
              </a:ext>
            </a:extLst>
          </p:cNvPr>
          <p:cNvSpPr txBox="1"/>
          <p:nvPr/>
        </p:nvSpPr>
        <p:spPr>
          <a:xfrm>
            <a:off x="8944147" y="4128629"/>
            <a:ext cx="1920904" cy="1323439"/>
          </a:xfrm>
          <a:prstGeom prst="rect">
            <a:avLst/>
          </a:prstGeom>
          <a:noFill/>
        </p:spPr>
        <p:txBody>
          <a:bodyPr wrap="square" rtlCol="0">
            <a:spAutoFit/>
          </a:bodyPr>
          <a:lstStyle/>
          <a:p>
            <a:pPr algn="ctr"/>
            <a:r>
              <a:rPr lang="it-IT" sz="1600" b="1" dirty="0">
                <a:solidFill>
                  <a:srgbClr val="FF0000"/>
                </a:solidFill>
                <a:latin typeface="+mj-lt"/>
              </a:rPr>
              <a:t>ITALIA</a:t>
            </a:r>
          </a:p>
          <a:p>
            <a:pPr algn="ctr"/>
            <a:endParaRPr lang="it-IT" sz="1600" dirty="0">
              <a:latin typeface="+mj-lt"/>
            </a:endParaRPr>
          </a:p>
          <a:p>
            <a:pPr algn="ctr"/>
            <a:r>
              <a:rPr lang="it-IT" sz="2400" b="1" dirty="0">
                <a:solidFill>
                  <a:srgbClr val="FF0000"/>
                </a:solidFill>
                <a:latin typeface="+mj-lt"/>
              </a:rPr>
              <a:t>42,5%</a:t>
            </a:r>
          </a:p>
          <a:p>
            <a:pPr algn="ctr"/>
            <a:r>
              <a:rPr lang="it-IT" sz="1200" dirty="0">
                <a:latin typeface="+mj-lt"/>
              </a:rPr>
              <a:t>(48,4% delle imprese non femminili)</a:t>
            </a:r>
          </a:p>
        </p:txBody>
      </p:sp>
      <p:sp>
        <p:nvSpPr>
          <p:cNvPr id="8" name="CasellaDiTesto 7">
            <a:extLst>
              <a:ext uri="{FF2B5EF4-FFF2-40B4-BE49-F238E27FC236}">
                <a16:creationId xmlns:a16="http://schemas.microsoft.com/office/drawing/2014/main" id="{A2779678-E757-3FAA-03C2-064EF8983C1B}"/>
              </a:ext>
            </a:extLst>
          </p:cNvPr>
          <p:cNvSpPr txBox="1"/>
          <p:nvPr/>
        </p:nvSpPr>
        <p:spPr>
          <a:xfrm>
            <a:off x="5852391" y="4128629"/>
            <a:ext cx="1951026" cy="1323439"/>
          </a:xfrm>
          <a:prstGeom prst="rect">
            <a:avLst/>
          </a:prstGeom>
          <a:noFill/>
        </p:spPr>
        <p:txBody>
          <a:bodyPr wrap="square" rtlCol="0">
            <a:spAutoFit/>
          </a:bodyPr>
          <a:lstStyle/>
          <a:p>
            <a:pPr algn="ctr"/>
            <a:r>
              <a:rPr lang="it-IT" sz="1600" b="1" dirty="0">
                <a:solidFill>
                  <a:srgbClr val="FF0000"/>
                </a:solidFill>
                <a:latin typeface="+mj-lt"/>
              </a:rPr>
              <a:t>ABRUZZO</a:t>
            </a:r>
          </a:p>
          <a:p>
            <a:pPr algn="ctr"/>
            <a:endParaRPr lang="it-IT" sz="1600" dirty="0">
              <a:latin typeface="+mj-lt"/>
            </a:endParaRPr>
          </a:p>
          <a:p>
            <a:pPr algn="ctr"/>
            <a:r>
              <a:rPr lang="it-IT" sz="2400" b="1" dirty="0">
                <a:solidFill>
                  <a:srgbClr val="FF0000"/>
                </a:solidFill>
                <a:latin typeface="+mj-lt"/>
              </a:rPr>
              <a:t>36,8%</a:t>
            </a:r>
          </a:p>
          <a:p>
            <a:pPr algn="ctr"/>
            <a:r>
              <a:rPr lang="it-IT" sz="1200" dirty="0">
                <a:latin typeface="+mj-lt"/>
              </a:rPr>
              <a:t>(41,9% delle imprese non femminili)</a:t>
            </a:r>
          </a:p>
        </p:txBody>
      </p:sp>
      <p:sp>
        <p:nvSpPr>
          <p:cNvPr id="2" name="CasellaDiTesto 1">
            <a:extLst>
              <a:ext uri="{FF2B5EF4-FFF2-40B4-BE49-F238E27FC236}">
                <a16:creationId xmlns:a16="http://schemas.microsoft.com/office/drawing/2014/main" id="{734D0E09-10A6-5609-483F-72E089E9A16C}"/>
              </a:ext>
            </a:extLst>
          </p:cNvPr>
          <p:cNvSpPr txBox="1"/>
          <p:nvPr/>
        </p:nvSpPr>
        <p:spPr>
          <a:xfrm>
            <a:off x="2760635" y="4128630"/>
            <a:ext cx="1951026" cy="1323439"/>
          </a:xfrm>
          <a:prstGeom prst="rect">
            <a:avLst/>
          </a:prstGeom>
          <a:solidFill>
            <a:schemeClr val="bg1"/>
          </a:solidFill>
        </p:spPr>
        <p:txBody>
          <a:bodyPr wrap="square" rtlCol="0">
            <a:spAutoFit/>
          </a:bodyPr>
          <a:lstStyle/>
          <a:p>
            <a:pPr algn="ctr"/>
            <a:r>
              <a:rPr lang="it-IT" sz="1600" b="1" dirty="0">
                <a:solidFill>
                  <a:srgbClr val="FF0000"/>
                </a:solidFill>
                <a:latin typeface="+mj-lt"/>
              </a:rPr>
              <a:t>L’AQUILA</a:t>
            </a:r>
          </a:p>
          <a:p>
            <a:pPr algn="ctr"/>
            <a:endParaRPr lang="it-IT" sz="1600" b="1" dirty="0">
              <a:solidFill>
                <a:srgbClr val="FF0000"/>
              </a:solidFill>
              <a:latin typeface="+mj-lt"/>
            </a:endParaRPr>
          </a:p>
          <a:p>
            <a:pPr algn="ctr"/>
            <a:r>
              <a:rPr lang="it-IT" sz="2400" b="1" dirty="0">
                <a:solidFill>
                  <a:srgbClr val="FF0000"/>
                </a:solidFill>
                <a:latin typeface="+mj-lt"/>
              </a:rPr>
              <a:t>37,4%</a:t>
            </a:r>
          </a:p>
          <a:p>
            <a:pPr algn="ctr"/>
            <a:r>
              <a:rPr lang="it-IT" sz="1200" dirty="0">
                <a:latin typeface="+mj-lt"/>
              </a:rPr>
              <a:t>(38,8% delle imprese non femminili)</a:t>
            </a:r>
          </a:p>
        </p:txBody>
      </p:sp>
    </p:spTree>
    <p:extLst>
      <p:ext uri="{BB962C8B-B14F-4D97-AF65-F5344CB8AC3E}">
        <p14:creationId xmlns:p14="http://schemas.microsoft.com/office/powerpoint/2010/main" val="2953531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BA9CB-69E4-4487-FE3C-08D481CCB305}"/>
              </a:ext>
            </a:extLst>
          </p:cNvPr>
          <p:cNvSpPr>
            <a:spLocks noGrp="1"/>
          </p:cNvSpPr>
          <p:nvPr>
            <p:ph type="ctrTitle"/>
          </p:nvPr>
        </p:nvSpPr>
        <p:spPr>
          <a:xfrm>
            <a:off x="891682" y="2653172"/>
            <a:ext cx="9144000" cy="1715816"/>
          </a:xfrm>
        </p:spPr>
        <p:txBody>
          <a:bodyPr>
            <a:normAutofit/>
          </a:bodyPr>
          <a:lstStyle/>
          <a:p>
            <a:r>
              <a:rPr lang="it-IT" dirty="0"/>
              <a:t>LE IMPRESE FEMMINILI NELLA CULTURA</a:t>
            </a:r>
          </a:p>
        </p:txBody>
      </p:sp>
    </p:spTree>
    <p:extLst>
      <p:ext uri="{BB962C8B-B14F-4D97-AF65-F5344CB8AC3E}">
        <p14:creationId xmlns:p14="http://schemas.microsoft.com/office/powerpoint/2010/main" val="181616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1456F-06BC-1647-8CB0-195A11926CF6}"/>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7E32F889-D12D-AABA-9667-B7105E60390E}"/>
              </a:ext>
            </a:extLst>
          </p:cNvPr>
          <p:cNvSpPr txBox="1"/>
          <p:nvPr/>
        </p:nvSpPr>
        <p:spPr>
          <a:xfrm>
            <a:off x="676060" y="578290"/>
            <a:ext cx="11066259" cy="332399"/>
          </a:xfrm>
          <a:prstGeom prst="rect">
            <a:avLst/>
          </a:prstGeom>
        </p:spPr>
        <p:txBody>
          <a:bodyPr wrap="square" lIns="0" tIns="0" rIns="0" bIns="0" rtlCol="0" anchor="t">
            <a:spAutoFit/>
          </a:bodyPr>
          <a:lstStyle/>
          <a:p>
            <a:pPr algn="r">
              <a:lnSpc>
                <a:spcPct val="90000"/>
              </a:lnSpc>
              <a:spcBef>
                <a:spcPct val="0"/>
              </a:spcBef>
            </a:pPr>
            <a:r>
              <a:rPr lang="it-IT" sz="2400" dirty="0">
                <a:latin typeface="+mj-lt"/>
                <a:ea typeface="+mj-ea"/>
                <a:cs typeface="+mj-cs"/>
                <a:sym typeface="Abril Fatface"/>
              </a:rPr>
              <a:t>LA FORMULA DELLA CULTURA E DELLA CREATIVITÀ IN ITALIA</a:t>
            </a:r>
          </a:p>
        </p:txBody>
      </p:sp>
      <p:sp>
        <p:nvSpPr>
          <p:cNvPr id="7" name="CasellaDiTesto 6">
            <a:extLst>
              <a:ext uri="{FF2B5EF4-FFF2-40B4-BE49-F238E27FC236}">
                <a16:creationId xmlns:a16="http://schemas.microsoft.com/office/drawing/2014/main" id="{8293128A-0F0E-51F3-5763-A26585BA944B}"/>
              </a:ext>
            </a:extLst>
          </p:cNvPr>
          <p:cNvSpPr txBox="1"/>
          <p:nvPr/>
        </p:nvSpPr>
        <p:spPr>
          <a:xfrm>
            <a:off x="923042" y="3767325"/>
            <a:ext cx="1208985" cy="1964512"/>
          </a:xfrm>
          <a:prstGeom prst="rect">
            <a:avLst/>
          </a:prstGeom>
          <a:noFill/>
        </p:spPr>
        <p:txBody>
          <a:bodyPr wrap="none" rtlCol="0">
            <a:spAutoFit/>
          </a:bodyPr>
          <a:lstStyle/>
          <a:p>
            <a:pPr algn="ctr"/>
            <a:r>
              <a:rPr lang="it-IT" sz="1600" dirty="0">
                <a:solidFill>
                  <a:srgbClr val="C00000"/>
                </a:solidFill>
                <a:cs typeface="Calibri Light" panose="020F0302020204030204" pitchFamily="34" charset="0"/>
              </a:rPr>
              <a:t>63,1mld </a:t>
            </a:r>
          </a:p>
          <a:p>
            <a:pPr algn="ctr"/>
            <a:r>
              <a:rPr lang="it-IT" sz="1200" dirty="0">
                <a:cs typeface="Calibri Light" panose="020F0302020204030204" pitchFamily="34" charset="0"/>
              </a:rPr>
              <a:t>VALORE </a:t>
            </a:r>
          </a:p>
          <a:p>
            <a:pPr algn="ctr"/>
            <a:r>
              <a:rPr lang="it-IT" sz="1200" dirty="0">
                <a:cs typeface="Calibri Light" panose="020F0302020204030204" pitchFamily="34" charset="0"/>
              </a:rPr>
              <a:t>AGGIUNTO</a:t>
            </a:r>
          </a:p>
          <a:p>
            <a:pPr algn="ctr"/>
            <a:r>
              <a:rPr lang="it-IT" sz="933" dirty="0">
                <a:cs typeface="Calibri Light" panose="020F0302020204030204" pitchFamily="34" charset="0"/>
              </a:rPr>
              <a:t>(3,2% peso </a:t>
            </a:r>
          </a:p>
          <a:p>
            <a:pPr algn="ctr"/>
            <a:r>
              <a:rPr lang="it-IT" sz="933" dirty="0">
                <a:cs typeface="Calibri Light" panose="020F0302020204030204" pitchFamily="34" charset="0"/>
              </a:rPr>
              <a:t>sull’economia totale)</a:t>
            </a:r>
          </a:p>
          <a:p>
            <a:pPr algn="ctr"/>
            <a:endParaRPr lang="it-IT" sz="1600" dirty="0">
              <a:cs typeface="Calibri Light" panose="020F0302020204030204" pitchFamily="34" charset="0"/>
            </a:endParaRPr>
          </a:p>
          <a:p>
            <a:pPr algn="ctr"/>
            <a:endParaRPr lang="it-IT" sz="700" dirty="0">
              <a:cs typeface="Calibri Light" panose="020F0302020204030204" pitchFamily="34" charset="0"/>
            </a:endParaRPr>
          </a:p>
          <a:p>
            <a:pPr algn="ctr"/>
            <a:r>
              <a:rPr lang="it-IT" sz="1600" dirty="0">
                <a:solidFill>
                  <a:srgbClr val="C00000"/>
                </a:solidFill>
                <a:cs typeface="Calibri Light" panose="020F0302020204030204" pitchFamily="34" charset="0"/>
              </a:rPr>
              <a:t>905,7 mila</a:t>
            </a:r>
          </a:p>
          <a:p>
            <a:pPr algn="ctr"/>
            <a:r>
              <a:rPr lang="it-IT" sz="1200" dirty="0">
                <a:cs typeface="Calibri Light" panose="020F0302020204030204" pitchFamily="34" charset="0"/>
              </a:rPr>
              <a:t>OCCUPATI</a:t>
            </a:r>
          </a:p>
          <a:p>
            <a:pPr algn="ctr"/>
            <a:endParaRPr lang="it-IT" sz="1200" dirty="0">
              <a:cs typeface="Calibri Light" panose="020F0302020204030204" pitchFamily="34" charset="0"/>
            </a:endParaRPr>
          </a:p>
        </p:txBody>
      </p:sp>
      <p:sp>
        <p:nvSpPr>
          <p:cNvPr id="8" name="CasellaDiTesto 7">
            <a:extLst>
              <a:ext uri="{FF2B5EF4-FFF2-40B4-BE49-F238E27FC236}">
                <a16:creationId xmlns:a16="http://schemas.microsoft.com/office/drawing/2014/main" id="{62F96A06-6636-5686-80E1-5B1A2837AB7A}"/>
              </a:ext>
            </a:extLst>
          </p:cNvPr>
          <p:cNvSpPr txBox="1"/>
          <p:nvPr/>
        </p:nvSpPr>
        <p:spPr>
          <a:xfrm>
            <a:off x="2669710" y="3767325"/>
            <a:ext cx="1053495" cy="2015936"/>
          </a:xfrm>
          <a:prstGeom prst="rect">
            <a:avLst/>
          </a:prstGeom>
          <a:noFill/>
        </p:spPr>
        <p:txBody>
          <a:bodyPr wrap="none" rtlCol="0">
            <a:spAutoFit/>
          </a:bodyPr>
          <a:lstStyle/>
          <a:p>
            <a:pPr algn="ctr"/>
            <a:r>
              <a:rPr lang="it-IT" sz="1600" dirty="0">
                <a:solidFill>
                  <a:schemeClr val="accent3"/>
                </a:solidFill>
                <a:cs typeface="Calibri Light" panose="020F0302020204030204" pitchFamily="34" charset="0"/>
              </a:rPr>
              <a:t>49,4mld </a:t>
            </a:r>
            <a:endParaRPr lang="it-IT" sz="1200" dirty="0">
              <a:solidFill>
                <a:schemeClr val="accent3"/>
              </a:solidFill>
              <a:cs typeface="Calibri Light" panose="020F0302020204030204" pitchFamily="34" charset="0"/>
            </a:endParaRPr>
          </a:p>
          <a:p>
            <a:pPr algn="ctr"/>
            <a:r>
              <a:rPr lang="it-IT" sz="1200" dirty="0">
                <a:cs typeface="Calibri Light" panose="020F0302020204030204" pitchFamily="34" charset="0"/>
              </a:rPr>
              <a:t>VALORE </a:t>
            </a:r>
          </a:p>
          <a:p>
            <a:pPr algn="ctr"/>
            <a:r>
              <a:rPr lang="it-IT" sz="1200" dirty="0">
                <a:cs typeface="Calibri Light" panose="020F0302020204030204" pitchFamily="34" charset="0"/>
              </a:rPr>
              <a:t>AGGIUNTO</a:t>
            </a:r>
          </a:p>
          <a:p>
            <a:pPr algn="ctr"/>
            <a:endParaRPr lang="it-IT" sz="1600" dirty="0">
              <a:cs typeface="Calibri Light" panose="020F0302020204030204" pitchFamily="34" charset="0"/>
            </a:endParaRPr>
          </a:p>
          <a:p>
            <a:pPr algn="ctr"/>
            <a:endParaRPr lang="it-IT" sz="200" dirty="0">
              <a:cs typeface="Calibri Light" panose="020F0302020204030204" pitchFamily="34" charset="0"/>
            </a:endParaRPr>
          </a:p>
          <a:p>
            <a:pPr algn="ctr"/>
            <a:endParaRPr lang="it-IT" sz="200" dirty="0">
              <a:cs typeface="Calibri Light" panose="020F0302020204030204" pitchFamily="34" charset="0"/>
            </a:endParaRPr>
          </a:p>
          <a:p>
            <a:pPr algn="ctr"/>
            <a:endParaRPr lang="it-IT" sz="200" dirty="0">
              <a:cs typeface="Calibri Light" panose="020F0302020204030204" pitchFamily="34" charset="0"/>
            </a:endParaRPr>
          </a:p>
          <a:p>
            <a:pPr algn="ctr"/>
            <a:endParaRPr lang="it-IT" sz="200" dirty="0">
              <a:cs typeface="Calibri Light" panose="020F0302020204030204" pitchFamily="34" charset="0"/>
            </a:endParaRPr>
          </a:p>
          <a:p>
            <a:pPr algn="ctr"/>
            <a:endParaRPr lang="it-IT" sz="200" dirty="0">
              <a:cs typeface="Calibri Light" panose="020F0302020204030204" pitchFamily="34" charset="0"/>
            </a:endParaRPr>
          </a:p>
          <a:p>
            <a:pPr algn="ctr"/>
            <a:endParaRPr lang="it-IT" sz="200" dirty="0">
              <a:cs typeface="Calibri Light" panose="020F0302020204030204" pitchFamily="34" charset="0"/>
            </a:endParaRPr>
          </a:p>
          <a:p>
            <a:pPr algn="ctr"/>
            <a:endParaRPr lang="it-IT" sz="200" dirty="0">
              <a:cs typeface="Calibri Light" panose="020F0302020204030204" pitchFamily="34" charset="0"/>
            </a:endParaRPr>
          </a:p>
          <a:p>
            <a:pPr algn="ctr"/>
            <a:endParaRPr lang="it-IT" sz="200" dirty="0">
              <a:cs typeface="Calibri Light" panose="020F0302020204030204" pitchFamily="34" charset="0"/>
            </a:endParaRPr>
          </a:p>
          <a:p>
            <a:pPr algn="ctr"/>
            <a:endParaRPr lang="it-IT" sz="200" dirty="0">
              <a:cs typeface="Calibri Light" panose="020F0302020204030204" pitchFamily="34" charset="0"/>
            </a:endParaRPr>
          </a:p>
          <a:p>
            <a:pPr algn="ctr"/>
            <a:endParaRPr lang="it-IT" sz="700" dirty="0">
              <a:cs typeface="Calibri Light" panose="020F0302020204030204" pitchFamily="34" charset="0"/>
            </a:endParaRPr>
          </a:p>
          <a:p>
            <a:pPr algn="ctr"/>
            <a:r>
              <a:rPr lang="it-IT" sz="1600" dirty="0">
                <a:solidFill>
                  <a:schemeClr val="accent3"/>
                </a:solidFill>
                <a:cs typeface="Calibri Light" panose="020F0302020204030204" pitchFamily="34" charset="0"/>
              </a:rPr>
              <a:t>623,1 mila</a:t>
            </a:r>
          </a:p>
          <a:p>
            <a:pPr algn="ctr"/>
            <a:r>
              <a:rPr lang="it-IT" sz="1200" dirty="0">
                <a:cs typeface="Calibri Light" panose="020F0302020204030204" pitchFamily="34" charset="0"/>
              </a:rPr>
              <a:t>OCCUPATI</a:t>
            </a:r>
          </a:p>
          <a:p>
            <a:pPr algn="ctr"/>
            <a:endParaRPr lang="it-IT" sz="1600" dirty="0">
              <a:cs typeface="Calibri Light" panose="020F0302020204030204" pitchFamily="34" charset="0"/>
            </a:endParaRPr>
          </a:p>
        </p:txBody>
      </p:sp>
      <p:sp>
        <p:nvSpPr>
          <p:cNvPr id="10" name="CasellaDiTesto 9">
            <a:extLst>
              <a:ext uri="{FF2B5EF4-FFF2-40B4-BE49-F238E27FC236}">
                <a16:creationId xmlns:a16="http://schemas.microsoft.com/office/drawing/2014/main" id="{B00F70A9-AC2F-6020-CB92-27C51337C5FE}"/>
              </a:ext>
            </a:extLst>
          </p:cNvPr>
          <p:cNvSpPr txBox="1"/>
          <p:nvPr/>
        </p:nvSpPr>
        <p:spPr>
          <a:xfrm>
            <a:off x="1036916" y="2671122"/>
            <a:ext cx="981237" cy="584775"/>
          </a:xfrm>
          <a:prstGeom prst="rect">
            <a:avLst/>
          </a:prstGeom>
          <a:noFill/>
        </p:spPr>
        <p:txBody>
          <a:bodyPr wrap="square" rtlCol="0">
            <a:spAutoFit/>
          </a:bodyPr>
          <a:lstStyle/>
          <a:p>
            <a:pPr algn="ctr"/>
            <a:r>
              <a:rPr lang="it-IT" sz="1600" b="1" dirty="0">
                <a:solidFill>
                  <a:srgbClr val="C00000"/>
                </a:solidFill>
                <a:cs typeface="Calibri Light" panose="020F0302020204030204" pitchFamily="34" charset="0"/>
              </a:rPr>
              <a:t>CORE</a:t>
            </a:r>
          </a:p>
          <a:p>
            <a:pPr algn="ctr"/>
            <a:r>
              <a:rPr lang="it-IT" sz="1600" b="1" dirty="0">
                <a:solidFill>
                  <a:srgbClr val="C00000"/>
                </a:solidFill>
                <a:cs typeface="Calibri Light" panose="020F0302020204030204" pitchFamily="34" charset="0"/>
              </a:rPr>
              <a:t>CULTURA</a:t>
            </a:r>
            <a:endParaRPr lang="it-IT" sz="1867" b="1" dirty="0">
              <a:solidFill>
                <a:srgbClr val="C00000"/>
              </a:solidFill>
              <a:cs typeface="Calibri Light" panose="020F0302020204030204" pitchFamily="34" charset="0"/>
            </a:endParaRPr>
          </a:p>
        </p:txBody>
      </p:sp>
      <p:sp>
        <p:nvSpPr>
          <p:cNvPr id="12" name="CasellaDiTesto 11">
            <a:extLst>
              <a:ext uri="{FF2B5EF4-FFF2-40B4-BE49-F238E27FC236}">
                <a16:creationId xmlns:a16="http://schemas.microsoft.com/office/drawing/2014/main" id="{81133245-7370-03E8-FAFE-F37141AA79FE}"/>
              </a:ext>
            </a:extLst>
          </p:cNvPr>
          <p:cNvSpPr txBox="1"/>
          <p:nvPr/>
        </p:nvSpPr>
        <p:spPr>
          <a:xfrm>
            <a:off x="2595696" y="2671122"/>
            <a:ext cx="1167307" cy="584775"/>
          </a:xfrm>
          <a:prstGeom prst="rect">
            <a:avLst/>
          </a:prstGeom>
          <a:noFill/>
        </p:spPr>
        <p:txBody>
          <a:bodyPr wrap="none" rtlCol="0">
            <a:spAutoFit/>
          </a:bodyPr>
          <a:lstStyle/>
          <a:p>
            <a:r>
              <a:rPr lang="it-IT" sz="1600" b="1" dirty="0">
                <a:solidFill>
                  <a:schemeClr val="accent3"/>
                </a:solidFill>
                <a:cs typeface="Calibri Light" panose="020F0302020204030204" pitchFamily="34" charset="0"/>
              </a:rPr>
              <a:t>EMBEDDED</a:t>
            </a:r>
          </a:p>
          <a:p>
            <a:r>
              <a:rPr lang="it-IT" sz="1600" b="1" dirty="0">
                <a:solidFill>
                  <a:schemeClr val="accent3"/>
                </a:solidFill>
                <a:cs typeface="Calibri Light" panose="020F0302020204030204" pitchFamily="34" charset="0"/>
              </a:rPr>
              <a:t> CREATIVES</a:t>
            </a:r>
          </a:p>
        </p:txBody>
      </p:sp>
      <p:sp>
        <p:nvSpPr>
          <p:cNvPr id="13" name="CasellaDiTesto 12">
            <a:extLst>
              <a:ext uri="{FF2B5EF4-FFF2-40B4-BE49-F238E27FC236}">
                <a16:creationId xmlns:a16="http://schemas.microsoft.com/office/drawing/2014/main" id="{CC902098-CCC3-2CE6-A4BC-EEBAE626F065}"/>
              </a:ext>
            </a:extLst>
          </p:cNvPr>
          <p:cNvSpPr txBox="1"/>
          <p:nvPr/>
        </p:nvSpPr>
        <p:spPr>
          <a:xfrm>
            <a:off x="4426430" y="2671122"/>
            <a:ext cx="2227821" cy="584775"/>
          </a:xfrm>
          <a:prstGeom prst="rect">
            <a:avLst/>
          </a:prstGeom>
          <a:noFill/>
        </p:spPr>
        <p:txBody>
          <a:bodyPr wrap="square" rtlCol="0">
            <a:spAutoFit/>
          </a:bodyPr>
          <a:lstStyle/>
          <a:p>
            <a:pPr algn="ctr"/>
            <a:r>
              <a:rPr lang="it-IT" sz="1600" b="1" dirty="0">
                <a:cs typeface="Calibri Light" panose="020F0302020204030204" pitchFamily="34" charset="0"/>
              </a:rPr>
              <a:t>SISTEMA PRODUTTIVO CULTURALE E CREATIVO</a:t>
            </a:r>
          </a:p>
        </p:txBody>
      </p:sp>
      <p:sp>
        <p:nvSpPr>
          <p:cNvPr id="14" name="Segno di addizione 13">
            <a:extLst>
              <a:ext uri="{FF2B5EF4-FFF2-40B4-BE49-F238E27FC236}">
                <a16:creationId xmlns:a16="http://schemas.microsoft.com/office/drawing/2014/main" id="{DD528772-C32D-BD7F-B36B-A7F11B428F4F}"/>
              </a:ext>
            </a:extLst>
          </p:cNvPr>
          <p:cNvSpPr/>
          <p:nvPr/>
        </p:nvSpPr>
        <p:spPr>
          <a:xfrm>
            <a:off x="1990871" y="2628639"/>
            <a:ext cx="661035" cy="669740"/>
          </a:xfrm>
          <a:prstGeom prst="mathPlus">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67" dirty="0">
              <a:cs typeface="Calibri Light" panose="020F0302020204030204" pitchFamily="34" charset="0"/>
            </a:endParaRPr>
          </a:p>
        </p:txBody>
      </p:sp>
      <p:sp>
        <p:nvSpPr>
          <p:cNvPr id="15" name="Uguale a 14">
            <a:extLst>
              <a:ext uri="{FF2B5EF4-FFF2-40B4-BE49-F238E27FC236}">
                <a16:creationId xmlns:a16="http://schemas.microsoft.com/office/drawing/2014/main" id="{E7858031-92BC-EC42-9763-493A96D975D4}"/>
              </a:ext>
            </a:extLst>
          </p:cNvPr>
          <p:cNvSpPr/>
          <p:nvPr/>
        </p:nvSpPr>
        <p:spPr>
          <a:xfrm>
            <a:off x="3706793" y="2645473"/>
            <a:ext cx="775847" cy="636072"/>
          </a:xfrm>
          <a:prstGeom prst="mathEqual">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67" dirty="0">
              <a:solidFill>
                <a:schemeClr val="tx1"/>
              </a:solidFill>
              <a:cs typeface="Calibri Light" panose="020F0302020204030204" pitchFamily="34" charset="0"/>
            </a:endParaRPr>
          </a:p>
        </p:txBody>
      </p:sp>
      <p:sp>
        <p:nvSpPr>
          <p:cNvPr id="16" name="Segno di moltiplicazione 15">
            <a:extLst>
              <a:ext uri="{FF2B5EF4-FFF2-40B4-BE49-F238E27FC236}">
                <a16:creationId xmlns:a16="http://schemas.microsoft.com/office/drawing/2014/main" id="{678A5FB8-4DE7-53CD-08F8-3AA91C5B849E}"/>
              </a:ext>
            </a:extLst>
          </p:cNvPr>
          <p:cNvSpPr/>
          <p:nvPr/>
        </p:nvSpPr>
        <p:spPr>
          <a:xfrm>
            <a:off x="6797754" y="2588592"/>
            <a:ext cx="655770" cy="749835"/>
          </a:xfrm>
          <a:prstGeom prst="mathMultiply">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67" dirty="0">
              <a:cs typeface="Calibri Light" panose="020F0302020204030204" pitchFamily="34" charset="0"/>
            </a:endParaRPr>
          </a:p>
        </p:txBody>
      </p:sp>
      <p:sp>
        <p:nvSpPr>
          <p:cNvPr id="17" name="CasellaDiTesto 16">
            <a:extLst>
              <a:ext uri="{FF2B5EF4-FFF2-40B4-BE49-F238E27FC236}">
                <a16:creationId xmlns:a16="http://schemas.microsoft.com/office/drawing/2014/main" id="{F1405D10-F963-0284-5964-792794F3B0C5}"/>
              </a:ext>
            </a:extLst>
          </p:cNvPr>
          <p:cNvSpPr txBox="1"/>
          <p:nvPr/>
        </p:nvSpPr>
        <p:spPr>
          <a:xfrm>
            <a:off x="7321114" y="2671122"/>
            <a:ext cx="1651765" cy="584775"/>
          </a:xfrm>
          <a:prstGeom prst="rect">
            <a:avLst/>
          </a:prstGeom>
          <a:noFill/>
        </p:spPr>
        <p:txBody>
          <a:bodyPr wrap="square" rtlCol="0">
            <a:spAutoFit/>
          </a:bodyPr>
          <a:lstStyle/>
          <a:p>
            <a:pPr algn="ctr"/>
            <a:r>
              <a:rPr lang="it-IT" sz="1600" b="1" dirty="0">
                <a:cs typeface="Calibri Light" panose="020F0302020204030204" pitchFamily="34" charset="0"/>
              </a:rPr>
              <a:t>MOLTIPLICATORE</a:t>
            </a:r>
          </a:p>
          <a:p>
            <a:pPr algn="ctr"/>
            <a:r>
              <a:rPr lang="it-IT" sz="1600" b="1" dirty="0">
                <a:cs typeface="Calibri Light" panose="020F0302020204030204" pitchFamily="34" charset="0"/>
              </a:rPr>
              <a:t>MEDIO 1,7</a:t>
            </a:r>
          </a:p>
        </p:txBody>
      </p:sp>
      <p:sp>
        <p:nvSpPr>
          <p:cNvPr id="3" name="CasellaDiTesto 2">
            <a:extLst>
              <a:ext uri="{FF2B5EF4-FFF2-40B4-BE49-F238E27FC236}">
                <a16:creationId xmlns:a16="http://schemas.microsoft.com/office/drawing/2014/main" id="{C95BF76E-1912-79C3-CAEF-64135781B8BE}"/>
              </a:ext>
            </a:extLst>
          </p:cNvPr>
          <p:cNvSpPr txBox="1"/>
          <p:nvPr/>
        </p:nvSpPr>
        <p:spPr>
          <a:xfrm>
            <a:off x="4935848" y="3767325"/>
            <a:ext cx="1208985" cy="2020618"/>
          </a:xfrm>
          <a:prstGeom prst="rect">
            <a:avLst/>
          </a:prstGeom>
          <a:noFill/>
        </p:spPr>
        <p:txBody>
          <a:bodyPr wrap="none" rtlCol="0">
            <a:spAutoFit/>
          </a:bodyPr>
          <a:lstStyle/>
          <a:p>
            <a:pPr algn="ctr"/>
            <a:r>
              <a:rPr lang="it-IT" sz="1600" dirty="0">
                <a:cs typeface="Calibri Light" panose="020F0302020204030204" pitchFamily="34" charset="0"/>
              </a:rPr>
              <a:t>112,6mld </a:t>
            </a:r>
            <a:endParaRPr lang="it-IT" sz="1200" dirty="0">
              <a:cs typeface="Calibri Light" panose="020F0302020204030204" pitchFamily="34" charset="0"/>
            </a:endParaRPr>
          </a:p>
          <a:p>
            <a:pPr algn="ctr"/>
            <a:r>
              <a:rPr lang="it-IT" sz="1200" dirty="0">
                <a:cs typeface="Calibri Light" panose="020F0302020204030204" pitchFamily="34" charset="0"/>
              </a:rPr>
              <a:t>VALORE </a:t>
            </a:r>
          </a:p>
          <a:p>
            <a:pPr algn="ctr"/>
            <a:r>
              <a:rPr lang="it-IT" sz="1200" dirty="0">
                <a:cs typeface="Calibri Light" panose="020F0302020204030204" pitchFamily="34" charset="0"/>
              </a:rPr>
              <a:t>AGGIUNTO</a:t>
            </a:r>
          </a:p>
          <a:p>
            <a:pPr algn="ctr"/>
            <a:r>
              <a:rPr lang="it-IT" sz="933" dirty="0">
                <a:cs typeface="Calibri Light" panose="020F0302020204030204" pitchFamily="34" charset="0"/>
              </a:rPr>
              <a:t>(5,7% peso </a:t>
            </a:r>
          </a:p>
          <a:p>
            <a:pPr algn="ctr"/>
            <a:r>
              <a:rPr lang="it-IT" sz="933" dirty="0">
                <a:cs typeface="Calibri Light" panose="020F0302020204030204" pitchFamily="34" charset="0"/>
              </a:rPr>
              <a:t>sull’economia totale)</a:t>
            </a:r>
          </a:p>
          <a:p>
            <a:pPr algn="ctr"/>
            <a:endParaRPr lang="it-IT" sz="933" dirty="0">
              <a:cs typeface="Calibri Light" panose="020F0302020204030204" pitchFamily="34" charset="0"/>
            </a:endParaRPr>
          </a:p>
          <a:p>
            <a:pPr algn="ctr"/>
            <a:endParaRPr lang="it-IT" sz="333" dirty="0">
              <a:cs typeface="Calibri Light" panose="020F0302020204030204" pitchFamily="34" charset="0"/>
            </a:endParaRPr>
          </a:p>
          <a:p>
            <a:pPr algn="ctr"/>
            <a:endParaRPr lang="it-IT" sz="333" dirty="0">
              <a:cs typeface="Calibri Light" panose="020F0302020204030204" pitchFamily="34" charset="0"/>
            </a:endParaRPr>
          </a:p>
          <a:p>
            <a:pPr algn="ctr"/>
            <a:endParaRPr lang="it-IT" sz="333" dirty="0">
              <a:cs typeface="Calibri Light" panose="020F0302020204030204" pitchFamily="34" charset="0"/>
            </a:endParaRPr>
          </a:p>
          <a:p>
            <a:pPr algn="ctr"/>
            <a:endParaRPr lang="it-IT" sz="333" dirty="0">
              <a:cs typeface="Calibri Light" panose="020F0302020204030204" pitchFamily="34" charset="0"/>
            </a:endParaRPr>
          </a:p>
          <a:p>
            <a:pPr algn="ctr"/>
            <a:r>
              <a:rPr lang="it-IT" sz="1600" dirty="0">
                <a:cs typeface="Calibri Light" panose="020F0302020204030204" pitchFamily="34" charset="0"/>
              </a:rPr>
              <a:t>1,5 milioni</a:t>
            </a:r>
          </a:p>
          <a:p>
            <a:pPr algn="ctr"/>
            <a:r>
              <a:rPr lang="it-IT" sz="1200" dirty="0">
                <a:cs typeface="Calibri Light" panose="020F0302020204030204" pitchFamily="34" charset="0"/>
              </a:rPr>
              <a:t>OCCUPATI</a:t>
            </a:r>
          </a:p>
          <a:p>
            <a:pPr algn="ctr"/>
            <a:endParaRPr lang="it-IT" sz="1600" dirty="0">
              <a:cs typeface="Calibri Light" panose="020F0302020204030204" pitchFamily="34" charset="0"/>
            </a:endParaRPr>
          </a:p>
        </p:txBody>
      </p:sp>
      <p:sp>
        <p:nvSpPr>
          <p:cNvPr id="4" name="Uguale a 3">
            <a:extLst>
              <a:ext uri="{FF2B5EF4-FFF2-40B4-BE49-F238E27FC236}">
                <a16:creationId xmlns:a16="http://schemas.microsoft.com/office/drawing/2014/main" id="{2E4C8090-0C3D-5F51-33D3-D08A9C931DF7}"/>
              </a:ext>
            </a:extLst>
          </p:cNvPr>
          <p:cNvSpPr/>
          <p:nvPr/>
        </p:nvSpPr>
        <p:spPr>
          <a:xfrm>
            <a:off x="8916669" y="2645473"/>
            <a:ext cx="775847" cy="636072"/>
          </a:xfrm>
          <a:prstGeom prst="mathEqual">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67" dirty="0">
              <a:solidFill>
                <a:schemeClr val="tx1"/>
              </a:solidFill>
              <a:cs typeface="Calibri Light" panose="020F0302020204030204" pitchFamily="34" charset="0"/>
            </a:endParaRPr>
          </a:p>
        </p:txBody>
      </p:sp>
      <p:sp>
        <p:nvSpPr>
          <p:cNvPr id="5" name="CasellaDiTesto 4">
            <a:extLst>
              <a:ext uri="{FF2B5EF4-FFF2-40B4-BE49-F238E27FC236}">
                <a16:creationId xmlns:a16="http://schemas.microsoft.com/office/drawing/2014/main" id="{678887ED-F347-B8F7-9E53-A49D7A52F396}"/>
              </a:ext>
            </a:extLst>
          </p:cNvPr>
          <p:cNvSpPr txBox="1"/>
          <p:nvPr/>
        </p:nvSpPr>
        <p:spPr>
          <a:xfrm>
            <a:off x="9614275" y="2548011"/>
            <a:ext cx="1613365" cy="830997"/>
          </a:xfrm>
          <a:prstGeom prst="rect">
            <a:avLst/>
          </a:prstGeom>
          <a:noFill/>
        </p:spPr>
        <p:txBody>
          <a:bodyPr wrap="square" rtlCol="0">
            <a:spAutoFit/>
          </a:bodyPr>
          <a:lstStyle/>
          <a:p>
            <a:pPr algn="ctr"/>
            <a:r>
              <a:rPr lang="it-IT" sz="1600" b="1" dirty="0">
                <a:solidFill>
                  <a:schemeClr val="accent1"/>
                </a:solidFill>
                <a:cs typeface="Calibri Light" panose="020F0302020204030204" pitchFamily="34" charset="0"/>
              </a:rPr>
              <a:t>ATTIVAZIONE </a:t>
            </a:r>
          </a:p>
          <a:p>
            <a:pPr algn="ctr"/>
            <a:r>
              <a:rPr lang="it-IT" sz="1600" b="1" dirty="0">
                <a:solidFill>
                  <a:schemeClr val="accent1"/>
                </a:solidFill>
                <a:cs typeface="Calibri Light" panose="020F0302020204030204" pitchFamily="34" charset="0"/>
              </a:rPr>
              <a:t>SUL  RESTO DELL’ECONOMIA</a:t>
            </a:r>
          </a:p>
        </p:txBody>
      </p:sp>
      <p:sp>
        <p:nvSpPr>
          <p:cNvPr id="6" name="CasellaDiTesto 5">
            <a:extLst>
              <a:ext uri="{FF2B5EF4-FFF2-40B4-BE49-F238E27FC236}">
                <a16:creationId xmlns:a16="http://schemas.microsoft.com/office/drawing/2014/main" id="{61073861-CD13-0769-A3A3-A0798FC2EC7E}"/>
              </a:ext>
            </a:extLst>
          </p:cNvPr>
          <p:cNvSpPr txBox="1"/>
          <p:nvPr/>
        </p:nvSpPr>
        <p:spPr>
          <a:xfrm>
            <a:off x="9816465" y="3722622"/>
            <a:ext cx="1208985" cy="1138581"/>
          </a:xfrm>
          <a:prstGeom prst="rect">
            <a:avLst/>
          </a:prstGeom>
          <a:noFill/>
        </p:spPr>
        <p:txBody>
          <a:bodyPr wrap="none" rtlCol="0">
            <a:spAutoFit/>
          </a:bodyPr>
          <a:lstStyle/>
          <a:p>
            <a:pPr algn="ctr"/>
            <a:r>
              <a:rPr lang="it-IT" sz="1600" dirty="0">
                <a:cs typeface="Calibri Light" panose="020F0302020204030204" pitchFamily="34" charset="0"/>
              </a:rPr>
              <a:t>302,9mld </a:t>
            </a:r>
            <a:endParaRPr lang="it-IT" sz="1200" dirty="0">
              <a:cs typeface="Calibri Light" panose="020F0302020204030204" pitchFamily="34" charset="0"/>
            </a:endParaRPr>
          </a:p>
          <a:p>
            <a:pPr algn="ctr"/>
            <a:r>
              <a:rPr lang="it-IT" sz="1200" dirty="0">
                <a:cs typeface="Calibri Light" panose="020F0302020204030204" pitchFamily="34" charset="0"/>
              </a:rPr>
              <a:t>VALORE </a:t>
            </a:r>
          </a:p>
          <a:p>
            <a:pPr algn="ctr"/>
            <a:r>
              <a:rPr lang="it-IT" sz="1200" dirty="0">
                <a:cs typeface="Calibri Light" panose="020F0302020204030204" pitchFamily="34" charset="0"/>
              </a:rPr>
              <a:t>AGGIUNTO</a:t>
            </a:r>
          </a:p>
          <a:p>
            <a:pPr algn="ctr"/>
            <a:r>
              <a:rPr lang="it-IT" sz="933" dirty="0">
                <a:cs typeface="Calibri Light" panose="020F0302020204030204" pitchFamily="34" charset="0"/>
              </a:rPr>
              <a:t>(15,5% peso </a:t>
            </a:r>
          </a:p>
          <a:p>
            <a:pPr algn="ctr"/>
            <a:r>
              <a:rPr lang="it-IT" sz="933" dirty="0">
                <a:cs typeface="Calibri Light" panose="020F0302020204030204" pitchFamily="34" charset="0"/>
              </a:rPr>
              <a:t>sull’economia totale)</a:t>
            </a:r>
          </a:p>
          <a:p>
            <a:pPr algn="ctr"/>
            <a:endParaRPr lang="it-IT" sz="933" dirty="0">
              <a:cs typeface="Calibri Light" panose="020F0302020204030204" pitchFamily="34" charset="0"/>
            </a:endParaRPr>
          </a:p>
        </p:txBody>
      </p:sp>
      <p:sp>
        <p:nvSpPr>
          <p:cNvPr id="21" name="Parentesi quadra aperta 20">
            <a:extLst>
              <a:ext uri="{FF2B5EF4-FFF2-40B4-BE49-F238E27FC236}">
                <a16:creationId xmlns:a16="http://schemas.microsoft.com/office/drawing/2014/main" id="{45A3998E-8022-EE40-99A8-CBCD00025983}"/>
              </a:ext>
            </a:extLst>
          </p:cNvPr>
          <p:cNvSpPr/>
          <p:nvPr/>
        </p:nvSpPr>
        <p:spPr>
          <a:xfrm>
            <a:off x="942331" y="2581433"/>
            <a:ext cx="179723" cy="764152"/>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200" dirty="0"/>
          </a:p>
        </p:txBody>
      </p:sp>
      <p:sp>
        <p:nvSpPr>
          <p:cNvPr id="22" name="Parentesi quadra aperta 21">
            <a:extLst>
              <a:ext uri="{FF2B5EF4-FFF2-40B4-BE49-F238E27FC236}">
                <a16:creationId xmlns:a16="http://schemas.microsoft.com/office/drawing/2014/main" id="{5A4B5120-3DA7-B18A-8A5B-91E6DB29052F}"/>
              </a:ext>
            </a:extLst>
          </p:cNvPr>
          <p:cNvSpPr/>
          <p:nvPr/>
        </p:nvSpPr>
        <p:spPr>
          <a:xfrm rot="10800000">
            <a:off x="6598041" y="2574275"/>
            <a:ext cx="179723" cy="778469"/>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200" dirty="0"/>
          </a:p>
        </p:txBody>
      </p:sp>
    </p:spTree>
    <p:extLst>
      <p:ext uri="{BB962C8B-B14F-4D97-AF65-F5344CB8AC3E}">
        <p14:creationId xmlns:p14="http://schemas.microsoft.com/office/powerpoint/2010/main" val="4036392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C373DE01-C197-829C-B419-1F3AE2EE7E8A}"/>
              </a:ext>
            </a:extLst>
          </p:cNvPr>
          <p:cNvSpPr/>
          <p:nvPr/>
        </p:nvSpPr>
        <p:spPr>
          <a:xfrm>
            <a:off x="505488" y="3017457"/>
            <a:ext cx="2614783" cy="2454981"/>
          </a:xfrm>
          <a:prstGeom prst="rect">
            <a:avLst/>
          </a:prstGeom>
          <a:solidFill>
            <a:srgbClr val="E0373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6" name="CasellaDiTesto 5">
            <a:extLst>
              <a:ext uri="{FF2B5EF4-FFF2-40B4-BE49-F238E27FC236}">
                <a16:creationId xmlns:a16="http://schemas.microsoft.com/office/drawing/2014/main" id="{5B2ADB5F-9E36-6959-2E85-44A7715C9413}"/>
              </a:ext>
            </a:extLst>
          </p:cNvPr>
          <p:cNvSpPr txBox="1"/>
          <p:nvPr/>
        </p:nvSpPr>
        <p:spPr>
          <a:xfrm>
            <a:off x="662190" y="3273962"/>
            <a:ext cx="2314863" cy="2143536"/>
          </a:xfrm>
          <a:prstGeom prst="rect">
            <a:avLst/>
          </a:prstGeom>
          <a:noFill/>
        </p:spPr>
        <p:txBody>
          <a:bodyPr wrap="square">
            <a:spAutoFit/>
          </a:bodyPr>
          <a:lstStyle/>
          <a:p>
            <a:r>
              <a:rPr lang="it-IT" sz="1333" dirty="0">
                <a:solidFill>
                  <a:srgbClr val="222222"/>
                </a:solidFill>
                <a:ea typeface="Lato" panose="020F0502020204030203" pitchFamily="34" charset="0"/>
                <a:cs typeface="Calibri Light" panose="020F0302020204030204" pitchFamily="34" charset="0"/>
              </a:rPr>
              <a:t>L’AI è diventato un </a:t>
            </a:r>
            <a:r>
              <a:rPr lang="it-IT" sz="1333" b="1" i="1" dirty="0">
                <a:solidFill>
                  <a:srgbClr val="222222"/>
                </a:solidFill>
                <a:ea typeface="Lato" panose="020F0502020204030203" pitchFamily="34" charset="0"/>
                <a:cs typeface="Calibri Light" panose="020F0302020204030204" pitchFamily="34" charset="0"/>
              </a:rPr>
              <a:t>partner </a:t>
            </a:r>
            <a:r>
              <a:rPr lang="it-IT" sz="1333" b="1" dirty="0">
                <a:solidFill>
                  <a:srgbClr val="222222"/>
                </a:solidFill>
                <a:ea typeface="Lato" panose="020F0502020204030203" pitchFamily="34" charset="0"/>
                <a:cs typeface="Calibri Light" panose="020F0302020204030204" pitchFamily="34" charset="0"/>
              </a:rPr>
              <a:t>creativo </a:t>
            </a:r>
            <a:r>
              <a:rPr lang="it-IT" sz="1333" dirty="0">
                <a:solidFill>
                  <a:srgbClr val="222222"/>
                </a:solidFill>
                <a:ea typeface="Lato" panose="020F0502020204030203" pitchFamily="34" charset="0"/>
                <a:cs typeface="Calibri Light" panose="020F0302020204030204" pitchFamily="34" charset="0"/>
              </a:rPr>
              <a:t>in vari ambiti (letteratura, musica, cinema, ecc.), trasformando linguaggi, processi e tempi di produzione. Ma l’uso di contenuti generati o addestrati tramite AI solleva questioni inedite su diritti, autorialità e compensi.</a:t>
            </a:r>
          </a:p>
        </p:txBody>
      </p:sp>
      <p:sp>
        <p:nvSpPr>
          <p:cNvPr id="8" name="CasellaDiTesto 7">
            <a:extLst>
              <a:ext uri="{FF2B5EF4-FFF2-40B4-BE49-F238E27FC236}">
                <a16:creationId xmlns:a16="http://schemas.microsoft.com/office/drawing/2014/main" id="{B339A10B-ED9C-AFA2-3BFF-13AEB329DA32}"/>
              </a:ext>
            </a:extLst>
          </p:cNvPr>
          <p:cNvSpPr txBox="1"/>
          <p:nvPr/>
        </p:nvSpPr>
        <p:spPr>
          <a:xfrm>
            <a:off x="734236" y="2119637"/>
            <a:ext cx="2157287" cy="830099"/>
          </a:xfrm>
          <a:prstGeom prst="rect">
            <a:avLst/>
          </a:prstGeom>
          <a:noFill/>
        </p:spPr>
        <p:txBody>
          <a:bodyPr wrap="square">
            <a:spAutoFit/>
          </a:bodyPr>
          <a:lstStyle/>
          <a:p>
            <a:pPr algn="ctr">
              <a:lnSpc>
                <a:spcPts val="1933"/>
              </a:lnSpc>
            </a:pPr>
            <a:r>
              <a:rPr lang="it-IT" sz="2000" dirty="0">
                <a:latin typeface="+mj-lt"/>
                <a:ea typeface="+mj-ea"/>
                <a:cs typeface="+mj-cs"/>
              </a:rPr>
              <a:t>L’intelligenza artificiale come nuovo co-autore</a:t>
            </a:r>
          </a:p>
        </p:txBody>
      </p:sp>
      <p:sp>
        <p:nvSpPr>
          <p:cNvPr id="15" name="TextBox 12">
            <a:extLst>
              <a:ext uri="{FF2B5EF4-FFF2-40B4-BE49-F238E27FC236}">
                <a16:creationId xmlns:a16="http://schemas.microsoft.com/office/drawing/2014/main" id="{2B0E9E09-8083-DD2F-2935-1AF577237410}"/>
              </a:ext>
            </a:extLst>
          </p:cNvPr>
          <p:cNvSpPr txBox="1"/>
          <p:nvPr/>
        </p:nvSpPr>
        <p:spPr>
          <a:xfrm>
            <a:off x="9071263" y="513608"/>
            <a:ext cx="2725757" cy="369332"/>
          </a:xfrm>
          <a:prstGeom prst="rect">
            <a:avLst/>
          </a:prstGeom>
        </p:spPr>
        <p:txBody>
          <a:bodyPr wrap="square" lIns="0" tIns="0" rIns="0" bIns="0" rtlCol="0" anchor="t">
            <a:spAutoFit/>
          </a:bodyPr>
          <a:lstStyle/>
          <a:p>
            <a:pPr algn="r"/>
            <a:r>
              <a:rPr lang="it-IT" sz="2400" dirty="0">
                <a:latin typeface="+mj-lt"/>
                <a:ea typeface="+mj-ea"/>
                <a:cs typeface="+mj-cs"/>
                <a:sym typeface="Abril Fatface"/>
              </a:rPr>
              <a:t>MACROTENDENZE</a:t>
            </a:r>
          </a:p>
        </p:txBody>
      </p:sp>
      <p:sp>
        <p:nvSpPr>
          <p:cNvPr id="23" name="Rettangolo 22">
            <a:extLst>
              <a:ext uri="{FF2B5EF4-FFF2-40B4-BE49-F238E27FC236}">
                <a16:creationId xmlns:a16="http://schemas.microsoft.com/office/drawing/2014/main" id="{4A0C2830-8CEF-6FAF-B6FB-5BFC516DB32E}"/>
              </a:ext>
            </a:extLst>
          </p:cNvPr>
          <p:cNvSpPr/>
          <p:nvPr/>
        </p:nvSpPr>
        <p:spPr>
          <a:xfrm>
            <a:off x="3346643" y="3017457"/>
            <a:ext cx="2614783" cy="2454981"/>
          </a:xfrm>
          <a:prstGeom prst="rect">
            <a:avLst/>
          </a:prstGeom>
          <a:solidFill>
            <a:srgbClr val="E0373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24" name="CasellaDiTesto 23">
            <a:extLst>
              <a:ext uri="{FF2B5EF4-FFF2-40B4-BE49-F238E27FC236}">
                <a16:creationId xmlns:a16="http://schemas.microsoft.com/office/drawing/2014/main" id="{906929CE-CE3E-BE1A-1F15-F732824A9C1A}"/>
              </a:ext>
            </a:extLst>
          </p:cNvPr>
          <p:cNvSpPr txBox="1"/>
          <p:nvPr/>
        </p:nvSpPr>
        <p:spPr>
          <a:xfrm>
            <a:off x="3560788" y="3273962"/>
            <a:ext cx="2280313" cy="1938416"/>
          </a:xfrm>
          <a:prstGeom prst="rect">
            <a:avLst/>
          </a:prstGeom>
          <a:noFill/>
        </p:spPr>
        <p:txBody>
          <a:bodyPr wrap="square">
            <a:spAutoFit/>
          </a:bodyPr>
          <a:lstStyle/>
          <a:p>
            <a:r>
              <a:rPr lang="it-IT" sz="1333" dirty="0">
                <a:solidFill>
                  <a:srgbClr val="222222"/>
                </a:solidFill>
                <a:ea typeface="Lato" panose="020F0502020204030203" pitchFamily="34" charset="0"/>
                <a:cs typeface="Calibri Light" panose="020F0302020204030204" pitchFamily="34" charset="0"/>
              </a:rPr>
              <a:t>Dai festival ai musei, dal design all’editoria, si rafforzano </a:t>
            </a:r>
            <a:r>
              <a:rPr lang="it-IT" sz="1333" b="1" dirty="0">
                <a:solidFill>
                  <a:srgbClr val="222222"/>
                </a:solidFill>
                <a:ea typeface="Lato" panose="020F0502020204030203" pitchFamily="34" charset="0"/>
                <a:cs typeface="Calibri Light" panose="020F0302020204030204" pitchFamily="34" charset="0"/>
              </a:rPr>
              <a:t>pratiche e modelli produttivi a basso impatto</a:t>
            </a:r>
            <a:r>
              <a:rPr lang="it-IT" sz="1333" dirty="0">
                <a:solidFill>
                  <a:srgbClr val="222222"/>
                </a:solidFill>
                <a:ea typeface="Lato" panose="020F0502020204030203" pitchFamily="34" charset="0"/>
                <a:cs typeface="Calibri Light" panose="020F0302020204030204" pitchFamily="34" charset="0"/>
              </a:rPr>
              <a:t>, con casi emblematici nell’architettura, nello spettacolo, nella musica live, nel design circolare e nell’editoria “on demand”.</a:t>
            </a:r>
          </a:p>
        </p:txBody>
      </p:sp>
      <p:sp>
        <p:nvSpPr>
          <p:cNvPr id="25" name="CasellaDiTesto 24">
            <a:extLst>
              <a:ext uri="{FF2B5EF4-FFF2-40B4-BE49-F238E27FC236}">
                <a16:creationId xmlns:a16="http://schemas.microsoft.com/office/drawing/2014/main" id="{F194F7C4-D5B4-3883-B61D-1F4D16287BA0}"/>
              </a:ext>
            </a:extLst>
          </p:cNvPr>
          <p:cNvSpPr txBox="1"/>
          <p:nvPr/>
        </p:nvSpPr>
        <p:spPr>
          <a:xfrm>
            <a:off x="3507927" y="2112263"/>
            <a:ext cx="2386035" cy="830099"/>
          </a:xfrm>
          <a:prstGeom prst="rect">
            <a:avLst/>
          </a:prstGeom>
          <a:noFill/>
        </p:spPr>
        <p:txBody>
          <a:bodyPr wrap="square">
            <a:spAutoFit/>
          </a:bodyPr>
          <a:lstStyle/>
          <a:p>
            <a:pPr algn="ctr">
              <a:lnSpc>
                <a:spcPts val="1933"/>
              </a:lnSpc>
            </a:pPr>
            <a:r>
              <a:rPr lang="it-IT" sz="2000" dirty="0">
                <a:latin typeface="+mj-lt"/>
                <a:ea typeface="+mj-ea"/>
                <a:cs typeface="+mj-cs"/>
              </a:rPr>
              <a:t>Crescente centralità della sostenibilità ambientale</a:t>
            </a:r>
          </a:p>
        </p:txBody>
      </p:sp>
      <p:sp>
        <p:nvSpPr>
          <p:cNvPr id="38" name="Rettangolo 37">
            <a:extLst>
              <a:ext uri="{FF2B5EF4-FFF2-40B4-BE49-F238E27FC236}">
                <a16:creationId xmlns:a16="http://schemas.microsoft.com/office/drawing/2014/main" id="{2CBCBB05-D895-E8F0-0B27-B12130839590}"/>
              </a:ext>
            </a:extLst>
          </p:cNvPr>
          <p:cNvSpPr/>
          <p:nvPr/>
        </p:nvSpPr>
        <p:spPr>
          <a:xfrm>
            <a:off x="6193566" y="3017457"/>
            <a:ext cx="2614783" cy="2454981"/>
          </a:xfrm>
          <a:prstGeom prst="rect">
            <a:avLst/>
          </a:prstGeom>
          <a:solidFill>
            <a:srgbClr val="E0373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39" name="CasellaDiTesto 38">
            <a:extLst>
              <a:ext uri="{FF2B5EF4-FFF2-40B4-BE49-F238E27FC236}">
                <a16:creationId xmlns:a16="http://schemas.microsoft.com/office/drawing/2014/main" id="{D360B665-E1A8-7E34-F5A3-28ABE33DED10}"/>
              </a:ext>
            </a:extLst>
          </p:cNvPr>
          <p:cNvSpPr txBox="1"/>
          <p:nvPr/>
        </p:nvSpPr>
        <p:spPr>
          <a:xfrm>
            <a:off x="6443652" y="3273962"/>
            <a:ext cx="2224243" cy="1733295"/>
          </a:xfrm>
          <a:prstGeom prst="rect">
            <a:avLst/>
          </a:prstGeom>
          <a:noFill/>
        </p:spPr>
        <p:txBody>
          <a:bodyPr wrap="square">
            <a:spAutoFit/>
          </a:bodyPr>
          <a:lstStyle/>
          <a:p>
            <a:r>
              <a:rPr lang="it-IT" sz="1333" b="1" dirty="0">
                <a:solidFill>
                  <a:srgbClr val="222222"/>
                </a:solidFill>
                <a:ea typeface="Lato" panose="020F0502020204030203" pitchFamily="34" charset="0"/>
                <a:cs typeface="Calibri Light" panose="020F0302020204030204" pitchFamily="34" charset="0"/>
              </a:rPr>
              <a:t>Streaming, fruizione multipiattaforma e formati brevi </a:t>
            </a:r>
            <a:r>
              <a:rPr lang="it-IT" sz="1333" dirty="0">
                <a:solidFill>
                  <a:srgbClr val="222222"/>
                </a:solidFill>
                <a:ea typeface="Lato" panose="020F0502020204030203" pitchFamily="34" charset="0"/>
                <a:cs typeface="Calibri Light" panose="020F0302020204030204" pitchFamily="34" charset="0"/>
              </a:rPr>
              <a:t>stanno cambiando il modo in cui il pubblico consuma cinema, musica, televisione e libri, generando nuovi linguaggi e nuove economie.</a:t>
            </a:r>
          </a:p>
        </p:txBody>
      </p:sp>
      <p:sp>
        <p:nvSpPr>
          <p:cNvPr id="40" name="CasellaDiTesto 39">
            <a:extLst>
              <a:ext uri="{FF2B5EF4-FFF2-40B4-BE49-F238E27FC236}">
                <a16:creationId xmlns:a16="http://schemas.microsoft.com/office/drawing/2014/main" id="{D3D69DF5-6CC3-7612-5F84-EBB38C8D2EA9}"/>
              </a:ext>
            </a:extLst>
          </p:cNvPr>
          <p:cNvSpPr txBox="1"/>
          <p:nvPr/>
        </p:nvSpPr>
        <p:spPr>
          <a:xfrm>
            <a:off x="6310621" y="2154988"/>
            <a:ext cx="2386035" cy="824393"/>
          </a:xfrm>
          <a:prstGeom prst="rect">
            <a:avLst/>
          </a:prstGeom>
          <a:noFill/>
        </p:spPr>
        <p:txBody>
          <a:bodyPr wrap="square">
            <a:spAutoFit/>
          </a:bodyPr>
          <a:lstStyle/>
          <a:p>
            <a:pPr algn="ctr">
              <a:lnSpc>
                <a:spcPts val="1933"/>
              </a:lnSpc>
            </a:pPr>
            <a:r>
              <a:rPr lang="it-IT" sz="2000" dirty="0">
                <a:latin typeface="+mj-lt"/>
                <a:ea typeface="+mj-ea"/>
                <a:cs typeface="+mj-cs"/>
              </a:rPr>
              <a:t>Trasformazione dei modelli di fruizione culturale</a:t>
            </a:r>
          </a:p>
        </p:txBody>
      </p:sp>
      <p:sp>
        <p:nvSpPr>
          <p:cNvPr id="41" name="Rettangolo 40">
            <a:extLst>
              <a:ext uri="{FF2B5EF4-FFF2-40B4-BE49-F238E27FC236}">
                <a16:creationId xmlns:a16="http://schemas.microsoft.com/office/drawing/2014/main" id="{E647A4D5-0682-EBCC-DF68-9BEF18F16682}"/>
              </a:ext>
            </a:extLst>
          </p:cNvPr>
          <p:cNvSpPr/>
          <p:nvPr/>
        </p:nvSpPr>
        <p:spPr>
          <a:xfrm>
            <a:off x="9034721" y="3017456"/>
            <a:ext cx="2614783" cy="2454980"/>
          </a:xfrm>
          <a:prstGeom prst="rect">
            <a:avLst/>
          </a:prstGeom>
          <a:solidFill>
            <a:srgbClr val="E0373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42" name="CasellaDiTesto 41">
            <a:extLst>
              <a:ext uri="{FF2B5EF4-FFF2-40B4-BE49-F238E27FC236}">
                <a16:creationId xmlns:a16="http://schemas.microsoft.com/office/drawing/2014/main" id="{14AB4852-B6B4-6F25-5DBA-2B906B206356}"/>
              </a:ext>
            </a:extLst>
          </p:cNvPr>
          <p:cNvSpPr txBox="1"/>
          <p:nvPr/>
        </p:nvSpPr>
        <p:spPr>
          <a:xfrm>
            <a:off x="9271743" y="3273962"/>
            <a:ext cx="2215409" cy="1528175"/>
          </a:xfrm>
          <a:prstGeom prst="rect">
            <a:avLst/>
          </a:prstGeom>
          <a:noFill/>
        </p:spPr>
        <p:txBody>
          <a:bodyPr wrap="square">
            <a:spAutoFit/>
          </a:bodyPr>
          <a:lstStyle/>
          <a:p>
            <a:r>
              <a:rPr lang="it-IT" sz="1333" dirty="0">
                <a:solidFill>
                  <a:srgbClr val="222222"/>
                </a:solidFill>
                <a:ea typeface="Lato" panose="020F0502020204030203" pitchFamily="34" charset="0"/>
                <a:cs typeface="Calibri Light" panose="020F0302020204030204" pitchFamily="34" charset="0"/>
              </a:rPr>
              <a:t>Arte e cultura, sport e relazioni come «</a:t>
            </a:r>
            <a:r>
              <a:rPr lang="it-IT" sz="1333" b="1" dirty="0">
                <a:solidFill>
                  <a:srgbClr val="222222"/>
                </a:solidFill>
                <a:ea typeface="Lato" panose="020F0502020204030203" pitchFamily="34" charset="0"/>
                <a:cs typeface="Calibri Light" panose="020F0302020204030204" pitchFamily="34" charset="0"/>
              </a:rPr>
              <a:t>prescrizione sociale</a:t>
            </a:r>
            <a:r>
              <a:rPr lang="it-IT" sz="1333" dirty="0">
                <a:solidFill>
                  <a:srgbClr val="222222"/>
                </a:solidFill>
                <a:ea typeface="Lato" panose="020F0502020204030203" pitchFamily="34" charset="0"/>
                <a:cs typeface="Calibri Light" panose="020F0302020204030204" pitchFamily="34" charset="0"/>
              </a:rPr>
              <a:t>» in una visione olistica della cura. </a:t>
            </a:r>
            <a:r>
              <a:rPr lang="it-IT" sz="1333" b="1" dirty="0">
                <a:solidFill>
                  <a:srgbClr val="222222"/>
                </a:solidFill>
                <a:ea typeface="Lato" panose="020F0502020204030203" pitchFamily="34" charset="0"/>
                <a:cs typeface="Calibri Light" panose="020F0302020204030204" pitchFamily="34" charset="0"/>
              </a:rPr>
              <a:t>Welfare territoriale </a:t>
            </a:r>
            <a:r>
              <a:rPr lang="it-IT" sz="1333" dirty="0">
                <a:solidFill>
                  <a:srgbClr val="222222"/>
                </a:solidFill>
                <a:ea typeface="Lato" panose="020F0502020204030203" pitchFamily="34" charset="0"/>
                <a:cs typeface="Calibri Light" panose="020F0302020204030204" pitchFamily="34" charset="0"/>
              </a:rPr>
              <a:t>come quello del Piano Olivetti che rafforza biblioteche e presidi culturali.</a:t>
            </a:r>
          </a:p>
        </p:txBody>
      </p:sp>
      <p:sp>
        <p:nvSpPr>
          <p:cNvPr id="43" name="CasellaDiTesto 42">
            <a:extLst>
              <a:ext uri="{FF2B5EF4-FFF2-40B4-BE49-F238E27FC236}">
                <a16:creationId xmlns:a16="http://schemas.microsoft.com/office/drawing/2014/main" id="{591485A5-13E4-8627-1D60-1B7BF7277989}"/>
              </a:ext>
            </a:extLst>
          </p:cNvPr>
          <p:cNvSpPr txBox="1"/>
          <p:nvPr/>
        </p:nvSpPr>
        <p:spPr>
          <a:xfrm>
            <a:off x="9263469" y="2119638"/>
            <a:ext cx="2157287" cy="830099"/>
          </a:xfrm>
          <a:prstGeom prst="rect">
            <a:avLst/>
          </a:prstGeom>
          <a:noFill/>
        </p:spPr>
        <p:txBody>
          <a:bodyPr wrap="square">
            <a:spAutoFit/>
          </a:bodyPr>
          <a:lstStyle/>
          <a:p>
            <a:pPr algn="ctr">
              <a:lnSpc>
                <a:spcPts val="1933"/>
              </a:lnSpc>
            </a:pPr>
            <a:r>
              <a:rPr lang="it-IT" sz="2000" dirty="0">
                <a:latin typeface="+mj-lt"/>
                <a:ea typeface="+mj-ea"/>
                <a:cs typeface="+mj-cs"/>
              </a:rPr>
              <a:t>Cultura come infrastruttura </a:t>
            </a:r>
            <a:br>
              <a:rPr lang="it-IT" sz="2000" dirty="0">
                <a:latin typeface="+mj-lt"/>
                <a:ea typeface="+mj-ea"/>
                <a:cs typeface="+mj-cs"/>
              </a:rPr>
            </a:br>
            <a:r>
              <a:rPr lang="it-IT" sz="2000" dirty="0">
                <a:latin typeface="+mj-lt"/>
                <a:ea typeface="+mj-ea"/>
                <a:cs typeface="+mj-cs"/>
              </a:rPr>
              <a:t>di welfare e salute</a:t>
            </a:r>
          </a:p>
        </p:txBody>
      </p:sp>
    </p:spTree>
    <p:extLst>
      <p:ext uri="{BB962C8B-B14F-4D97-AF65-F5344CB8AC3E}">
        <p14:creationId xmlns:p14="http://schemas.microsoft.com/office/powerpoint/2010/main" val="329387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27C0A-651B-20D8-7097-897CBDE963A4}"/>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4BF8EF4E-2E1E-E923-5AA6-7CF27E6FF1A0}"/>
              </a:ext>
            </a:extLst>
          </p:cNvPr>
          <p:cNvSpPr txBox="1"/>
          <p:nvPr/>
        </p:nvSpPr>
        <p:spPr>
          <a:xfrm>
            <a:off x="483542" y="3426093"/>
            <a:ext cx="503645" cy="320601"/>
          </a:xfrm>
          <a:prstGeom prst="rect">
            <a:avLst/>
          </a:prstGeom>
        </p:spPr>
        <p:txBody>
          <a:bodyPr lIns="0" tIns="0" rIns="0" bIns="0" rtlCol="0" anchor="t">
            <a:spAutoFit/>
          </a:bodyPr>
          <a:lstStyle/>
          <a:p>
            <a:pPr algn="ctr">
              <a:lnSpc>
                <a:spcPts val="2453"/>
              </a:lnSpc>
              <a:spcBef>
                <a:spcPct val="0"/>
              </a:spcBef>
            </a:pPr>
            <a:r>
              <a:rPr lang="en-US" sz="2230" b="1" spc="37" dirty="0">
                <a:solidFill>
                  <a:srgbClr val="FFFFFF"/>
                </a:solidFill>
                <a:latin typeface="+mj-lt"/>
                <a:ea typeface="Coco Gothic Bold"/>
                <a:cs typeface="Coco Gothic Bold"/>
                <a:sym typeface="Coco Gothic Bold"/>
              </a:rPr>
              <a:t>1.</a:t>
            </a:r>
          </a:p>
        </p:txBody>
      </p:sp>
      <p:sp>
        <p:nvSpPr>
          <p:cNvPr id="10" name="CasellaDiTesto 9">
            <a:extLst>
              <a:ext uri="{FF2B5EF4-FFF2-40B4-BE49-F238E27FC236}">
                <a16:creationId xmlns:a16="http://schemas.microsoft.com/office/drawing/2014/main" id="{096267A4-97F6-85F7-1898-98EB7B60949D}"/>
              </a:ext>
            </a:extLst>
          </p:cNvPr>
          <p:cNvSpPr txBox="1"/>
          <p:nvPr/>
        </p:nvSpPr>
        <p:spPr>
          <a:xfrm>
            <a:off x="660400" y="2260600"/>
            <a:ext cx="5301130" cy="523220"/>
          </a:xfrm>
          <a:prstGeom prst="rect">
            <a:avLst/>
          </a:prstGeom>
          <a:noFill/>
        </p:spPr>
        <p:txBody>
          <a:bodyPr wrap="square" rtlCol="0">
            <a:spAutoFit/>
          </a:bodyPr>
          <a:lstStyle/>
          <a:p>
            <a:pPr algn="just">
              <a:defRPr/>
            </a:pPr>
            <a:r>
              <a:rPr lang="it-IT" sz="1400" b="1" dirty="0">
                <a:latin typeface="+mj-lt"/>
              </a:rPr>
              <a:t>VALORE AGGIUNTO DEL </a:t>
            </a:r>
            <a:r>
              <a:rPr lang="it-IT" sz="1400" b="1" i="1" dirty="0">
                <a:latin typeface="+mj-lt"/>
              </a:rPr>
              <a:t>SISTEMA PRODUTTIVO CULTURALE E CREATIVO</a:t>
            </a:r>
            <a:r>
              <a:rPr lang="it-IT" sz="1400" b="1" dirty="0">
                <a:latin typeface="+mj-lt"/>
              </a:rPr>
              <a:t>, ANNO 2024. </a:t>
            </a:r>
          </a:p>
        </p:txBody>
      </p:sp>
      <p:sp>
        <p:nvSpPr>
          <p:cNvPr id="15" name="CasellaDiTesto 14">
            <a:extLst>
              <a:ext uri="{FF2B5EF4-FFF2-40B4-BE49-F238E27FC236}">
                <a16:creationId xmlns:a16="http://schemas.microsoft.com/office/drawing/2014/main" id="{2161669E-DA62-A380-0A2B-C4CDE788C3D7}"/>
              </a:ext>
            </a:extLst>
          </p:cNvPr>
          <p:cNvSpPr txBox="1"/>
          <p:nvPr/>
        </p:nvSpPr>
        <p:spPr>
          <a:xfrm>
            <a:off x="729656" y="5705671"/>
            <a:ext cx="4226605" cy="246221"/>
          </a:xfrm>
          <a:prstGeom prst="rect">
            <a:avLst/>
          </a:prstGeom>
          <a:noFill/>
        </p:spPr>
        <p:txBody>
          <a:bodyPr wrap="square">
            <a:spAutoFit/>
          </a:bodyPr>
          <a:lstStyle/>
          <a:p>
            <a:pPr>
              <a:spcAft>
                <a:spcPts val="545"/>
              </a:spcAft>
            </a:pPr>
            <a:r>
              <a:rPr lang="it-IT" sz="1000" i="1" dirty="0">
                <a:latin typeface="+mj-lt"/>
              </a:rPr>
              <a:t>Fonte: Centro Studi Tagliacarne – Unioncamere, Fondazione Symbola, 2025</a:t>
            </a:r>
          </a:p>
        </p:txBody>
      </p:sp>
      <p:sp>
        <p:nvSpPr>
          <p:cNvPr id="22" name="TextBox 6">
            <a:extLst>
              <a:ext uri="{FF2B5EF4-FFF2-40B4-BE49-F238E27FC236}">
                <a16:creationId xmlns:a16="http://schemas.microsoft.com/office/drawing/2014/main" id="{ECA7B737-D8AE-72A8-2061-71AC188A833B}"/>
              </a:ext>
            </a:extLst>
          </p:cNvPr>
          <p:cNvSpPr txBox="1"/>
          <p:nvPr/>
        </p:nvSpPr>
        <p:spPr>
          <a:xfrm>
            <a:off x="266778" y="189051"/>
            <a:ext cx="11226800" cy="738664"/>
          </a:xfrm>
          <a:prstGeom prst="rect">
            <a:avLst/>
          </a:prstGeom>
        </p:spPr>
        <p:txBody>
          <a:bodyPr wrap="square" lIns="0" tIns="0" rIns="0" bIns="0" rtlCol="0" anchor="t">
            <a:spAutoFit/>
          </a:bodyPr>
          <a:lstStyle/>
          <a:p>
            <a:pPr algn="r">
              <a:spcBef>
                <a:spcPct val="0"/>
              </a:spcBef>
            </a:pPr>
            <a:r>
              <a:rPr lang="it-IT" sz="2400" dirty="0">
                <a:latin typeface="+mj-lt"/>
                <a:ea typeface="+mj-ea"/>
                <a:cs typeface="+mj-cs"/>
                <a:sym typeface="Coco Gothic Bold"/>
              </a:rPr>
              <a:t>IL CONTRIBUTO COMPLESSIVO DELLA CULTURA</a:t>
            </a:r>
          </a:p>
          <a:p>
            <a:pPr algn="r">
              <a:spcBef>
                <a:spcPct val="0"/>
              </a:spcBef>
            </a:pPr>
            <a:r>
              <a:rPr lang="it-IT" sz="2400" dirty="0">
                <a:latin typeface="+mj-lt"/>
                <a:ea typeface="+mj-ea"/>
                <a:cs typeface="+mj-cs"/>
                <a:sym typeface="Coco Gothic Bold"/>
              </a:rPr>
              <a:t> ALL’ECONOMIA LOCALE</a:t>
            </a:r>
          </a:p>
        </p:txBody>
      </p:sp>
      <p:graphicFrame>
        <p:nvGraphicFramePr>
          <p:cNvPr id="6" name="Tabella 5">
            <a:extLst>
              <a:ext uri="{FF2B5EF4-FFF2-40B4-BE49-F238E27FC236}">
                <a16:creationId xmlns:a16="http://schemas.microsoft.com/office/drawing/2014/main" id="{AC1964AB-DFFF-EB72-A805-7402949112AD}"/>
              </a:ext>
            </a:extLst>
          </p:cNvPr>
          <p:cNvGraphicFramePr>
            <a:graphicFrameLocks noGrp="1"/>
          </p:cNvGraphicFramePr>
          <p:nvPr>
            <p:extLst>
              <p:ext uri="{D42A27DB-BD31-4B8C-83A1-F6EECF244321}">
                <p14:modId xmlns:p14="http://schemas.microsoft.com/office/powerpoint/2010/main" val="158078579"/>
              </p:ext>
            </p:extLst>
          </p:nvPr>
        </p:nvGraphicFramePr>
        <p:xfrm>
          <a:off x="740739" y="2812136"/>
          <a:ext cx="6287000" cy="2692268"/>
        </p:xfrm>
        <a:graphic>
          <a:graphicData uri="http://schemas.openxmlformats.org/drawingml/2006/table">
            <a:tbl>
              <a:tblPr firstRow="1" bandRow="1">
                <a:tableStyleId>{5C22544A-7EE6-4342-B048-85BDC9FD1C3A}</a:tableStyleId>
              </a:tblPr>
              <a:tblGrid>
                <a:gridCol w="1041400">
                  <a:extLst>
                    <a:ext uri="{9D8B030D-6E8A-4147-A177-3AD203B41FA5}">
                      <a16:colId xmlns:a16="http://schemas.microsoft.com/office/drawing/2014/main" val="1801804402"/>
                    </a:ext>
                  </a:extLst>
                </a:gridCol>
                <a:gridCol w="1062661">
                  <a:extLst>
                    <a:ext uri="{9D8B030D-6E8A-4147-A177-3AD203B41FA5}">
                      <a16:colId xmlns:a16="http://schemas.microsoft.com/office/drawing/2014/main" val="3222142852"/>
                    </a:ext>
                  </a:extLst>
                </a:gridCol>
                <a:gridCol w="1020139">
                  <a:extLst>
                    <a:ext uri="{9D8B030D-6E8A-4147-A177-3AD203B41FA5}">
                      <a16:colId xmlns:a16="http://schemas.microsoft.com/office/drawing/2014/main" val="60753403"/>
                    </a:ext>
                  </a:extLst>
                </a:gridCol>
                <a:gridCol w="1080000">
                  <a:extLst>
                    <a:ext uri="{9D8B030D-6E8A-4147-A177-3AD203B41FA5}">
                      <a16:colId xmlns:a16="http://schemas.microsoft.com/office/drawing/2014/main" val="2525778080"/>
                    </a:ext>
                  </a:extLst>
                </a:gridCol>
                <a:gridCol w="1041400">
                  <a:extLst>
                    <a:ext uri="{9D8B030D-6E8A-4147-A177-3AD203B41FA5}">
                      <a16:colId xmlns:a16="http://schemas.microsoft.com/office/drawing/2014/main" val="3557221591"/>
                    </a:ext>
                  </a:extLst>
                </a:gridCol>
                <a:gridCol w="1041400">
                  <a:extLst>
                    <a:ext uri="{9D8B030D-6E8A-4147-A177-3AD203B41FA5}">
                      <a16:colId xmlns:a16="http://schemas.microsoft.com/office/drawing/2014/main" val="3299777889"/>
                    </a:ext>
                  </a:extLst>
                </a:gridCol>
              </a:tblGrid>
              <a:tr h="1058348">
                <a:tc>
                  <a:txBody>
                    <a:bodyPr/>
                    <a:lstStyle/>
                    <a:p>
                      <a:pPr algn="l"/>
                      <a:r>
                        <a:rPr lang="it-IT" sz="1200" b="1" dirty="0">
                          <a:solidFill>
                            <a:schemeClr val="tx1"/>
                          </a:solidFill>
                          <a:latin typeface="+mj-lt"/>
                        </a:rPr>
                        <a:t>TERRITORI</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VALORE </a:t>
                      </a:r>
                    </a:p>
                    <a:p>
                      <a:pPr algn="ctr"/>
                      <a:r>
                        <a:rPr lang="it-IT" sz="1200" b="1" dirty="0">
                          <a:solidFill>
                            <a:schemeClr val="tx1"/>
                          </a:solidFill>
                          <a:latin typeface="+mj-lt"/>
                        </a:rPr>
                        <a:t>AGGIUNTO</a:t>
                      </a:r>
                    </a:p>
                    <a:p>
                      <a:pPr algn="ctr"/>
                      <a:r>
                        <a:rPr lang="it-IT" sz="1200" b="1" dirty="0">
                          <a:solidFill>
                            <a:schemeClr val="tx1"/>
                          </a:solidFill>
                          <a:latin typeface="+mj-lt"/>
                        </a:rPr>
                        <a:t>(milioni di euro)</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INCIDENZA % </a:t>
                      </a:r>
                    </a:p>
                    <a:p>
                      <a:pPr algn="ctr"/>
                      <a:r>
                        <a:rPr lang="it-IT" sz="1200" b="1" dirty="0">
                          <a:solidFill>
                            <a:schemeClr val="tx1"/>
                          </a:solidFill>
                          <a:latin typeface="+mj-lt"/>
                        </a:rPr>
                        <a:t>SUL TOTALE ECONOMIA PROVINCIALE</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POS. GRADUATORIA DELLE PROVINCE ITALIANE PER INCIDENZA </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Var. %</a:t>
                      </a:r>
                    </a:p>
                    <a:p>
                      <a:pPr algn="ctr"/>
                      <a:r>
                        <a:rPr lang="it-IT" sz="1200" b="1" dirty="0">
                          <a:solidFill>
                            <a:schemeClr val="tx1"/>
                          </a:solidFill>
                          <a:latin typeface="+mj-lt"/>
                        </a:rPr>
                        <a:t>2024/2023</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Var.% 2024/2021</a:t>
                      </a:r>
                    </a:p>
                  </a:txBody>
                  <a:tcPr marL="82987" marR="82987" marT="41494" marB="41494"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183483"/>
                  </a:ext>
                </a:extLst>
              </a:tr>
              <a:tr h="252000">
                <a:tc>
                  <a:txBody>
                    <a:bodyPr/>
                    <a:lstStyle/>
                    <a:p>
                      <a:pPr marL="0" algn="l" defTabSz="914400" rtl="0" eaLnBrk="1" latinLnBrk="0" hangingPunct="1"/>
                      <a:r>
                        <a:rPr lang="it-IT" sz="1200" b="1" kern="1200" dirty="0">
                          <a:solidFill>
                            <a:srgbClr val="E0373F"/>
                          </a:solidFill>
                          <a:latin typeface="+mj-lt"/>
                          <a:ea typeface="+mn-ea"/>
                          <a:cs typeface="+mn-cs"/>
                        </a:rPr>
                        <a:t>L’Aquila</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highlight>
                            <a:srgbClr val="FFFF00"/>
                          </a:highlight>
                          <a:latin typeface="+mj-lt"/>
                          <a:ea typeface="+mn-ea"/>
                          <a:cs typeface="+mn-cs"/>
                        </a:rPr>
                        <a:t>250</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3,1</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79</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-5,0</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15,1</a:t>
                      </a:r>
                    </a:p>
                  </a:txBody>
                  <a:tcPr marL="4233" marR="4233" marT="4233"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44266880"/>
                  </a:ext>
                </a:extLst>
              </a:tr>
              <a:tr h="252000">
                <a:tc>
                  <a:txBody>
                    <a:bodyPr/>
                    <a:lstStyle/>
                    <a:p>
                      <a:pPr marL="0" algn="l" defTabSz="914400" rtl="0" eaLnBrk="1" latinLnBrk="0" hangingPunct="1"/>
                      <a:r>
                        <a:rPr lang="it-IT" sz="1200" b="0" kern="1200" dirty="0">
                          <a:solidFill>
                            <a:schemeClr val="tx1"/>
                          </a:solidFill>
                          <a:latin typeface="+mj-lt"/>
                          <a:ea typeface="+mn-ea"/>
                          <a:cs typeface="+mn-cs"/>
                        </a:rPr>
                        <a:t>Teramo</a:t>
                      </a:r>
                    </a:p>
                  </a:txBody>
                  <a:tcPr marL="60960" marR="60960" marT="30480" marB="30480" anchor="ctr">
                    <a:noFill/>
                  </a:tcPr>
                </a:tc>
                <a:tc>
                  <a:txBody>
                    <a:bodyPr/>
                    <a:lstStyle/>
                    <a:p>
                      <a:pPr marL="0" algn="ctr" defTabSz="914400" rtl="0" eaLnBrk="1" fontAlgn="ctr" latinLnBrk="0" hangingPunct="1">
                        <a:buNone/>
                      </a:pPr>
                      <a:r>
                        <a:rPr lang="it-IT" sz="1200" b="0" kern="1200" dirty="0">
                          <a:solidFill>
                            <a:schemeClr val="tx1"/>
                          </a:solidFill>
                          <a:highlight>
                            <a:srgbClr val="FFFF00"/>
                          </a:highlight>
                          <a:latin typeface="+mj-lt"/>
                          <a:ea typeface="+mn-ea"/>
                          <a:cs typeface="+mn-cs"/>
                        </a:rPr>
                        <a:t>262</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3,1</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80</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-2,3</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15,5</a:t>
                      </a:r>
                    </a:p>
                  </a:txBody>
                  <a:tcPr marL="4233" marR="4233" marT="4233" marB="0" anchor="ctr">
                    <a:noFill/>
                  </a:tcPr>
                </a:tc>
                <a:extLst>
                  <a:ext uri="{0D108BD9-81ED-4DB2-BD59-A6C34878D82A}">
                    <a16:rowId xmlns:a16="http://schemas.microsoft.com/office/drawing/2014/main" val="947669384"/>
                  </a:ext>
                </a:extLst>
              </a:tr>
              <a:tr h="252000">
                <a:tc>
                  <a:txBody>
                    <a:bodyPr/>
                    <a:lstStyle/>
                    <a:p>
                      <a:pPr marL="0" algn="l" defTabSz="914400" rtl="0" eaLnBrk="1" latinLnBrk="0" hangingPunct="1"/>
                      <a:r>
                        <a:rPr lang="it-IT" sz="1200" b="0" kern="1200" dirty="0">
                          <a:solidFill>
                            <a:schemeClr val="tx1"/>
                          </a:solidFill>
                          <a:latin typeface="+mj-lt"/>
                          <a:ea typeface="+mn-ea"/>
                          <a:cs typeface="+mn-cs"/>
                        </a:rPr>
                        <a:t>Pescara</a:t>
                      </a:r>
                    </a:p>
                  </a:txBody>
                  <a:tcPr marL="60960" marR="60960" marT="30480" marB="30480" anchor="ctr">
                    <a:noFill/>
                  </a:tcPr>
                </a:tc>
                <a:tc>
                  <a:txBody>
                    <a:bodyPr/>
                    <a:lstStyle/>
                    <a:p>
                      <a:pPr marL="0" algn="ctr" defTabSz="914400" rtl="0" eaLnBrk="1" fontAlgn="ctr" latinLnBrk="0" hangingPunct="1">
                        <a:buNone/>
                      </a:pPr>
                      <a:r>
                        <a:rPr lang="it-IT" sz="1200" b="0" kern="1200" dirty="0">
                          <a:solidFill>
                            <a:schemeClr val="tx1"/>
                          </a:solidFill>
                          <a:highlight>
                            <a:srgbClr val="FFFF00"/>
                          </a:highlight>
                          <a:latin typeface="+mj-lt"/>
                          <a:ea typeface="+mn-ea"/>
                          <a:cs typeface="+mn-cs"/>
                        </a:rPr>
                        <a:t>389</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4,6</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39</a:t>
                      </a:r>
                    </a:p>
                  </a:txBody>
                  <a:tcPr marL="4233" marR="4233" marT="4233" marB="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4,2</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21,5</a:t>
                      </a:r>
                    </a:p>
                  </a:txBody>
                  <a:tcPr marL="4233" marR="4233" marT="4233" marB="0" anchor="ctr">
                    <a:noFill/>
                  </a:tcPr>
                </a:tc>
                <a:extLst>
                  <a:ext uri="{0D108BD9-81ED-4DB2-BD59-A6C34878D82A}">
                    <a16:rowId xmlns:a16="http://schemas.microsoft.com/office/drawing/2014/main" val="1780137348"/>
                  </a:ext>
                </a:extLst>
              </a:tr>
              <a:tr h="252000">
                <a:tc>
                  <a:txBody>
                    <a:bodyPr/>
                    <a:lstStyle/>
                    <a:p>
                      <a:pPr marL="0" algn="l" defTabSz="914400" rtl="0" eaLnBrk="1" latinLnBrk="0" hangingPunct="1"/>
                      <a:r>
                        <a:rPr lang="it-IT" sz="1200" b="0" kern="1200" dirty="0">
                          <a:solidFill>
                            <a:schemeClr val="tx1"/>
                          </a:solidFill>
                          <a:latin typeface="+mj-lt"/>
                          <a:ea typeface="+mn-ea"/>
                          <a:cs typeface="+mn-cs"/>
                        </a:rPr>
                        <a:t>Chieti</a:t>
                      </a:r>
                    </a:p>
                  </a:txBody>
                  <a:tcPr marL="60960" marR="60960" marT="30480" marB="3048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highlight>
                            <a:srgbClr val="FFFF00"/>
                          </a:highlight>
                          <a:latin typeface="+mj-lt"/>
                          <a:ea typeface="+mn-ea"/>
                          <a:cs typeface="+mn-cs"/>
                        </a:rPr>
                        <a:t>414</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3,6</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64</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6,9</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27,8</a:t>
                      </a:r>
                    </a:p>
                  </a:txBody>
                  <a:tcPr marL="4233" marR="4233" marT="4233"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372396"/>
                  </a:ext>
                </a:extLst>
              </a:tr>
              <a:tr h="252000">
                <a:tc>
                  <a:txBody>
                    <a:bodyPr/>
                    <a:lstStyle/>
                    <a:p>
                      <a:pPr marL="0" algn="l" defTabSz="914400" rtl="0" eaLnBrk="1" latinLnBrk="0" hangingPunct="1"/>
                      <a:r>
                        <a:rPr lang="it-IT" sz="1200" b="0" kern="1200" dirty="0">
                          <a:solidFill>
                            <a:schemeClr val="tx1"/>
                          </a:solidFill>
                          <a:latin typeface="+mj-lt"/>
                          <a:ea typeface="+mn-ea"/>
                          <a:cs typeface="+mn-cs"/>
                        </a:rPr>
                        <a:t>ABRUZZO</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highlight>
                            <a:srgbClr val="FFFF00"/>
                          </a:highlight>
                          <a:latin typeface="+mj-lt"/>
                          <a:ea typeface="+mn-ea"/>
                          <a:cs typeface="+mn-cs"/>
                        </a:rPr>
                        <a:t>1.314</a:t>
                      </a:r>
                    </a:p>
                  </a:txBody>
                  <a:tcPr marL="4233" marR="4233" marT="423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3,6</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highlight>
                            <a:srgbClr val="FFFEF7"/>
                          </a:highlight>
                          <a:latin typeface="+mj-lt"/>
                          <a:ea typeface="+mn-ea"/>
                          <a:cs typeface="+mn-cs"/>
                        </a:rPr>
                        <a:t>1,8</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highlight>
                            <a:srgbClr val="FFFEF7"/>
                          </a:highlight>
                          <a:latin typeface="+mj-lt"/>
                          <a:ea typeface="+mn-ea"/>
                          <a:cs typeface="+mn-cs"/>
                        </a:rPr>
                        <a:t>20,8</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313343"/>
                  </a:ext>
                </a:extLst>
              </a:tr>
              <a:tr h="252000">
                <a:tc>
                  <a:txBody>
                    <a:bodyPr/>
                    <a:lstStyle/>
                    <a:p>
                      <a:pPr marL="0" algn="l" defTabSz="914400" rtl="0" eaLnBrk="1" latinLnBrk="0" hangingPunct="1"/>
                      <a:r>
                        <a:rPr lang="it-IT" sz="1200" b="1" kern="1200" dirty="0">
                          <a:solidFill>
                            <a:schemeClr val="tx1"/>
                          </a:solidFill>
                          <a:latin typeface="+mj-lt"/>
                          <a:ea typeface="+mn-ea"/>
                          <a:cs typeface="+mn-cs"/>
                        </a:rPr>
                        <a:t>ITALIA</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highlight>
                            <a:srgbClr val="FFFF00"/>
                          </a:highlight>
                          <a:latin typeface="+mj-lt"/>
                          <a:ea typeface="+mn-ea"/>
                          <a:cs typeface="+mn-cs"/>
                        </a:rPr>
                        <a:t>112.560</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5,7</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2,1</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19,2</a:t>
                      </a:r>
                    </a:p>
                  </a:txBody>
                  <a:tcPr marL="60960" marR="60960" marT="30480" marB="3048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19107091"/>
                  </a:ext>
                </a:extLst>
              </a:tr>
            </a:tbl>
          </a:graphicData>
        </a:graphic>
      </p:graphicFrame>
      <p:sp>
        <p:nvSpPr>
          <p:cNvPr id="2" name="CasellaDiTesto 1">
            <a:extLst>
              <a:ext uri="{FF2B5EF4-FFF2-40B4-BE49-F238E27FC236}">
                <a16:creationId xmlns:a16="http://schemas.microsoft.com/office/drawing/2014/main" id="{8796C77F-EF0C-B034-E2A1-500239EE58A5}"/>
              </a:ext>
            </a:extLst>
          </p:cNvPr>
          <p:cNvSpPr txBox="1"/>
          <p:nvPr/>
        </p:nvSpPr>
        <p:spPr>
          <a:xfrm>
            <a:off x="7711505" y="2653017"/>
            <a:ext cx="3708400" cy="2656496"/>
          </a:xfrm>
          <a:prstGeom prst="rect">
            <a:avLst/>
          </a:prstGeom>
          <a:noFill/>
        </p:spPr>
        <p:txBody>
          <a:bodyPr wrap="square">
            <a:spAutoFit/>
          </a:bodyPr>
          <a:lstStyle/>
          <a:p>
            <a:pPr marL="259340" indent="-259340" algn="just">
              <a:spcAft>
                <a:spcPts val="1633"/>
              </a:spcAft>
              <a:buFont typeface="Arial" panose="020B0604020202020204" pitchFamily="34" charset="0"/>
              <a:buChar char="•"/>
            </a:pPr>
            <a:r>
              <a:rPr lang="it-IT" sz="1533" dirty="0"/>
              <a:t>Nei territori della </a:t>
            </a:r>
            <a:r>
              <a:rPr lang="it-IT" sz="1500" b="1" dirty="0">
                <a:solidFill>
                  <a:srgbClr val="6F3E91"/>
                </a:solidFill>
              </a:rPr>
              <a:t>Camera di Commercio de L’Aquila la filiera culturale</a:t>
            </a:r>
            <a:r>
              <a:rPr lang="it-IT" sz="1533" b="1" dirty="0"/>
              <a:t>, </a:t>
            </a:r>
            <a:r>
              <a:rPr lang="it-IT" sz="1533" dirty="0"/>
              <a:t>nelle sue due componenti Core e Embedded Creatives, </a:t>
            </a:r>
            <a:r>
              <a:rPr lang="it-IT" sz="1500" b="1" dirty="0">
                <a:solidFill>
                  <a:srgbClr val="6F3E91"/>
                </a:solidFill>
              </a:rPr>
              <a:t>produce un valore aggiunto pari a 250 milioni di euro (il 3,1% dell’economia provinciale) </a:t>
            </a:r>
          </a:p>
          <a:p>
            <a:pPr marL="259340" indent="-259340" algn="just">
              <a:spcAft>
                <a:spcPts val="1633"/>
              </a:spcAft>
              <a:buFont typeface="Arial" panose="020B0604020202020204" pitchFamily="34" charset="0"/>
              <a:buChar char="•"/>
            </a:pPr>
            <a:r>
              <a:rPr lang="it-IT" sz="1500" b="1" dirty="0">
                <a:solidFill>
                  <a:srgbClr val="6F3E91"/>
                </a:solidFill>
              </a:rPr>
              <a:t>La provincia si posiziona al 79°posto nella classifica delle province italiane </a:t>
            </a:r>
            <a:r>
              <a:rPr lang="it-IT" sz="1533" dirty="0"/>
              <a:t>in termini di incidenza del prodotto culturale e creativo sull’economia locale</a:t>
            </a:r>
          </a:p>
        </p:txBody>
      </p:sp>
    </p:spTree>
    <p:extLst>
      <p:ext uri="{BB962C8B-B14F-4D97-AF65-F5344CB8AC3E}">
        <p14:creationId xmlns:p14="http://schemas.microsoft.com/office/powerpoint/2010/main" val="2753981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70023-63F7-3672-8E72-7E6562811B57}"/>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F61A60B4-44BA-867F-A5E8-5B876158E96F}"/>
              </a:ext>
            </a:extLst>
          </p:cNvPr>
          <p:cNvSpPr txBox="1"/>
          <p:nvPr/>
        </p:nvSpPr>
        <p:spPr>
          <a:xfrm>
            <a:off x="483542" y="3426093"/>
            <a:ext cx="503645" cy="320601"/>
          </a:xfrm>
          <a:prstGeom prst="rect">
            <a:avLst/>
          </a:prstGeom>
        </p:spPr>
        <p:txBody>
          <a:bodyPr lIns="0" tIns="0" rIns="0" bIns="0" rtlCol="0" anchor="t">
            <a:spAutoFit/>
          </a:bodyPr>
          <a:lstStyle/>
          <a:p>
            <a:pPr algn="ctr">
              <a:lnSpc>
                <a:spcPts val="2453"/>
              </a:lnSpc>
              <a:spcBef>
                <a:spcPct val="0"/>
              </a:spcBef>
            </a:pPr>
            <a:r>
              <a:rPr lang="en-US" sz="2230" b="1" spc="37" dirty="0">
                <a:solidFill>
                  <a:srgbClr val="FFFFFF"/>
                </a:solidFill>
                <a:latin typeface="+mj-lt"/>
                <a:ea typeface="Coco Gothic Bold"/>
                <a:cs typeface="Coco Gothic Bold"/>
                <a:sym typeface="Coco Gothic Bold"/>
              </a:rPr>
              <a:t>1.</a:t>
            </a:r>
          </a:p>
        </p:txBody>
      </p:sp>
      <p:sp>
        <p:nvSpPr>
          <p:cNvPr id="10" name="CasellaDiTesto 9">
            <a:extLst>
              <a:ext uri="{FF2B5EF4-FFF2-40B4-BE49-F238E27FC236}">
                <a16:creationId xmlns:a16="http://schemas.microsoft.com/office/drawing/2014/main" id="{84210876-BE5D-9C25-2AF2-5F500708E018}"/>
              </a:ext>
            </a:extLst>
          </p:cNvPr>
          <p:cNvSpPr txBox="1"/>
          <p:nvPr/>
        </p:nvSpPr>
        <p:spPr>
          <a:xfrm>
            <a:off x="660400" y="2260600"/>
            <a:ext cx="5301130" cy="523220"/>
          </a:xfrm>
          <a:prstGeom prst="rect">
            <a:avLst/>
          </a:prstGeom>
          <a:noFill/>
        </p:spPr>
        <p:txBody>
          <a:bodyPr wrap="square" rtlCol="0">
            <a:spAutoFit/>
          </a:bodyPr>
          <a:lstStyle/>
          <a:p>
            <a:pPr algn="just">
              <a:defRPr/>
            </a:pPr>
            <a:r>
              <a:rPr lang="it-IT" sz="1400" b="1" dirty="0">
                <a:latin typeface="+mj-lt"/>
              </a:rPr>
              <a:t>OCCUPATI DEL </a:t>
            </a:r>
            <a:r>
              <a:rPr lang="it-IT" sz="1400" b="1" i="1" dirty="0">
                <a:latin typeface="+mj-lt"/>
              </a:rPr>
              <a:t>SISTEMA PRODUTTIVO CULTURALE E CREATIVO</a:t>
            </a:r>
            <a:r>
              <a:rPr lang="it-IT" sz="1400" b="1" dirty="0">
                <a:latin typeface="+mj-lt"/>
              </a:rPr>
              <a:t>, ANNO 2024. </a:t>
            </a:r>
          </a:p>
        </p:txBody>
      </p:sp>
      <p:sp>
        <p:nvSpPr>
          <p:cNvPr id="15" name="CasellaDiTesto 14">
            <a:extLst>
              <a:ext uri="{FF2B5EF4-FFF2-40B4-BE49-F238E27FC236}">
                <a16:creationId xmlns:a16="http://schemas.microsoft.com/office/drawing/2014/main" id="{66E1DF3E-D0A0-5802-EB7B-3E4B08C4F90C}"/>
              </a:ext>
            </a:extLst>
          </p:cNvPr>
          <p:cNvSpPr txBox="1"/>
          <p:nvPr/>
        </p:nvSpPr>
        <p:spPr>
          <a:xfrm>
            <a:off x="735364" y="5720641"/>
            <a:ext cx="4226605" cy="246221"/>
          </a:xfrm>
          <a:prstGeom prst="rect">
            <a:avLst/>
          </a:prstGeom>
          <a:noFill/>
        </p:spPr>
        <p:txBody>
          <a:bodyPr wrap="square">
            <a:spAutoFit/>
          </a:bodyPr>
          <a:lstStyle/>
          <a:p>
            <a:pPr>
              <a:spcAft>
                <a:spcPts val="545"/>
              </a:spcAft>
            </a:pPr>
            <a:r>
              <a:rPr lang="it-IT" sz="1000" i="1" dirty="0">
                <a:latin typeface="+mj-lt"/>
              </a:rPr>
              <a:t>Fonte: Centro Studi Tagliacarne – Unioncamere, Fondazione Symbola, 2025</a:t>
            </a:r>
          </a:p>
        </p:txBody>
      </p:sp>
      <p:graphicFrame>
        <p:nvGraphicFramePr>
          <p:cNvPr id="6" name="Tabella 5">
            <a:extLst>
              <a:ext uri="{FF2B5EF4-FFF2-40B4-BE49-F238E27FC236}">
                <a16:creationId xmlns:a16="http://schemas.microsoft.com/office/drawing/2014/main" id="{455E8D6B-0215-18A8-23C3-C74268F89C07}"/>
              </a:ext>
            </a:extLst>
          </p:cNvPr>
          <p:cNvGraphicFramePr>
            <a:graphicFrameLocks noGrp="1"/>
          </p:cNvGraphicFramePr>
          <p:nvPr>
            <p:extLst>
              <p:ext uri="{D42A27DB-BD31-4B8C-83A1-F6EECF244321}">
                <p14:modId xmlns:p14="http://schemas.microsoft.com/office/powerpoint/2010/main" val="199337179"/>
              </p:ext>
            </p:extLst>
          </p:nvPr>
        </p:nvGraphicFramePr>
        <p:xfrm>
          <a:off x="740739" y="2812136"/>
          <a:ext cx="6323000" cy="2692268"/>
        </p:xfrm>
        <a:graphic>
          <a:graphicData uri="http://schemas.openxmlformats.org/drawingml/2006/table">
            <a:tbl>
              <a:tblPr firstRow="1" bandRow="1">
                <a:tableStyleId>{5C22544A-7EE6-4342-B048-85BDC9FD1C3A}</a:tableStyleId>
              </a:tblPr>
              <a:tblGrid>
                <a:gridCol w="1041400">
                  <a:extLst>
                    <a:ext uri="{9D8B030D-6E8A-4147-A177-3AD203B41FA5}">
                      <a16:colId xmlns:a16="http://schemas.microsoft.com/office/drawing/2014/main" val="1801804402"/>
                    </a:ext>
                  </a:extLst>
                </a:gridCol>
                <a:gridCol w="1041400">
                  <a:extLst>
                    <a:ext uri="{9D8B030D-6E8A-4147-A177-3AD203B41FA5}">
                      <a16:colId xmlns:a16="http://schemas.microsoft.com/office/drawing/2014/main" val="3222142852"/>
                    </a:ext>
                  </a:extLst>
                </a:gridCol>
                <a:gridCol w="1041400">
                  <a:extLst>
                    <a:ext uri="{9D8B030D-6E8A-4147-A177-3AD203B41FA5}">
                      <a16:colId xmlns:a16="http://schemas.microsoft.com/office/drawing/2014/main" val="60753403"/>
                    </a:ext>
                  </a:extLst>
                </a:gridCol>
                <a:gridCol w="1116000">
                  <a:extLst>
                    <a:ext uri="{9D8B030D-6E8A-4147-A177-3AD203B41FA5}">
                      <a16:colId xmlns:a16="http://schemas.microsoft.com/office/drawing/2014/main" val="2525778080"/>
                    </a:ext>
                  </a:extLst>
                </a:gridCol>
                <a:gridCol w="1041400">
                  <a:extLst>
                    <a:ext uri="{9D8B030D-6E8A-4147-A177-3AD203B41FA5}">
                      <a16:colId xmlns:a16="http://schemas.microsoft.com/office/drawing/2014/main" val="3557221591"/>
                    </a:ext>
                  </a:extLst>
                </a:gridCol>
                <a:gridCol w="1041400">
                  <a:extLst>
                    <a:ext uri="{9D8B030D-6E8A-4147-A177-3AD203B41FA5}">
                      <a16:colId xmlns:a16="http://schemas.microsoft.com/office/drawing/2014/main" val="3299777889"/>
                    </a:ext>
                  </a:extLst>
                </a:gridCol>
              </a:tblGrid>
              <a:tr h="1058348">
                <a:tc>
                  <a:txBody>
                    <a:bodyPr/>
                    <a:lstStyle/>
                    <a:p>
                      <a:pPr algn="l"/>
                      <a:r>
                        <a:rPr lang="it-IT" sz="1200" b="1" dirty="0">
                          <a:solidFill>
                            <a:schemeClr val="tx1"/>
                          </a:solidFill>
                          <a:latin typeface="+mj-lt"/>
                        </a:rPr>
                        <a:t>TERRITORI</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OCCUPATI</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INCIDENZA % </a:t>
                      </a:r>
                    </a:p>
                    <a:p>
                      <a:pPr algn="ctr"/>
                      <a:r>
                        <a:rPr lang="it-IT" sz="1200" b="1" dirty="0">
                          <a:solidFill>
                            <a:schemeClr val="tx1"/>
                          </a:solidFill>
                          <a:latin typeface="+mj-lt"/>
                        </a:rPr>
                        <a:t>SUL TOTALE ECONOMIA PROVINCIALE</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POS. GRADUATORIA DELLE PROVINCE ITALIANE PER INCIDENZA </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Var. %</a:t>
                      </a:r>
                    </a:p>
                    <a:p>
                      <a:pPr algn="ctr"/>
                      <a:r>
                        <a:rPr lang="it-IT" sz="1200" b="1" dirty="0">
                          <a:solidFill>
                            <a:schemeClr val="tx1"/>
                          </a:solidFill>
                          <a:latin typeface="+mj-lt"/>
                        </a:rPr>
                        <a:t>2024/2023</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Var.% 2024/2021</a:t>
                      </a:r>
                    </a:p>
                  </a:txBody>
                  <a:tcPr marL="82987" marR="82987" marT="41494" marB="41494"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183483"/>
                  </a:ext>
                </a:extLst>
              </a:tr>
              <a:tr h="252000">
                <a:tc>
                  <a:txBody>
                    <a:bodyPr/>
                    <a:lstStyle/>
                    <a:p>
                      <a:pPr marL="0" algn="l" defTabSz="914400" rtl="0" eaLnBrk="1" latinLnBrk="0" hangingPunct="1"/>
                      <a:r>
                        <a:rPr lang="it-IT" sz="1200" b="1" kern="1200" dirty="0">
                          <a:solidFill>
                            <a:srgbClr val="E0373F"/>
                          </a:solidFill>
                          <a:latin typeface="+mj-lt"/>
                          <a:ea typeface="+mn-ea"/>
                          <a:cs typeface="+mn-cs"/>
                        </a:rPr>
                        <a:t>L’Aquila</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4.316</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3,5</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a:solidFill>
                            <a:srgbClr val="E0373F"/>
                          </a:solidFill>
                          <a:latin typeface="+mj-lt"/>
                          <a:ea typeface="+mn-ea"/>
                          <a:cs typeface="+mn-cs"/>
                        </a:rPr>
                        <a:t>80</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-4,1</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1,9</a:t>
                      </a:r>
                    </a:p>
                  </a:txBody>
                  <a:tcPr marL="4233" marR="4233" marT="4233"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44266880"/>
                  </a:ext>
                </a:extLst>
              </a:tr>
              <a:tr h="252000">
                <a:tc>
                  <a:txBody>
                    <a:bodyPr/>
                    <a:lstStyle/>
                    <a:p>
                      <a:pPr marL="0" algn="l" defTabSz="914400" rtl="0" eaLnBrk="1" latinLnBrk="0" hangingPunct="1"/>
                      <a:r>
                        <a:rPr lang="it-IT" sz="1200" b="0" kern="1200" dirty="0">
                          <a:solidFill>
                            <a:schemeClr val="tx1"/>
                          </a:solidFill>
                          <a:latin typeface="+mj-lt"/>
                          <a:ea typeface="+mn-ea"/>
                          <a:cs typeface="+mn-cs"/>
                        </a:rPr>
                        <a:t>Teramo</a:t>
                      </a:r>
                    </a:p>
                  </a:txBody>
                  <a:tcPr marL="60960" marR="60960" marT="30480" marB="3048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4.654</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3,5</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86</a:t>
                      </a:r>
                    </a:p>
                  </a:txBody>
                  <a:tcPr marL="4233" marR="4233" marT="4233" marB="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-2,2</a:t>
                      </a:r>
                    </a:p>
                  </a:txBody>
                  <a:tcPr marL="4233" marR="4233" marT="4233" marB="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2,4</a:t>
                      </a:r>
                    </a:p>
                  </a:txBody>
                  <a:tcPr marL="4233" marR="4233" marT="4233" marB="0" anchor="ctr">
                    <a:noFill/>
                  </a:tcPr>
                </a:tc>
                <a:extLst>
                  <a:ext uri="{0D108BD9-81ED-4DB2-BD59-A6C34878D82A}">
                    <a16:rowId xmlns:a16="http://schemas.microsoft.com/office/drawing/2014/main" val="947669384"/>
                  </a:ext>
                </a:extLst>
              </a:tr>
              <a:tr h="252000">
                <a:tc>
                  <a:txBody>
                    <a:bodyPr/>
                    <a:lstStyle/>
                    <a:p>
                      <a:pPr marL="0" algn="l" defTabSz="914400" rtl="0" eaLnBrk="1" latinLnBrk="0" hangingPunct="1"/>
                      <a:r>
                        <a:rPr lang="it-IT" sz="1200" b="0" kern="1200" dirty="0">
                          <a:solidFill>
                            <a:schemeClr val="tx1"/>
                          </a:solidFill>
                          <a:latin typeface="+mj-lt"/>
                          <a:ea typeface="+mn-ea"/>
                          <a:cs typeface="+mn-cs"/>
                        </a:rPr>
                        <a:t>Pescara</a:t>
                      </a:r>
                    </a:p>
                  </a:txBody>
                  <a:tcPr marL="60960" marR="60960" marT="30480" marB="3048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6.826</a:t>
                      </a:r>
                    </a:p>
                  </a:txBody>
                  <a:tcPr marL="4233" marR="4233" marT="4233" marB="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5,2</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35</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4,3</a:t>
                      </a:r>
                    </a:p>
                  </a:txBody>
                  <a:tcPr marL="4233" marR="4233" marT="4233" marB="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9,4</a:t>
                      </a:r>
                    </a:p>
                  </a:txBody>
                  <a:tcPr marL="4233" marR="4233" marT="4233" marB="0" anchor="ctr">
                    <a:noFill/>
                  </a:tcPr>
                </a:tc>
                <a:extLst>
                  <a:ext uri="{0D108BD9-81ED-4DB2-BD59-A6C34878D82A}">
                    <a16:rowId xmlns:a16="http://schemas.microsoft.com/office/drawing/2014/main" val="1780137348"/>
                  </a:ext>
                </a:extLst>
              </a:tr>
              <a:tr h="252000">
                <a:tc>
                  <a:txBody>
                    <a:bodyPr/>
                    <a:lstStyle/>
                    <a:p>
                      <a:pPr marL="0" algn="l" defTabSz="914400" rtl="0" eaLnBrk="1" latinLnBrk="0" hangingPunct="1"/>
                      <a:r>
                        <a:rPr lang="it-IT" sz="1200" b="0" kern="1200" dirty="0">
                          <a:solidFill>
                            <a:schemeClr val="tx1"/>
                          </a:solidFill>
                          <a:latin typeface="+mj-lt"/>
                          <a:ea typeface="+mn-ea"/>
                          <a:cs typeface="+mn-cs"/>
                        </a:rPr>
                        <a:t>Chieti</a:t>
                      </a:r>
                    </a:p>
                  </a:txBody>
                  <a:tcPr marL="60960" marR="60960" marT="30480" marB="3048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7.061</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3,9</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65</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3,6</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10,3</a:t>
                      </a:r>
                    </a:p>
                  </a:txBody>
                  <a:tcPr marL="4233" marR="4233" marT="4233"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372396"/>
                  </a:ext>
                </a:extLst>
              </a:tr>
              <a:tr h="252000">
                <a:tc>
                  <a:txBody>
                    <a:bodyPr/>
                    <a:lstStyle/>
                    <a:p>
                      <a:pPr marL="0" algn="l" defTabSz="914400" rtl="0" eaLnBrk="1" latinLnBrk="0" hangingPunct="1"/>
                      <a:r>
                        <a:rPr lang="it-IT" sz="1200" b="0" kern="1200" dirty="0">
                          <a:solidFill>
                            <a:schemeClr val="tx1"/>
                          </a:solidFill>
                          <a:latin typeface="+mj-lt"/>
                          <a:ea typeface="+mn-ea"/>
                          <a:cs typeface="+mn-cs"/>
                        </a:rPr>
                        <a:t>ABRUZZO</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22.857</a:t>
                      </a:r>
                    </a:p>
                  </a:txBody>
                  <a:tcPr marL="4233" marR="4233" marT="423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 4,0</a:t>
                      </a:r>
                    </a:p>
                  </a:txBody>
                  <a:tcPr marL="4233" marR="4233" marT="423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200" b="0" kern="1200" dirty="0">
                          <a:solidFill>
                            <a:schemeClr val="tx1"/>
                          </a:solidFill>
                          <a:latin typeface="+mj-lt"/>
                          <a:ea typeface="+mn-ea"/>
                          <a:cs typeface="+mn-cs"/>
                        </a:rPr>
                        <a:t>-</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1,0</a:t>
                      </a:r>
                    </a:p>
                  </a:txBody>
                  <a:tcPr marL="4233" marR="4233" marT="423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6,7</a:t>
                      </a:r>
                    </a:p>
                  </a:txBody>
                  <a:tcPr marL="4233" marR="4233" marT="423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313343"/>
                  </a:ext>
                </a:extLst>
              </a:tr>
              <a:tr h="252000">
                <a:tc>
                  <a:txBody>
                    <a:bodyPr/>
                    <a:lstStyle/>
                    <a:p>
                      <a:pPr marL="0" algn="l" defTabSz="914400" rtl="0" eaLnBrk="1" latinLnBrk="0" hangingPunct="1"/>
                      <a:r>
                        <a:rPr lang="it-IT" sz="1200" b="1" kern="1200" dirty="0">
                          <a:solidFill>
                            <a:schemeClr val="tx1"/>
                          </a:solidFill>
                          <a:latin typeface="+mj-lt"/>
                          <a:ea typeface="+mn-ea"/>
                          <a:cs typeface="+mn-cs"/>
                        </a:rPr>
                        <a:t>ITALIA</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1.528.877</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5,8</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r>
                        <a:rPr lang="it-IT" sz="1200" b="1" kern="1200" dirty="0">
                          <a:solidFill>
                            <a:schemeClr val="tx1"/>
                          </a:solidFill>
                          <a:latin typeface="+mj-lt"/>
                          <a:ea typeface="+mn-ea"/>
                          <a:cs typeface="+mn-cs"/>
                        </a:rPr>
                        <a:t>-</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1,6</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8,7</a:t>
                      </a:r>
                    </a:p>
                  </a:txBody>
                  <a:tcPr marL="4233" marR="4233" marT="4233"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19107091"/>
                  </a:ext>
                </a:extLst>
              </a:tr>
            </a:tbl>
          </a:graphicData>
        </a:graphic>
      </p:graphicFrame>
      <p:sp>
        <p:nvSpPr>
          <p:cNvPr id="2" name="CasellaDiTesto 1">
            <a:extLst>
              <a:ext uri="{FF2B5EF4-FFF2-40B4-BE49-F238E27FC236}">
                <a16:creationId xmlns:a16="http://schemas.microsoft.com/office/drawing/2014/main" id="{B8B337AB-23D0-F8C8-5C14-96F822CD5612}"/>
              </a:ext>
            </a:extLst>
          </p:cNvPr>
          <p:cNvSpPr txBox="1"/>
          <p:nvPr/>
        </p:nvSpPr>
        <p:spPr>
          <a:xfrm>
            <a:off x="7636210" y="2633974"/>
            <a:ext cx="3815051" cy="2892395"/>
          </a:xfrm>
          <a:prstGeom prst="rect">
            <a:avLst/>
          </a:prstGeom>
          <a:noFill/>
        </p:spPr>
        <p:txBody>
          <a:bodyPr wrap="square">
            <a:spAutoFit/>
          </a:bodyPr>
          <a:lstStyle/>
          <a:p>
            <a:pPr marL="259340" lvl="1" indent="-259340" algn="just">
              <a:spcBef>
                <a:spcPts val="1633"/>
              </a:spcBef>
              <a:buSzPct val="100000"/>
              <a:buFont typeface="Arial" panose="020B0604020202020204" pitchFamily="34" charset="0"/>
              <a:buChar char="•"/>
            </a:pPr>
            <a:r>
              <a:rPr lang="it-IT" sz="1533" dirty="0"/>
              <a:t>A livello nazionale, il Sistema Produttivo Culturale e Creativo, nel 2024, genera 1 milione e 500 mila posti di lavoro (il 5,8% del totale nazionale)</a:t>
            </a:r>
          </a:p>
          <a:p>
            <a:pPr marL="259340" lvl="1" indent="-259340" algn="just">
              <a:spcBef>
                <a:spcPts val="1633"/>
              </a:spcBef>
              <a:buSzPct val="100000"/>
              <a:buFont typeface="Arial" panose="020B0604020202020204" pitchFamily="34" charset="0"/>
              <a:buChar char="•"/>
            </a:pPr>
            <a:r>
              <a:rPr lang="it-IT" sz="1533" b="1" dirty="0">
                <a:solidFill>
                  <a:srgbClr val="6F3E91"/>
                </a:solidFill>
              </a:rPr>
              <a:t>Nei territori della Camera di Commercio de L’Aquila la filiera culturale e creativa occupa poco più di 4.300 soggetti</a:t>
            </a:r>
            <a:r>
              <a:rPr lang="it-IT" sz="1533" dirty="0"/>
              <a:t>, pari al 3,5% dell’occupazione totale della provincia (una quota leggermente più bassa rispetto alla media regionale e nazionale)</a:t>
            </a:r>
          </a:p>
        </p:txBody>
      </p:sp>
      <p:sp>
        <p:nvSpPr>
          <p:cNvPr id="4" name="TextBox 6">
            <a:extLst>
              <a:ext uri="{FF2B5EF4-FFF2-40B4-BE49-F238E27FC236}">
                <a16:creationId xmlns:a16="http://schemas.microsoft.com/office/drawing/2014/main" id="{B9A4473C-53F1-4DF1-0491-A943B7ABE857}"/>
              </a:ext>
            </a:extLst>
          </p:cNvPr>
          <p:cNvSpPr txBox="1"/>
          <p:nvPr/>
        </p:nvSpPr>
        <p:spPr>
          <a:xfrm>
            <a:off x="266778" y="189051"/>
            <a:ext cx="11226800" cy="738664"/>
          </a:xfrm>
          <a:prstGeom prst="rect">
            <a:avLst/>
          </a:prstGeom>
        </p:spPr>
        <p:txBody>
          <a:bodyPr wrap="square" lIns="0" tIns="0" rIns="0" bIns="0" rtlCol="0" anchor="t">
            <a:spAutoFit/>
          </a:bodyPr>
          <a:lstStyle/>
          <a:p>
            <a:pPr algn="r">
              <a:spcBef>
                <a:spcPct val="0"/>
              </a:spcBef>
            </a:pPr>
            <a:r>
              <a:rPr lang="it-IT" sz="2400" dirty="0">
                <a:latin typeface="+mj-lt"/>
                <a:ea typeface="+mj-ea"/>
                <a:cs typeface="+mj-cs"/>
                <a:sym typeface="Coco Gothic Bold"/>
              </a:rPr>
              <a:t>IL CONTRIBUTO COMPLESSIVO DELLA CULTURA</a:t>
            </a:r>
          </a:p>
          <a:p>
            <a:pPr algn="r">
              <a:spcBef>
                <a:spcPct val="0"/>
              </a:spcBef>
            </a:pPr>
            <a:r>
              <a:rPr lang="it-IT" sz="2400" dirty="0">
                <a:latin typeface="+mj-lt"/>
                <a:ea typeface="+mj-ea"/>
                <a:cs typeface="+mj-cs"/>
                <a:sym typeface="Coco Gothic Bold"/>
              </a:rPr>
              <a:t> ALL’ECONOMIA LOCALE</a:t>
            </a:r>
          </a:p>
        </p:txBody>
      </p:sp>
    </p:spTree>
    <p:extLst>
      <p:ext uri="{BB962C8B-B14F-4D97-AF65-F5344CB8AC3E}">
        <p14:creationId xmlns:p14="http://schemas.microsoft.com/office/powerpoint/2010/main" val="177418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B106DDD-0A10-4154-8497-27D48E529739}"/>
              </a:ext>
            </a:extLst>
          </p:cNvPr>
          <p:cNvSpPr txBox="1"/>
          <p:nvPr/>
        </p:nvSpPr>
        <p:spPr>
          <a:xfrm>
            <a:off x="754508" y="1814569"/>
            <a:ext cx="4840941" cy="679032"/>
          </a:xfrm>
          <a:prstGeom prst="rect">
            <a:avLst/>
          </a:prstGeom>
          <a:noFill/>
        </p:spPr>
        <p:txBody>
          <a:bodyPr wrap="square" rtlCol="0">
            <a:spAutoFit/>
          </a:bodyPr>
          <a:lstStyle/>
          <a:p>
            <a:pPr algn="just">
              <a:defRPr/>
            </a:pPr>
            <a:r>
              <a:rPr lang="it-IT" sz="1271" b="1" dirty="0">
                <a:latin typeface="+mj-lt"/>
              </a:rPr>
              <a:t>DISTRIBUZIONE DEL VALORE AGGIUNTO E DELL’OCCUPAZIONE PER ATTIVITÀ CORE E EMBEDDED CREATIVES, ANNO 2024 (VALORI PERCENTUALI)</a:t>
            </a:r>
          </a:p>
        </p:txBody>
      </p:sp>
      <p:sp>
        <p:nvSpPr>
          <p:cNvPr id="23" name="CasellaDiTesto 22">
            <a:extLst>
              <a:ext uri="{FF2B5EF4-FFF2-40B4-BE49-F238E27FC236}">
                <a16:creationId xmlns:a16="http://schemas.microsoft.com/office/drawing/2014/main" id="{242189E6-59EF-46EF-AB9D-D801FE46340F}"/>
              </a:ext>
            </a:extLst>
          </p:cNvPr>
          <p:cNvSpPr txBox="1"/>
          <p:nvPr/>
        </p:nvSpPr>
        <p:spPr>
          <a:xfrm>
            <a:off x="6524267" y="2819401"/>
            <a:ext cx="4648199" cy="2184701"/>
          </a:xfrm>
          <a:prstGeom prst="rect">
            <a:avLst/>
          </a:prstGeom>
          <a:noFill/>
        </p:spPr>
        <p:txBody>
          <a:bodyPr wrap="square">
            <a:spAutoFit/>
          </a:bodyPr>
          <a:lstStyle/>
          <a:p>
            <a:pPr marL="259340" indent="-259340" algn="just">
              <a:spcAft>
                <a:spcPts val="1633"/>
              </a:spcAft>
              <a:buFont typeface="Arial" panose="020B0604020202020204" pitchFamily="34" charset="0"/>
              <a:buChar char="•"/>
            </a:pPr>
            <a:r>
              <a:rPr lang="it-IT" sz="1533" dirty="0"/>
              <a:t>Coerentemente con quanto succede su scala nazionale, nelle aree di riferimento della Camera di Commercio si registra un «peso» maggiore della componente legata agli </a:t>
            </a:r>
            <a:r>
              <a:rPr lang="it-IT" sz="1533" i="1" dirty="0"/>
              <a:t>Core</a:t>
            </a:r>
            <a:r>
              <a:rPr lang="it-IT" sz="1533" dirty="0"/>
              <a:t> rispetto a quella </a:t>
            </a:r>
            <a:r>
              <a:rPr lang="it-IT" sz="1533" b="1" i="1" dirty="0">
                <a:solidFill>
                  <a:srgbClr val="6F3E91"/>
                </a:solidFill>
              </a:rPr>
              <a:t>Embedded </a:t>
            </a:r>
            <a:r>
              <a:rPr lang="it-IT" sz="1533" b="1" i="1" dirty="0" err="1">
                <a:solidFill>
                  <a:srgbClr val="6F3E91"/>
                </a:solidFill>
              </a:rPr>
              <a:t>Creatives</a:t>
            </a:r>
            <a:r>
              <a:rPr lang="it-IT" sz="1533" b="1" i="1" dirty="0">
                <a:solidFill>
                  <a:srgbClr val="6F3E91"/>
                </a:solidFill>
              </a:rPr>
              <a:t> </a:t>
            </a:r>
            <a:endParaRPr lang="it-IT" sz="1533" dirty="0">
              <a:solidFill>
                <a:srgbClr val="6F3E91"/>
              </a:solidFill>
            </a:endParaRPr>
          </a:p>
          <a:p>
            <a:pPr marL="259340" indent="-259340" algn="just">
              <a:spcAft>
                <a:spcPts val="1633"/>
              </a:spcAft>
              <a:buFont typeface="Arial" panose="020B0604020202020204" pitchFamily="34" charset="0"/>
              <a:buChar char="•"/>
            </a:pPr>
            <a:r>
              <a:rPr lang="it-IT" sz="1533" dirty="0"/>
              <a:t>Il </a:t>
            </a:r>
            <a:r>
              <a:rPr lang="it-IT" sz="1533" b="1" dirty="0">
                <a:solidFill>
                  <a:srgbClr val="6F3E91"/>
                </a:solidFill>
              </a:rPr>
              <a:t>55,6% della ricchezza generata nel Sistema Produttivo Culturale e Creativo e il 56,5% degli occupati deriva dalle attività </a:t>
            </a:r>
            <a:r>
              <a:rPr lang="it-IT" sz="1533" b="1" i="1" dirty="0">
                <a:solidFill>
                  <a:srgbClr val="6F3E91"/>
                </a:solidFill>
              </a:rPr>
              <a:t>Core</a:t>
            </a:r>
            <a:endParaRPr lang="it-IT" sz="1533" b="1" dirty="0">
              <a:solidFill>
                <a:srgbClr val="6F3E91"/>
              </a:solidFill>
            </a:endParaRPr>
          </a:p>
        </p:txBody>
      </p:sp>
      <p:sp>
        <p:nvSpPr>
          <p:cNvPr id="22" name="CasellaDiTesto 21">
            <a:extLst>
              <a:ext uri="{FF2B5EF4-FFF2-40B4-BE49-F238E27FC236}">
                <a16:creationId xmlns:a16="http://schemas.microsoft.com/office/drawing/2014/main" id="{74BB8DF9-0022-49C4-8774-E886E75A948D}"/>
              </a:ext>
            </a:extLst>
          </p:cNvPr>
          <p:cNvSpPr txBox="1"/>
          <p:nvPr/>
        </p:nvSpPr>
        <p:spPr>
          <a:xfrm>
            <a:off x="965993" y="6039145"/>
            <a:ext cx="4226605" cy="246221"/>
          </a:xfrm>
          <a:prstGeom prst="rect">
            <a:avLst/>
          </a:prstGeom>
          <a:noFill/>
        </p:spPr>
        <p:txBody>
          <a:bodyPr wrap="square">
            <a:spAutoFit/>
          </a:bodyPr>
          <a:lstStyle/>
          <a:p>
            <a:pPr>
              <a:spcAft>
                <a:spcPts val="545"/>
              </a:spcAft>
            </a:pPr>
            <a:r>
              <a:rPr lang="it-IT" sz="1000" i="1" dirty="0">
                <a:latin typeface="+mj-lt"/>
              </a:rPr>
              <a:t>Fonte: Centro Studi Tagliacarne – Unioncamere, Fondazione Symbola, 2025</a:t>
            </a:r>
          </a:p>
        </p:txBody>
      </p:sp>
      <p:sp>
        <p:nvSpPr>
          <p:cNvPr id="14" name="TextBox 6">
            <a:extLst>
              <a:ext uri="{FF2B5EF4-FFF2-40B4-BE49-F238E27FC236}">
                <a16:creationId xmlns:a16="http://schemas.microsoft.com/office/drawing/2014/main" id="{23AE0DF7-9F76-4533-9431-2AE0FBEE7F13}"/>
              </a:ext>
            </a:extLst>
          </p:cNvPr>
          <p:cNvSpPr txBox="1"/>
          <p:nvPr/>
        </p:nvSpPr>
        <p:spPr>
          <a:xfrm>
            <a:off x="1698396" y="186697"/>
            <a:ext cx="10109200" cy="738664"/>
          </a:xfrm>
          <a:prstGeom prst="rect">
            <a:avLst/>
          </a:prstGeom>
        </p:spPr>
        <p:txBody>
          <a:bodyPr wrap="square" lIns="0" tIns="0" rIns="0" bIns="0" rtlCol="0" anchor="t">
            <a:spAutoFit/>
          </a:bodyPr>
          <a:lstStyle/>
          <a:p>
            <a:pPr algn="r">
              <a:spcBef>
                <a:spcPct val="0"/>
              </a:spcBef>
            </a:pPr>
            <a:r>
              <a:rPr lang="it-IT" sz="2400" dirty="0">
                <a:latin typeface="+mj-lt"/>
                <a:ea typeface="+mj-ea"/>
                <a:cs typeface="+mj-cs"/>
                <a:sym typeface="Coco Gothic Bold"/>
              </a:rPr>
              <a:t>LE DUE COMPONENTI</a:t>
            </a:r>
          </a:p>
          <a:p>
            <a:pPr algn="r">
              <a:spcBef>
                <a:spcPct val="0"/>
              </a:spcBef>
            </a:pPr>
            <a:r>
              <a:rPr lang="it-IT" sz="2400" dirty="0">
                <a:latin typeface="+mj-lt"/>
                <a:ea typeface="+mj-ea"/>
                <a:cs typeface="+mj-cs"/>
                <a:sym typeface="Coco Gothic Bold"/>
              </a:rPr>
              <a:t>CHE GENERANO VALORE CULTURALE</a:t>
            </a:r>
          </a:p>
        </p:txBody>
      </p:sp>
      <p:graphicFrame>
        <p:nvGraphicFramePr>
          <p:cNvPr id="3" name="Grafico 2">
            <a:extLst>
              <a:ext uri="{FF2B5EF4-FFF2-40B4-BE49-F238E27FC236}">
                <a16:creationId xmlns:a16="http://schemas.microsoft.com/office/drawing/2014/main" id="{8C052FA3-B112-00A0-E8AB-78BC95CAC9B1}"/>
              </a:ext>
            </a:extLst>
          </p:cNvPr>
          <p:cNvGraphicFramePr>
            <a:graphicFrameLocks/>
          </p:cNvGraphicFramePr>
          <p:nvPr>
            <p:extLst>
              <p:ext uri="{D42A27DB-BD31-4B8C-83A1-F6EECF244321}">
                <p14:modId xmlns:p14="http://schemas.microsoft.com/office/powerpoint/2010/main" val="2632377814"/>
              </p:ext>
            </p:extLst>
          </p:nvPr>
        </p:nvGraphicFramePr>
        <p:xfrm>
          <a:off x="914399" y="2501433"/>
          <a:ext cx="4681049" cy="16934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5145C519-6F31-4EB3-8464-9D3DC2368EAD}"/>
              </a:ext>
            </a:extLst>
          </p:cNvPr>
          <p:cNvGraphicFramePr>
            <a:graphicFrameLocks/>
          </p:cNvGraphicFramePr>
          <p:nvPr>
            <p:extLst>
              <p:ext uri="{D42A27DB-BD31-4B8C-83A1-F6EECF244321}">
                <p14:modId xmlns:p14="http://schemas.microsoft.com/office/powerpoint/2010/main" val="1722562388"/>
              </p:ext>
            </p:extLst>
          </p:nvPr>
        </p:nvGraphicFramePr>
        <p:xfrm>
          <a:off x="914399" y="4152506"/>
          <a:ext cx="4680000" cy="169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293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483542" y="3426093"/>
            <a:ext cx="503645" cy="320601"/>
          </a:xfrm>
          <a:prstGeom prst="rect">
            <a:avLst/>
          </a:prstGeom>
        </p:spPr>
        <p:txBody>
          <a:bodyPr lIns="0" tIns="0" rIns="0" bIns="0" rtlCol="0" anchor="t">
            <a:spAutoFit/>
          </a:bodyPr>
          <a:lstStyle/>
          <a:p>
            <a:pPr algn="ctr">
              <a:lnSpc>
                <a:spcPts val="2453"/>
              </a:lnSpc>
              <a:spcBef>
                <a:spcPct val="0"/>
              </a:spcBef>
            </a:pPr>
            <a:r>
              <a:rPr lang="en-US" sz="2230" b="1" spc="37" dirty="0">
                <a:solidFill>
                  <a:srgbClr val="FFFFFF"/>
                </a:solidFill>
                <a:latin typeface="+mj-lt"/>
                <a:ea typeface="Coco Gothic Bold"/>
                <a:cs typeface="Coco Gothic Bold"/>
                <a:sym typeface="Coco Gothic Bold"/>
              </a:rPr>
              <a:t>1.</a:t>
            </a:r>
          </a:p>
        </p:txBody>
      </p:sp>
      <p:sp>
        <p:nvSpPr>
          <p:cNvPr id="10" name="CasellaDiTesto 9">
            <a:extLst>
              <a:ext uri="{FF2B5EF4-FFF2-40B4-BE49-F238E27FC236}">
                <a16:creationId xmlns:a16="http://schemas.microsoft.com/office/drawing/2014/main" id="{C550F5ED-C58E-4295-A37E-4775666B555E}"/>
              </a:ext>
            </a:extLst>
          </p:cNvPr>
          <p:cNvSpPr txBox="1"/>
          <p:nvPr/>
        </p:nvSpPr>
        <p:spPr>
          <a:xfrm>
            <a:off x="529261" y="1882604"/>
            <a:ext cx="5301130" cy="307777"/>
          </a:xfrm>
          <a:prstGeom prst="rect">
            <a:avLst/>
          </a:prstGeom>
          <a:noFill/>
        </p:spPr>
        <p:txBody>
          <a:bodyPr wrap="square" rtlCol="0">
            <a:spAutoFit/>
          </a:bodyPr>
          <a:lstStyle/>
          <a:p>
            <a:pPr algn="just">
              <a:defRPr/>
            </a:pPr>
            <a:r>
              <a:rPr lang="it-IT" sz="1400" b="1" dirty="0">
                <a:latin typeface="+mj-lt"/>
              </a:rPr>
              <a:t>VALORE AGGIUNTO DEL </a:t>
            </a:r>
            <a:r>
              <a:rPr lang="it-IT" sz="1400" b="1" i="1" dirty="0">
                <a:latin typeface="+mj-lt"/>
              </a:rPr>
              <a:t>CORE</a:t>
            </a:r>
            <a:r>
              <a:rPr lang="it-IT" sz="1400" b="1" dirty="0">
                <a:latin typeface="+mj-lt"/>
              </a:rPr>
              <a:t> CULTURA, ANNO 2024. </a:t>
            </a:r>
          </a:p>
        </p:txBody>
      </p:sp>
      <p:sp>
        <p:nvSpPr>
          <p:cNvPr id="14" name="CasellaDiTesto 13">
            <a:extLst>
              <a:ext uri="{FF2B5EF4-FFF2-40B4-BE49-F238E27FC236}">
                <a16:creationId xmlns:a16="http://schemas.microsoft.com/office/drawing/2014/main" id="{7A543D3D-55D8-4EA6-A9E5-BACC1647850A}"/>
              </a:ext>
            </a:extLst>
          </p:cNvPr>
          <p:cNvSpPr txBox="1"/>
          <p:nvPr/>
        </p:nvSpPr>
        <p:spPr>
          <a:xfrm>
            <a:off x="7416800" y="2346916"/>
            <a:ext cx="3873899" cy="2625783"/>
          </a:xfrm>
          <a:prstGeom prst="rect">
            <a:avLst/>
          </a:prstGeom>
          <a:noFill/>
        </p:spPr>
        <p:txBody>
          <a:bodyPr wrap="square">
            <a:spAutoFit/>
          </a:bodyPr>
          <a:lstStyle/>
          <a:p>
            <a:pPr marL="259340" indent="-259340" algn="just">
              <a:spcAft>
                <a:spcPts val="1633"/>
              </a:spcAft>
              <a:buFont typeface="Arial" panose="020B0604020202020204" pitchFamily="34" charset="0"/>
              <a:buChar char="•"/>
            </a:pPr>
            <a:r>
              <a:rPr lang="it-IT" sz="1533" b="1" dirty="0">
                <a:solidFill>
                  <a:srgbClr val="6F3E91"/>
                </a:solidFill>
              </a:rPr>
              <a:t>In Abruzzo le attività </a:t>
            </a:r>
            <a:r>
              <a:rPr lang="it-IT" sz="1533" b="1" i="1" dirty="0">
                <a:solidFill>
                  <a:srgbClr val="6F3E91"/>
                </a:solidFill>
              </a:rPr>
              <a:t>Core</a:t>
            </a:r>
            <a:r>
              <a:rPr lang="it-IT" sz="1533" b="1" dirty="0">
                <a:solidFill>
                  <a:srgbClr val="6F3E91"/>
                </a:solidFill>
              </a:rPr>
              <a:t> generano  un valore aggiunto pari a 671,5 milioni: 139 milioni di euro nella provincia de L’Aquila </a:t>
            </a:r>
          </a:p>
          <a:p>
            <a:pPr marL="259340" indent="-259340" algn="just">
              <a:spcAft>
                <a:spcPts val="1633"/>
              </a:spcAft>
              <a:buFont typeface="Arial" panose="020B0604020202020204" pitchFamily="34" charset="0"/>
              <a:buChar char="•"/>
            </a:pPr>
            <a:r>
              <a:rPr lang="it-IT" sz="1533" dirty="0"/>
              <a:t>La provincia registra un’incidenza del valore aggiunto culturale sul totale provinciale pari all’1,7%</a:t>
            </a:r>
          </a:p>
          <a:p>
            <a:pPr marL="259340" indent="-259340" algn="just">
              <a:spcAft>
                <a:spcPts val="1633"/>
              </a:spcAft>
              <a:buFont typeface="Arial" panose="020B0604020202020204" pitchFamily="34" charset="0"/>
              <a:buChar char="•"/>
            </a:pPr>
            <a:r>
              <a:rPr lang="it-IT" sz="1533" dirty="0"/>
              <a:t>Tale incidenza </a:t>
            </a:r>
            <a:r>
              <a:rPr lang="it-IT" sz="1533" kern="0" dirty="0">
                <a:ea typeface="Calibri" panose="020F0502020204030204" pitchFamily="34" charset="0"/>
                <a:cs typeface="Times New Roman" panose="02020603050405020304" pitchFamily="18" charset="0"/>
              </a:rPr>
              <a:t>pone le realtà de L’Aquila al 70° posto della graduatoria a livello nazionale </a:t>
            </a:r>
          </a:p>
        </p:txBody>
      </p:sp>
      <p:sp>
        <p:nvSpPr>
          <p:cNvPr id="15" name="CasellaDiTesto 14">
            <a:extLst>
              <a:ext uri="{FF2B5EF4-FFF2-40B4-BE49-F238E27FC236}">
                <a16:creationId xmlns:a16="http://schemas.microsoft.com/office/drawing/2014/main" id="{1C26F87F-469D-4D89-A7A1-B8D0A85DD7AD}"/>
              </a:ext>
            </a:extLst>
          </p:cNvPr>
          <p:cNvSpPr txBox="1"/>
          <p:nvPr/>
        </p:nvSpPr>
        <p:spPr>
          <a:xfrm>
            <a:off x="571546" y="5332680"/>
            <a:ext cx="4226605" cy="246221"/>
          </a:xfrm>
          <a:prstGeom prst="rect">
            <a:avLst/>
          </a:prstGeom>
          <a:noFill/>
        </p:spPr>
        <p:txBody>
          <a:bodyPr wrap="square">
            <a:spAutoFit/>
          </a:bodyPr>
          <a:lstStyle/>
          <a:p>
            <a:pPr>
              <a:spcAft>
                <a:spcPts val="545"/>
              </a:spcAft>
            </a:pPr>
            <a:r>
              <a:rPr lang="it-IT" sz="1000" i="1" dirty="0">
                <a:latin typeface="+mj-lt"/>
              </a:rPr>
              <a:t>Fonte: Centro Studi Tagliacarne – Unioncamere, Fondazione Symbola, 2025</a:t>
            </a:r>
          </a:p>
        </p:txBody>
      </p:sp>
      <p:sp>
        <p:nvSpPr>
          <p:cNvPr id="22" name="TextBox 6">
            <a:extLst>
              <a:ext uri="{FF2B5EF4-FFF2-40B4-BE49-F238E27FC236}">
                <a16:creationId xmlns:a16="http://schemas.microsoft.com/office/drawing/2014/main" id="{3A2BD17F-0A4F-4B79-B5D3-7AE189D0DF10}"/>
              </a:ext>
            </a:extLst>
          </p:cNvPr>
          <p:cNvSpPr txBox="1"/>
          <p:nvPr/>
        </p:nvSpPr>
        <p:spPr>
          <a:xfrm>
            <a:off x="510586" y="596566"/>
            <a:ext cx="11226800" cy="369332"/>
          </a:xfrm>
          <a:prstGeom prst="rect">
            <a:avLst/>
          </a:prstGeom>
        </p:spPr>
        <p:txBody>
          <a:bodyPr wrap="square" lIns="0" tIns="0" rIns="0" bIns="0" rtlCol="0" anchor="t">
            <a:spAutoFit/>
          </a:bodyPr>
          <a:lstStyle/>
          <a:p>
            <a:pPr algn="r">
              <a:spcBef>
                <a:spcPct val="0"/>
              </a:spcBef>
            </a:pPr>
            <a:r>
              <a:rPr lang="it-IT" sz="2400" dirty="0">
                <a:latin typeface="+mj-lt"/>
                <a:ea typeface="+mj-ea"/>
                <a:cs typeface="+mj-cs"/>
                <a:sym typeface="Coco Gothic Bold"/>
              </a:rPr>
              <a:t>IL CONTRIBUTO DEL CORE CULTURALE ALL’ECONOMIA LOCALE</a:t>
            </a:r>
          </a:p>
        </p:txBody>
      </p:sp>
      <p:graphicFrame>
        <p:nvGraphicFramePr>
          <p:cNvPr id="6" name="Tabella 5">
            <a:extLst>
              <a:ext uri="{FF2B5EF4-FFF2-40B4-BE49-F238E27FC236}">
                <a16:creationId xmlns:a16="http://schemas.microsoft.com/office/drawing/2014/main" id="{183F1279-05C3-DBBD-9A5A-7CA73297021E}"/>
              </a:ext>
            </a:extLst>
          </p:cNvPr>
          <p:cNvGraphicFramePr>
            <a:graphicFrameLocks noGrp="1"/>
          </p:cNvGraphicFramePr>
          <p:nvPr>
            <p:extLst>
              <p:ext uri="{D42A27DB-BD31-4B8C-83A1-F6EECF244321}">
                <p14:modId xmlns:p14="http://schemas.microsoft.com/office/powerpoint/2010/main" val="3987112242"/>
              </p:ext>
            </p:extLst>
          </p:nvPr>
        </p:nvGraphicFramePr>
        <p:xfrm>
          <a:off x="609600" y="2434139"/>
          <a:ext cx="6287000" cy="2692268"/>
        </p:xfrm>
        <a:graphic>
          <a:graphicData uri="http://schemas.openxmlformats.org/drawingml/2006/table">
            <a:tbl>
              <a:tblPr firstRow="1" bandRow="1">
                <a:tableStyleId>{5C22544A-7EE6-4342-B048-85BDC9FD1C3A}</a:tableStyleId>
              </a:tblPr>
              <a:tblGrid>
                <a:gridCol w="1041400">
                  <a:extLst>
                    <a:ext uri="{9D8B030D-6E8A-4147-A177-3AD203B41FA5}">
                      <a16:colId xmlns:a16="http://schemas.microsoft.com/office/drawing/2014/main" val="1801804402"/>
                    </a:ext>
                  </a:extLst>
                </a:gridCol>
                <a:gridCol w="1041400">
                  <a:extLst>
                    <a:ext uri="{9D8B030D-6E8A-4147-A177-3AD203B41FA5}">
                      <a16:colId xmlns:a16="http://schemas.microsoft.com/office/drawing/2014/main" val="3222142852"/>
                    </a:ext>
                  </a:extLst>
                </a:gridCol>
                <a:gridCol w="1041400">
                  <a:extLst>
                    <a:ext uri="{9D8B030D-6E8A-4147-A177-3AD203B41FA5}">
                      <a16:colId xmlns:a16="http://schemas.microsoft.com/office/drawing/2014/main" val="60753403"/>
                    </a:ext>
                  </a:extLst>
                </a:gridCol>
                <a:gridCol w="1080000">
                  <a:extLst>
                    <a:ext uri="{9D8B030D-6E8A-4147-A177-3AD203B41FA5}">
                      <a16:colId xmlns:a16="http://schemas.microsoft.com/office/drawing/2014/main" val="2525778080"/>
                    </a:ext>
                  </a:extLst>
                </a:gridCol>
                <a:gridCol w="1041400">
                  <a:extLst>
                    <a:ext uri="{9D8B030D-6E8A-4147-A177-3AD203B41FA5}">
                      <a16:colId xmlns:a16="http://schemas.microsoft.com/office/drawing/2014/main" val="3557221591"/>
                    </a:ext>
                  </a:extLst>
                </a:gridCol>
                <a:gridCol w="1041400">
                  <a:extLst>
                    <a:ext uri="{9D8B030D-6E8A-4147-A177-3AD203B41FA5}">
                      <a16:colId xmlns:a16="http://schemas.microsoft.com/office/drawing/2014/main" val="3299777889"/>
                    </a:ext>
                  </a:extLst>
                </a:gridCol>
              </a:tblGrid>
              <a:tr h="1058348">
                <a:tc>
                  <a:txBody>
                    <a:bodyPr/>
                    <a:lstStyle/>
                    <a:p>
                      <a:pPr algn="l"/>
                      <a:r>
                        <a:rPr lang="it-IT" sz="1200" b="1" dirty="0">
                          <a:solidFill>
                            <a:schemeClr val="tx1"/>
                          </a:solidFill>
                          <a:latin typeface="+mj-lt"/>
                        </a:rPr>
                        <a:t>TERRITORI</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VALORE </a:t>
                      </a:r>
                    </a:p>
                    <a:p>
                      <a:pPr algn="ctr"/>
                      <a:r>
                        <a:rPr lang="it-IT" sz="1200" b="1" dirty="0">
                          <a:solidFill>
                            <a:schemeClr val="tx1"/>
                          </a:solidFill>
                          <a:latin typeface="+mj-lt"/>
                        </a:rPr>
                        <a:t>AGGIUNTO</a:t>
                      </a:r>
                    </a:p>
                    <a:p>
                      <a:pPr algn="ctr"/>
                      <a:r>
                        <a:rPr lang="it-IT" sz="1200" b="1" dirty="0">
                          <a:solidFill>
                            <a:schemeClr val="tx1"/>
                          </a:solidFill>
                          <a:latin typeface="+mj-lt"/>
                        </a:rPr>
                        <a:t>(milioni di euro)</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INCIDENZA % </a:t>
                      </a:r>
                    </a:p>
                    <a:p>
                      <a:pPr algn="ctr"/>
                      <a:r>
                        <a:rPr lang="it-IT" sz="1200" b="1" dirty="0">
                          <a:solidFill>
                            <a:schemeClr val="tx1"/>
                          </a:solidFill>
                          <a:latin typeface="+mj-lt"/>
                        </a:rPr>
                        <a:t>SUL TOTALE ECONOMIA PROVINCIALE</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POS. GRADUATORIA DELLE PROVINCE ITALIANE PER INCIDENZA </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Var. %</a:t>
                      </a:r>
                    </a:p>
                    <a:p>
                      <a:pPr algn="ctr"/>
                      <a:r>
                        <a:rPr lang="it-IT" sz="1200" b="1" dirty="0">
                          <a:solidFill>
                            <a:schemeClr val="tx1"/>
                          </a:solidFill>
                          <a:latin typeface="+mj-lt"/>
                        </a:rPr>
                        <a:t>2024/2023</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Var.% 2024/2021</a:t>
                      </a:r>
                    </a:p>
                  </a:txBody>
                  <a:tcPr marL="82987" marR="82987" marT="41494" marB="41494"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183483"/>
                  </a:ext>
                </a:extLst>
              </a:tr>
              <a:tr h="252000">
                <a:tc>
                  <a:txBody>
                    <a:bodyPr/>
                    <a:lstStyle/>
                    <a:p>
                      <a:pPr marL="0" algn="l" defTabSz="914400" rtl="0" eaLnBrk="1" latinLnBrk="0" hangingPunct="1"/>
                      <a:r>
                        <a:rPr lang="it-IT" sz="1200" b="1" kern="1200" dirty="0">
                          <a:solidFill>
                            <a:srgbClr val="E0373F"/>
                          </a:solidFill>
                          <a:latin typeface="+mj-lt"/>
                          <a:ea typeface="+mn-ea"/>
                          <a:cs typeface="+mn-cs"/>
                        </a:rPr>
                        <a:t>L’Aquila</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138,9</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1,7</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70</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-7,9</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12,9</a:t>
                      </a:r>
                    </a:p>
                  </a:txBody>
                  <a:tcPr marL="4233" marR="4233" marT="4233"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44266880"/>
                  </a:ext>
                </a:extLst>
              </a:tr>
              <a:tr h="252000">
                <a:tc>
                  <a:txBody>
                    <a:bodyPr/>
                    <a:lstStyle/>
                    <a:p>
                      <a:pPr marL="0" algn="l" defTabSz="914400" rtl="0" eaLnBrk="1" latinLnBrk="0" hangingPunct="1"/>
                      <a:r>
                        <a:rPr lang="it-IT" sz="1200" b="0" kern="1200" dirty="0">
                          <a:solidFill>
                            <a:schemeClr val="tx1"/>
                          </a:solidFill>
                          <a:latin typeface="+mj-lt"/>
                          <a:ea typeface="+mn-ea"/>
                          <a:cs typeface="+mn-cs"/>
                        </a:rPr>
                        <a:t>Teramo</a:t>
                      </a:r>
                    </a:p>
                  </a:txBody>
                  <a:tcPr marL="60960" marR="60960" marT="30480" marB="3048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151,5</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1,8</a:t>
                      </a:r>
                    </a:p>
                  </a:txBody>
                  <a:tcPr marL="4233" marR="4233" marT="4233" marB="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68</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-2,1</a:t>
                      </a:r>
                    </a:p>
                  </a:txBody>
                  <a:tcPr marL="4233" marR="4233" marT="4233" marB="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16,3</a:t>
                      </a:r>
                    </a:p>
                  </a:txBody>
                  <a:tcPr marL="4233" marR="4233" marT="4233" marB="0" anchor="ctr">
                    <a:noFill/>
                  </a:tcPr>
                </a:tc>
                <a:extLst>
                  <a:ext uri="{0D108BD9-81ED-4DB2-BD59-A6C34878D82A}">
                    <a16:rowId xmlns:a16="http://schemas.microsoft.com/office/drawing/2014/main" val="947669384"/>
                  </a:ext>
                </a:extLst>
              </a:tr>
              <a:tr h="252000">
                <a:tc>
                  <a:txBody>
                    <a:bodyPr/>
                    <a:lstStyle/>
                    <a:p>
                      <a:pPr marL="0" algn="l" defTabSz="914400" rtl="0" eaLnBrk="1" latinLnBrk="0" hangingPunct="1"/>
                      <a:r>
                        <a:rPr lang="it-IT" sz="1200" b="0" kern="1200" dirty="0">
                          <a:solidFill>
                            <a:schemeClr val="tx1"/>
                          </a:solidFill>
                          <a:latin typeface="+mj-lt"/>
                          <a:ea typeface="+mn-ea"/>
                          <a:cs typeface="+mn-cs"/>
                        </a:rPr>
                        <a:t>Pescara</a:t>
                      </a:r>
                    </a:p>
                  </a:txBody>
                  <a:tcPr marL="60960" marR="60960" marT="30480" marB="3048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219,9</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2,6</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23</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3,9</a:t>
                      </a:r>
                    </a:p>
                  </a:txBody>
                  <a:tcPr marL="4233" marR="4233" marT="4233" marB="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20,5</a:t>
                      </a:r>
                    </a:p>
                  </a:txBody>
                  <a:tcPr marL="4233" marR="4233" marT="4233" marB="0" anchor="ctr">
                    <a:noFill/>
                  </a:tcPr>
                </a:tc>
                <a:extLst>
                  <a:ext uri="{0D108BD9-81ED-4DB2-BD59-A6C34878D82A}">
                    <a16:rowId xmlns:a16="http://schemas.microsoft.com/office/drawing/2014/main" val="1780137348"/>
                  </a:ext>
                </a:extLst>
              </a:tr>
              <a:tr h="252000">
                <a:tc>
                  <a:txBody>
                    <a:bodyPr/>
                    <a:lstStyle/>
                    <a:p>
                      <a:pPr marL="0" algn="l" defTabSz="914400" rtl="0" eaLnBrk="1" latinLnBrk="0" hangingPunct="1"/>
                      <a:r>
                        <a:rPr lang="it-IT" sz="1200" b="0" kern="1200" dirty="0">
                          <a:solidFill>
                            <a:schemeClr val="tx1"/>
                          </a:solidFill>
                          <a:latin typeface="+mj-lt"/>
                          <a:ea typeface="+mn-ea"/>
                          <a:cs typeface="+mn-cs"/>
                        </a:rPr>
                        <a:t>Chieti</a:t>
                      </a:r>
                    </a:p>
                  </a:txBody>
                  <a:tcPr marL="60960" marR="60960" marT="30480" marB="3048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161,2</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1,4</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96</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-3,5</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21,3</a:t>
                      </a:r>
                    </a:p>
                  </a:txBody>
                  <a:tcPr marL="4233" marR="4233" marT="4233"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372396"/>
                  </a:ext>
                </a:extLst>
              </a:tr>
              <a:tr h="252000">
                <a:tc>
                  <a:txBody>
                    <a:bodyPr/>
                    <a:lstStyle/>
                    <a:p>
                      <a:pPr marL="0" algn="l" defTabSz="914400" rtl="0" eaLnBrk="1" latinLnBrk="0" hangingPunct="1"/>
                      <a:r>
                        <a:rPr lang="it-IT" sz="1200" b="0" kern="1200" dirty="0">
                          <a:solidFill>
                            <a:schemeClr val="tx1"/>
                          </a:solidFill>
                          <a:latin typeface="+mj-lt"/>
                          <a:ea typeface="+mn-ea"/>
                          <a:cs typeface="+mn-cs"/>
                        </a:rPr>
                        <a:t>ABRUZZO</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671,5</a:t>
                      </a:r>
                    </a:p>
                  </a:txBody>
                  <a:tcPr marL="4233" marR="4233" marT="423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200" b="0" kern="1200" dirty="0">
                          <a:solidFill>
                            <a:schemeClr val="tx1"/>
                          </a:solidFill>
                          <a:latin typeface="+mj-lt"/>
                          <a:ea typeface="+mn-ea"/>
                          <a:cs typeface="+mn-cs"/>
                        </a:rPr>
                        <a:t>1,8</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200" b="0" kern="1200" dirty="0">
                          <a:solidFill>
                            <a:schemeClr val="tx1"/>
                          </a:solidFill>
                          <a:latin typeface="+mj-lt"/>
                          <a:ea typeface="+mn-ea"/>
                          <a:cs typeface="+mn-cs"/>
                        </a:rPr>
                        <a:t>-</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200" b="0" kern="1200" dirty="0">
                          <a:solidFill>
                            <a:schemeClr val="tx1"/>
                          </a:solidFill>
                          <a:latin typeface="+mj-lt"/>
                          <a:ea typeface="+mn-ea"/>
                          <a:cs typeface="+mn-cs"/>
                        </a:rPr>
                        <a:t>-1,9</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200" b="0" kern="1200" dirty="0">
                          <a:solidFill>
                            <a:schemeClr val="tx1"/>
                          </a:solidFill>
                          <a:latin typeface="+mj-lt"/>
                          <a:ea typeface="+mn-ea"/>
                          <a:cs typeface="+mn-cs"/>
                        </a:rPr>
                        <a:t>18,1</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313343"/>
                  </a:ext>
                </a:extLst>
              </a:tr>
              <a:tr h="252000">
                <a:tc>
                  <a:txBody>
                    <a:bodyPr/>
                    <a:lstStyle/>
                    <a:p>
                      <a:pPr marL="0" algn="l" defTabSz="914400" rtl="0" eaLnBrk="1" latinLnBrk="0" hangingPunct="1"/>
                      <a:r>
                        <a:rPr lang="it-IT" sz="1200" b="1" kern="1200" dirty="0">
                          <a:solidFill>
                            <a:schemeClr val="tx1"/>
                          </a:solidFill>
                          <a:latin typeface="+mj-lt"/>
                          <a:ea typeface="+mn-ea"/>
                          <a:cs typeface="+mn-cs"/>
                        </a:rPr>
                        <a:t>ITALIA</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63.148</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3,2</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r>
                        <a:rPr lang="it-IT" sz="1200" b="1" kern="1200" dirty="0">
                          <a:solidFill>
                            <a:schemeClr val="tx1"/>
                          </a:solidFill>
                          <a:latin typeface="+mj-lt"/>
                          <a:ea typeface="+mn-ea"/>
                          <a:cs typeface="+mn-cs"/>
                        </a:rPr>
                        <a:t>-</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r>
                        <a:rPr lang="it-IT" sz="1200" b="1" kern="1200" dirty="0">
                          <a:solidFill>
                            <a:schemeClr val="tx1"/>
                          </a:solidFill>
                          <a:latin typeface="+mj-lt"/>
                          <a:ea typeface="+mn-ea"/>
                          <a:cs typeface="+mn-cs"/>
                        </a:rPr>
                        <a:t>1,6</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r>
                        <a:rPr lang="it-IT" sz="1200" b="1" kern="1200" dirty="0">
                          <a:solidFill>
                            <a:schemeClr val="tx1"/>
                          </a:solidFill>
                          <a:latin typeface="+mj-lt"/>
                          <a:ea typeface="+mn-ea"/>
                          <a:cs typeface="+mn-cs"/>
                        </a:rPr>
                        <a:t>20,9</a:t>
                      </a:r>
                    </a:p>
                  </a:txBody>
                  <a:tcPr marL="60960" marR="60960" marT="30480" marB="3048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19107091"/>
                  </a:ext>
                </a:extLst>
              </a:tr>
            </a:tbl>
          </a:graphicData>
        </a:graphic>
      </p:graphicFrame>
    </p:spTree>
    <p:extLst>
      <p:ext uri="{BB962C8B-B14F-4D97-AF65-F5344CB8AC3E}">
        <p14:creationId xmlns:p14="http://schemas.microsoft.com/office/powerpoint/2010/main" val="1001113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71606-35F8-05C1-35E3-989DA0B3F000}"/>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A6B6C23E-ED6D-7956-E4BF-309E5C68C3DA}"/>
              </a:ext>
            </a:extLst>
          </p:cNvPr>
          <p:cNvSpPr txBox="1"/>
          <p:nvPr/>
        </p:nvSpPr>
        <p:spPr>
          <a:xfrm>
            <a:off x="483542" y="3426093"/>
            <a:ext cx="503645" cy="320601"/>
          </a:xfrm>
          <a:prstGeom prst="rect">
            <a:avLst/>
          </a:prstGeom>
        </p:spPr>
        <p:txBody>
          <a:bodyPr lIns="0" tIns="0" rIns="0" bIns="0" rtlCol="0" anchor="t">
            <a:spAutoFit/>
          </a:bodyPr>
          <a:lstStyle/>
          <a:p>
            <a:pPr algn="ctr">
              <a:lnSpc>
                <a:spcPts val="2453"/>
              </a:lnSpc>
              <a:spcBef>
                <a:spcPct val="0"/>
              </a:spcBef>
            </a:pPr>
            <a:r>
              <a:rPr lang="en-US" sz="2230" b="1" spc="37" dirty="0">
                <a:solidFill>
                  <a:srgbClr val="FFFFFF"/>
                </a:solidFill>
                <a:latin typeface="+mj-lt"/>
                <a:ea typeface="Coco Gothic Bold"/>
                <a:cs typeface="Coco Gothic Bold"/>
                <a:sym typeface="Coco Gothic Bold"/>
              </a:rPr>
              <a:t>1.</a:t>
            </a:r>
          </a:p>
        </p:txBody>
      </p:sp>
      <p:sp>
        <p:nvSpPr>
          <p:cNvPr id="10" name="CasellaDiTesto 9">
            <a:extLst>
              <a:ext uri="{FF2B5EF4-FFF2-40B4-BE49-F238E27FC236}">
                <a16:creationId xmlns:a16="http://schemas.microsoft.com/office/drawing/2014/main" id="{36098172-F16E-A5E6-9013-45A9406A286C}"/>
              </a:ext>
            </a:extLst>
          </p:cNvPr>
          <p:cNvSpPr txBox="1"/>
          <p:nvPr/>
        </p:nvSpPr>
        <p:spPr>
          <a:xfrm>
            <a:off x="529261" y="1882604"/>
            <a:ext cx="5301130" cy="307777"/>
          </a:xfrm>
          <a:prstGeom prst="rect">
            <a:avLst/>
          </a:prstGeom>
          <a:noFill/>
        </p:spPr>
        <p:txBody>
          <a:bodyPr wrap="square" rtlCol="0">
            <a:spAutoFit/>
          </a:bodyPr>
          <a:lstStyle/>
          <a:p>
            <a:pPr algn="just">
              <a:defRPr/>
            </a:pPr>
            <a:r>
              <a:rPr lang="it-IT" sz="1400" b="1" dirty="0">
                <a:latin typeface="+mj-lt"/>
              </a:rPr>
              <a:t>OCCUPATI DEL </a:t>
            </a:r>
            <a:r>
              <a:rPr lang="it-IT" sz="1400" b="1" i="1" dirty="0">
                <a:latin typeface="+mj-lt"/>
              </a:rPr>
              <a:t>CORE</a:t>
            </a:r>
            <a:r>
              <a:rPr lang="it-IT" sz="1400" b="1" dirty="0">
                <a:latin typeface="+mj-lt"/>
              </a:rPr>
              <a:t> CULTURA, ANNO 2024. </a:t>
            </a:r>
          </a:p>
        </p:txBody>
      </p:sp>
      <p:sp>
        <p:nvSpPr>
          <p:cNvPr id="14" name="CasellaDiTesto 13">
            <a:extLst>
              <a:ext uri="{FF2B5EF4-FFF2-40B4-BE49-F238E27FC236}">
                <a16:creationId xmlns:a16="http://schemas.microsoft.com/office/drawing/2014/main" id="{E86906F1-DB30-B33D-A80C-263C75820F1D}"/>
              </a:ext>
            </a:extLst>
          </p:cNvPr>
          <p:cNvSpPr txBox="1"/>
          <p:nvPr/>
        </p:nvSpPr>
        <p:spPr>
          <a:xfrm>
            <a:off x="7416800" y="2376413"/>
            <a:ext cx="3873899" cy="2389885"/>
          </a:xfrm>
          <a:prstGeom prst="rect">
            <a:avLst/>
          </a:prstGeom>
          <a:noFill/>
        </p:spPr>
        <p:txBody>
          <a:bodyPr wrap="square">
            <a:spAutoFit/>
          </a:bodyPr>
          <a:lstStyle/>
          <a:p>
            <a:pPr marL="259340" indent="-259340" algn="just">
              <a:spcAft>
                <a:spcPts val="1633"/>
              </a:spcAft>
              <a:buFont typeface="Arial" panose="020B0604020202020204" pitchFamily="34" charset="0"/>
              <a:buChar char="•"/>
            </a:pPr>
            <a:r>
              <a:rPr lang="it-IT" sz="1533" b="1" dirty="0">
                <a:solidFill>
                  <a:srgbClr val="6F3E91"/>
                </a:solidFill>
              </a:rPr>
              <a:t>Nella provincia de L’Aquila le attività </a:t>
            </a:r>
            <a:r>
              <a:rPr lang="it-IT" sz="1533" b="1" i="1" dirty="0">
                <a:solidFill>
                  <a:srgbClr val="6F3E91"/>
                </a:solidFill>
              </a:rPr>
              <a:t>Core</a:t>
            </a:r>
            <a:r>
              <a:rPr lang="it-IT" sz="1533" b="1" dirty="0">
                <a:solidFill>
                  <a:srgbClr val="6F3E91"/>
                </a:solidFill>
              </a:rPr>
              <a:t> occupano più di 2.400 soggetti</a:t>
            </a:r>
          </a:p>
          <a:p>
            <a:pPr marL="259340" indent="-259340" algn="just">
              <a:spcAft>
                <a:spcPts val="1633"/>
              </a:spcAft>
              <a:buFont typeface="Arial" panose="020B0604020202020204" pitchFamily="34" charset="0"/>
              <a:buChar char="•"/>
            </a:pPr>
            <a:r>
              <a:rPr lang="it-IT" sz="1533" dirty="0"/>
              <a:t>La provincia registra un’incidenza degli occupati culturali sul totale provinciale pari al 2%</a:t>
            </a:r>
          </a:p>
          <a:p>
            <a:pPr marL="259340" indent="-259340" algn="just">
              <a:spcAft>
                <a:spcPts val="1633"/>
              </a:spcAft>
              <a:buFont typeface="Arial" panose="020B0604020202020204" pitchFamily="34" charset="0"/>
              <a:buChar char="•"/>
            </a:pPr>
            <a:r>
              <a:rPr lang="it-IT" sz="1533" dirty="0"/>
              <a:t>Tale incidenza </a:t>
            </a:r>
            <a:r>
              <a:rPr lang="it-IT" sz="1533" kern="0" dirty="0">
                <a:ea typeface="Calibri" panose="020F0502020204030204" pitchFamily="34" charset="0"/>
                <a:cs typeface="Times New Roman" panose="02020603050405020304" pitchFamily="18" charset="0"/>
              </a:rPr>
              <a:t>pone le realtà de L’Aquila al 80° posto della graduatoria a livello nazionale </a:t>
            </a:r>
          </a:p>
        </p:txBody>
      </p:sp>
      <p:sp>
        <p:nvSpPr>
          <p:cNvPr id="15" name="CasellaDiTesto 14">
            <a:extLst>
              <a:ext uri="{FF2B5EF4-FFF2-40B4-BE49-F238E27FC236}">
                <a16:creationId xmlns:a16="http://schemas.microsoft.com/office/drawing/2014/main" id="{2742A6B0-4F4C-AA9F-DB4D-6627893943EB}"/>
              </a:ext>
            </a:extLst>
          </p:cNvPr>
          <p:cNvSpPr txBox="1"/>
          <p:nvPr/>
        </p:nvSpPr>
        <p:spPr>
          <a:xfrm>
            <a:off x="585141" y="5357560"/>
            <a:ext cx="4226605" cy="246221"/>
          </a:xfrm>
          <a:prstGeom prst="rect">
            <a:avLst/>
          </a:prstGeom>
          <a:noFill/>
        </p:spPr>
        <p:txBody>
          <a:bodyPr wrap="square">
            <a:spAutoFit/>
          </a:bodyPr>
          <a:lstStyle/>
          <a:p>
            <a:pPr>
              <a:spcAft>
                <a:spcPts val="545"/>
              </a:spcAft>
            </a:pPr>
            <a:r>
              <a:rPr lang="it-IT" sz="1000" i="1" dirty="0"/>
              <a:t>Fonte: Centro Studi Tagliacarne – Unioncamere, Fondazione Symbola, 2025</a:t>
            </a:r>
          </a:p>
        </p:txBody>
      </p:sp>
      <p:graphicFrame>
        <p:nvGraphicFramePr>
          <p:cNvPr id="6" name="Tabella 5">
            <a:extLst>
              <a:ext uri="{FF2B5EF4-FFF2-40B4-BE49-F238E27FC236}">
                <a16:creationId xmlns:a16="http://schemas.microsoft.com/office/drawing/2014/main" id="{FADD65C6-3DD0-D5C7-D94C-E0B806BF30E6}"/>
              </a:ext>
            </a:extLst>
          </p:cNvPr>
          <p:cNvGraphicFramePr>
            <a:graphicFrameLocks noGrp="1"/>
          </p:cNvGraphicFramePr>
          <p:nvPr>
            <p:extLst>
              <p:ext uri="{D42A27DB-BD31-4B8C-83A1-F6EECF244321}">
                <p14:modId xmlns:p14="http://schemas.microsoft.com/office/powerpoint/2010/main" val="3824870275"/>
              </p:ext>
            </p:extLst>
          </p:nvPr>
        </p:nvGraphicFramePr>
        <p:xfrm>
          <a:off x="609600" y="2434139"/>
          <a:ext cx="6287000" cy="2684108"/>
        </p:xfrm>
        <a:graphic>
          <a:graphicData uri="http://schemas.openxmlformats.org/drawingml/2006/table">
            <a:tbl>
              <a:tblPr firstRow="1" bandRow="1">
                <a:tableStyleId>{5C22544A-7EE6-4342-B048-85BDC9FD1C3A}</a:tableStyleId>
              </a:tblPr>
              <a:tblGrid>
                <a:gridCol w="1041400">
                  <a:extLst>
                    <a:ext uri="{9D8B030D-6E8A-4147-A177-3AD203B41FA5}">
                      <a16:colId xmlns:a16="http://schemas.microsoft.com/office/drawing/2014/main" val="1801804402"/>
                    </a:ext>
                  </a:extLst>
                </a:gridCol>
                <a:gridCol w="1041400">
                  <a:extLst>
                    <a:ext uri="{9D8B030D-6E8A-4147-A177-3AD203B41FA5}">
                      <a16:colId xmlns:a16="http://schemas.microsoft.com/office/drawing/2014/main" val="3222142852"/>
                    </a:ext>
                  </a:extLst>
                </a:gridCol>
                <a:gridCol w="1041400">
                  <a:extLst>
                    <a:ext uri="{9D8B030D-6E8A-4147-A177-3AD203B41FA5}">
                      <a16:colId xmlns:a16="http://schemas.microsoft.com/office/drawing/2014/main" val="60753403"/>
                    </a:ext>
                  </a:extLst>
                </a:gridCol>
                <a:gridCol w="1080000">
                  <a:extLst>
                    <a:ext uri="{9D8B030D-6E8A-4147-A177-3AD203B41FA5}">
                      <a16:colId xmlns:a16="http://schemas.microsoft.com/office/drawing/2014/main" val="2525778080"/>
                    </a:ext>
                  </a:extLst>
                </a:gridCol>
                <a:gridCol w="1041400">
                  <a:extLst>
                    <a:ext uri="{9D8B030D-6E8A-4147-A177-3AD203B41FA5}">
                      <a16:colId xmlns:a16="http://schemas.microsoft.com/office/drawing/2014/main" val="3557221591"/>
                    </a:ext>
                  </a:extLst>
                </a:gridCol>
                <a:gridCol w="1041400">
                  <a:extLst>
                    <a:ext uri="{9D8B030D-6E8A-4147-A177-3AD203B41FA5}">
                      <a16:colId xmlns:a16="http://schemas.microsoft.com/office/drawing/2014/main" val="3299777889"/>
                    </a:ext>
                  </a:extLst>
                </a:gridCol>
              </a:tblGrid>
              <a:tr h="1058348">
                <a:tc>
                  <a:txBody>
                    <a:bodyPr/>
                    <a:lstStyle/>
                    <a:p>
                      <a:pPr algn="l"/>
                      <a:r>
                        <a:rPr lang="it-IT" sz="1200" b="1" dirty="0">
                          <a:solidFill>
                            <a:schemeClr val="tx1"/>
                          </a:solidFill>
                          <a:latin typeface="+mj-lt"/>
                        </a:rPr>
                        <a:t>TERRITORI</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OCCUPATI</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INCIDENZA % </a:t>
                      </a:r>
                    </a:p>
                    <a:p>
                      <a:pPr algn="ctr"/>
                      <a:r>
                        <a:rPr lang="it-IT" sz="1200" b="1" dirty="0">
                          <a:solidFill>
                            <a:schemeClr val="tx1"/>
                          </a:solidFill>
                          <a:latin typeface="+mj-lt"/>
                        </a:rPr>
                        <a:t>SUL TOTALE ECONOMIA PROVINCIALE</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POS. GRADUATORIA DELLE PROVINCE ITALIANE PER INCIDENZA </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Var. %</a:t>
                      </a:r>
                    </a:p>
                    <a:p>
                      <a:pPr algn="ctr"/>
                      <a:r>
                        <a:rPr lang="it-IT" sz="1200" b="1" dirty="0">
                          <a:solidFill>
                            <a:schemeClr val="tx1"/>
                          </a:solidFill>
                          <a:latin typeface="+mj-lt"/>
                        </a:rPr>
                        <a:t>2024/2023</a:t>
                      </a:r>
                    </a:p>
                  </a:txBody>
                  <a:tcPr marL="82987" marR="82987" marT="41494" marB="41494" anchor="ctr">
                    <a:lnB w="12700" cap="flat" cmpd="sng" algn="ctr">
                      <a:solidFill>
                        <a:schemeClr val="tx1"/>
                      </a:solidFill>
                      <a:prstDash val="solid"/>
                      <a:round/>
                      <a:headEnd type="none" w="med" len="med"/>
                      <a:tailEnd type="none" w="med" len="med"/>
                    </a:lnB>
                    <a:noFill/>
                  </a:tcPr>
                </a:tc>
                <a:tc>
                  <a:txBody>
                    <a:bodyPr/>
                    <a:lstStyle/>
                    <a:p>
                      <a:pPr algn="ctr"/>
                      <a:r>
                        <a:rPr lang="it-IT" sz="1200" b="1" dirty="0">
                          <a:solidFill>
                            <a:schemeClr val="tx1"/>
                          </a:solidFill>
                          <a:latin typeface="+mj-lt"/>
                        </a:rPr>
                        <a:t>Var.% 2024/2021</a:t>
                      </a:r>
                    </a:p>
                  </a:txBody>
                  <a:tcPr marL="82987" marR="82987" marT="41494" marB="41494"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183483"/>
                  </a:ext>
                </a:extLst>
              </a:tr>
              <a:tr h="252000">
                <a:tc>
                  <a:txBody>
                    <a:bodyPr/>
                    <a:lstStyle/>
                    <a:p>
                      <a:pPr marL="0" algn="l" defTabSz="914400" rtl="0" eaLnBrk="1" latinLnBrk="0" hangingPunct="1"/>
                      <a:r>
                        <a:rPr lang="it-IT" sz="1200" b="1" kern="1200" dirty="0">
                          <a:solidFill>
                            <a:srgbClr val="E0373F"/>
                          </a:solidFill>
                          <a:latin typeface="+mj-lt"/>
                          <a:ea typeface="+mn-ea"/>
                          <a:cs typeface="+mn-cs"/>
                        </a:rPr>
                        <a:t>L’Aquila</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2.437</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a:solidFill>
                            <a:srgbClr val="E0373F"/>
                          </a:solidFill>
                          <a:latin typeface="+mj-lt"/>
                          <a:ea typeface="+mn-ea"/>
                          <a:cs typeface="+mn-cs"/>
                        </a:rPr>
                        <a:t>2,0</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a:solidFill>
                            <a:srgbClr val="E0373F"/>
                          </a:solidFill>
                          <a:latin typeface="+mj-lt"/>
                          <a:ea typeface="+mn-ea"/>
                          <a:cs typeface="+mn-cs"/>
                        </a:rPr>
                        <a:t>80</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a:solidFill>
                            <a:srgbClr val="E0373F"/>
                          </a:solidFill>
                          <a:latin typeface="+mj-lt"/>
                          <a:ea typeface="+mn-ea"/>
                          <a:cs typeface="+mn-cs"/>
                        </a:rPr>
                        <a:t>-5,3</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0,7</a:t>
                      </a:r>
                    </a:p>
                  </a:txBody>
                  <a:tcPr marL="4233" marR="4233" marT="4233"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44266880"/>
                  </a:ext>
                </a:extLst>
              </a:tr>
              <a:tr h="252000">
                <a:tc>
                  <a:txBody>
                    <a:bodyPr/>
                    <a:lstStyle/>
                    <a:p>
                      <a:pPr marL="0" algn="l" defTabSz="914400" rtl="0" eaLnBrk="1" latinLnBrk="0" hangingPunct="1"/>
                      <a:r>
                        <a:rPr lang="it-IT" sz="1200" b="0" kern="1200" dirty="0">
                          <a:solidFill>
                            <a:schemeClr val="tx1"/>
                          </a:solidFill>
                          <a:latin typeface="+mj-lt"/>
                          <a:ea typeface="+mn-ea"/>
                          <a:cs typeface="+mn-cs"/>
                        </a:rPr>
                        <a:t>Teramo</a:t>
                      </a:r>
                    </a:p>
                  </a:txBody>
                  <a:tcPr marL="60960" marR="60960" marT="30480" marB="3048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2.668</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2,0</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83</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-2,1</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1,5</a:t>
                      </a:r>
                    </a:p>
                  </a:txBody>
                  <a:tcPr marL="4233" marR="4233" marT="4233" marB="0" anchor="ctr">
                    <a:noFill/>
                  </a:tcPr>
                </a:tc>
                <a:extLst>
                  <a:ext uri="{0D108BD9-81ED-4DB2-BD59-A6C34878D82A}">
                    <a16:rowId xmlns:a16="http://schemas.microsoft.com/office/drawing/2014/main" val="947669384"/>
                  </a:ext>
                </a:extLst>
              </a:tr>
              <a:tr h="252000">
                <a:tc>
                  <a:txBody>
                    <a:bodyPr/>
                    <a:lstStyle/>
                    <a:p>
                      <a:pPr marL="0" algn="l" defTabSz="914400" rtl="0" eaLnBrk="1" latinLnBrk="0" hangingPunct="1"/>
                      <a:r>
                        <a:rPr lang="it-IT" sz="1200" b="0" kern="1200" dirty="0">
                          <a:solidFill>
                            <a:schemeClr val="tx1"/>
                          </a:solidFill>
                          <a:latin typeface="+mj-lt"/>
                          <a:ea typeface="+mn-ea"/>
                          <a:cs typeface="+mn-cs"/>
                        </a:rPr>
                        <a:t>Pescara</a:t>
                      </a:r>
                    </a:p>
                  </a:txBody>
                  <a:tcPr marL="60960" marR="60960" marT="30480" marB="3048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3.861</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3,0</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28</a:t>
                      </a:r>
                    </a:p>
                  </a:txBody>
                  <a:tcPr marL="4233" marR="4233" marT="4233" marB="0" anchor="c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4,6</a:t>
                      </a:r>
                    </a:p>
                  </a:txBody>
                  <a:tcPr marL="4233" marR="4233" marT="4233" marB="0" anchor="c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9,7</a:t>
                      </a:r>
                    </a:p>
                  </a:txBody>
                  <a:tcPr marL="4233" marR="4233" marT="4233" marB="0" anchor="ctr">
                    <a:noFill/>
                  </a:tcPr>
                </a:tc>
                <a:extLst>
                  <a:ext uri="{0D108BD9-81ED-4DB2-BD59-A6C34878D82A}">
                    <a16:rowId xmlns:a16="http://schemas.microsoft.com/office/drawing/2014/main" val="1780137348"/>
                  </a:ext>
                </a:extLst>
              </a:tr>
              <a:tr h="252000">
                <a:tc>
                  <a:txBody>
                    <a:bodyPr/>
                    <a:lstStyle/>
                    <a:p>
                      <a:pPr marL="0" algn="l" defTabSz="914400" rtl="0" eaLnBrk="1" latinLnBrk="0" hangingPunct="1"/>
                      <a:r>
                        <a:rPr lang="it-IT" sz="1200" b="0" kern="1200" dirty="0">
                          <a:solidFill>
                            <a:schemeClr val="tx1"/>
                          </a:solidFill>
                          <a:latin typeface="+mj-lt"/>
                          <a:ea typeface="+mn-ea"/>
                          <a:cs typeface="+mn-cs"/>
                        </a:rPr>
                        <a:t>Chieti</a:t>
                      </a:r>
                    </a:p>
                  </a:txBody>
                  <a:tcPr marL="60960" marR="60960" marT="30480" marB="3048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2.956</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1,6</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99</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-3,4</a:t>
                      </a:r>
                    </a:p>
                  </a:txBody>
                  <a:tcPr marL="4233" marR="4233" marT="4233" marB="0" anchor="ctr">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4,3</a:t>
                      </a:r>
                    </a:p>
                  </a:txBody>
                  <a:tcPr marL="4233" marR="4233" marT="4233"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372396"/>
                  </a:ext>
                </a:extLst>
              </a:tr>
              <a:tr h="252000">
                <a:tc>
                  <a:txBody>
                    <a:bodyPr/>
                    <a:lstStyle/>
                    <a:p>
                      <a:pPr marL="0" algn="l" defTabSz="914400" rtl="0" eaLnBrk="1" latinLnBrk="0" hangingPunct="1"/>
                      <a:r>
                        <a:rPr lang="it-IT" sz="1200" b="0" kern="1200" dirty="0">
                          <a:solidFill>
                            <a:schemeClr val="tx1"/>
                          </a:solidFill>
                          <a:latin typeface="+mj-lt"/>
                          <a:ea typeface="+mn-ea"/>
                          <a:cs typeface="+mn-cs"/>
                        </a:rPr>
                        <a:t>ABRUZZO</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11.922</a:t>
                      </a:r>
                    </a:p>
                  </a:txBody>
                  <a:tcPr marL="4233" marR="4233" marT="423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200" b="0" kern="1200" dirty="0">
                          <a:solidFill>
                            <a:schemeClr val="tx1"/>
                          </a:solidFill>
                          <a:latin typeface="+mj-lt"/>
                          <a:ea typeface="+mn-ea"/>
                          <a:cs typeface="+mn-cs"/>
                        </a:rPr>
                        <a:t>2,1</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200" b="0" kern="1200" dirty="0">
                          <a:solidFill>
                            <a:schemeClr val="tx1"/>
                          </a:solidFill>
                          <a:latin typeface="+mj-lt"/>
                          <a:ea typeface="+mn-ea"/>
                          <a:cs typeface="+mn-cs"/>
                        </a:rPr>
                        <a:t>-</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200" b="0" kern="1200" dirty="0">
                          <a:solidFill>
                            <a:schemeClr val="tx1"/>
                          </a:solidFill>
                          <a:latin typeface="+mj-lt"/>
                          <a:ea typeface="+mn-ea"/>
                          <a:cs typeface="+mn-cs"/>
                        </a:rPr>
                        <a:t>-1,1</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it-IT" sz="1200" b="0" kern="1200" dirty="0">
                          <a:solidFill>
                            <a:schemeClr val="tx1"/>
                          </a:solidFill>
                          <a:latin typeface="+mj-lt"/>
                          <a:ea typeface="+mn-ea"/>
                          <a:cs typeface="+mn-cs"/>
                        </a:rPr>
                        <a:t>4,6</a:t>
                      </a:r>
                    </a:p>
                  </a:txBody>
                  <a:tcPr marL="60960" marR="60960" marT="30480" marB="30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313343"/>
                  </a:ext>
                </a:extLst>
              </a:tr>
              <a:tr h="239813">
                <a:tc>
                  <a:txBody>
                    <a:bodyPr/>
                    <a:lstStyle/>
                    <a:p>
                      <a:pPr marL="0" algn="l" defTabSz="914400" rtl="0" eaLnBrk="1" latinLnBrk="0" hangingPunct="1"/>
                      <a:r>
                        <a:rPr lang="it-IT" sz="1200" b="1" kern="1200" dirty="0">
                          <a:solidFill>
                            <a:schemeClr val="tx1"/>
                          </a:solidFill>
                          <a:latin typeface="+mj-lt"/>
                          <a:ea typeface="+mn-ea"/>
                          <a:cs typeface="+mn-cs"/>
                        </a:rPr>
                        <a:t>ITALIA</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905.753</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3,4</a:t>
                      </a:r>
                    </a:p>
                  </a:txBody>
                  <a:tcPr marL="4233" marR="4233" marT="4233"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r>
                        <a:rPr lang="it-IT" sz="1200" b="1" kern="1200" dirty="0">
                          <a:solidFill>
                            <a:schemeClr val="tx1"/>
                          </a:solidFill>
                          <a:latin typeface="+mj-lt"/>
                          <a:ea typeface="+mn-ea"/>
                          <a:cs typeface="+mn-cs"/>
                        </a:rPr>
                        <a:t>-</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r>
                        <a:rPr lang="it-IT" sz="1200" b="1" kern="1200" dirty="0">
                          <a:solidFill>
                            <a:schemeClr val="tx1"/>
                          </a:solidFill>
                          <a:latin typeface="+mj-lt"/>
                          <a:ea typeface="+mn-ea"/>
                          <a:cs typeface="+mn-cs"/>
                        </a:rPr>
                        <a:t>1,6</a:t>
                      </a:r>
                    </a:p>
                  </a:txBody>
                  <a:tcPr marL="60960" marR="60960" marT="30480" marB="3048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r>
                        <a:rPr lang="it-IT" sz="1200" b="1" kern="1200" dirty="0">
                          <a:solidFill>
                            <a:schemeClr val="tx1"/>
                          </a:solidFill>
                          <a:latin typeface="+mj-lt"/>
                          <a:ea typeface="+mn-ea"/>
                          <a:cs typeface="+mn-cs"/>
                        </a:rPr>
                        <a:t>10,0</a:t>
                      </a:r>
                    </a:p>
                  </a:txBody>
                  <a:tcPr marL="60960" marR="60960" marT="30480" marB="3048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19107091"/>
                  </a:ext>
                </a:extLst>
              </a:tr>
            </a:tbl>
          </a:graphicData>
        </a:graphic>
      </p:graphicFrame>
      <p:sp>
        <p:nvSpPr>
          <p:cNvPr id="2" name="TextBox 6">
            <a:extLst>
              <a:ext uri="{FF2B5EF4-FFF2-40B4-BE49-F238E27FC236}">
                <a16:creationId xmlns:a16="http://schemas.microsoft.com/office/drawing/2014/main" id="{8F71934F-55CE-5B83-77E4-701B66D348B2}"/>
              </a:ext>
            </a:extLst>
          </p:cNvPr>
          <p:cNvSpPr txBox="1"/>
          <p:nvPr/>
        </p:nvSpPr>
        <p:spPr>
          <a:xfrm>
            <a:off x="510586" y="596566"/>
            <a:ext cx="11226800" cy="369332"/>
          </a:xfrm>
          <a:prstGeom prst="rect">
            <a:avLst/>
          </a:prstGeom>
        </p:spPr>
        <p:txBody>
          <a:bodyPr wrap="square" lIns="0" tIns="0" rIns="0" bIns="0" rtlCol="0" anchor="t">
            <a:spAutoFit/>
          </a:bodyPr>
          <a:lstStyle/>
          <a:p>
            <a:pPr algn="r">
              <a:spcBef>
                <a:spcPct val="0"/>
              </a:spcBef>
            </a:pPr>
            <a:r>
              <a:rPr lang="it-IT" sz="2400" dirty="0">
                <a:latin typeface="+mj-lt"/>
                <a:ea typeface="+mj-ea"/>
                <a:cs typeface="+mj-cs"/>
                <a:sym typeface="Coco Gothic Bold"/>
              </a:rPr>
              <a:t>IL CONTRIBUTO DEL CORE CULTURALE ALL’ECONOMIA LOCALE</a:t>
            </a:r>
          </a:p>
        </p:txBody>
      </p:sp>
    </p:spTree>
    <p:extLst>
      <p:ext uri="{BB962C8B-B14F-4D97-AF65-F5344CB8AC3E}">
        <p14:creationId xmlns:p14="http://schemas.microsoft.com/office/powerpoint/2010/main" val="407026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6CAFE2F-6933-4C8C-A8CD-743F60D62A51}"/>
              </a:ext>
            </a:extLst>
          </p:cNvPr>
          <p:cNvSpPr txBox="1"/>
          <p:nvPr/>
        </p:nvSpPr>
        <p:spPr>
          <a:xfrm>
            <a:off x="805048" y="1601317"/>
            <a:ext cx="4450523" cy="483466"/>
          </a:xfrm>
          <a:prstGeom prst="rect">
            <a:avLst/>
          </a:prstGeom>
          <a:noFill/>
        </p:spPr>
        <p:txBody>
          <a:bodyPr wrap="square" rtlCol="0">
            <a:spAutoFit/>
          </a:bodyPr>
          <a:lstStyle/>
          <a:p>
            <a:pPr algn="just">
              <a:defRPr/>
            </a:pPr>
            <a:r>
              <a:rPr lang="it-IT" sz="1271" b="1" dirty="0">
                <a:latin typeface="+mj-lt"/>
              </a:rPr>
              <a:t>DISTRIBUZIONE PERCENTUALE DEL VALORE AGGIUNTO DEL </a:t>
            </a:r>
            <a:r>
              <a:rPr lang="it-IT" sz="1271" b="1" i="1" dirty="0">
                <a:latin typeface="+mj-lt"/>
              </a:rPr>
              <a:t>CORE</a:t>
            </a:r>
            <a:r>
              <a:rPr lang="it-IT" sz="1271" b="1" dirty="0">
                <a:latin typeface="+mj-lt"/>
              </a:rPr>
              <a:t> CULTURA PER COMPARTI, ANNO 2024</a:t>
            </a:r>
          </a:p>
        </p:txBody>
      </p:sp>
      <p:sp>
        <p:nvSpPr>
          <p:cNvPr id="14" name="CasellaDiTesto 13">
            <a:extLst>
              <a:ext uri="{FF2B5EF4-FFF2-40B4-BE49-F238E27FC236}">
                <a16:creationId xmlns:a16="http://schemas.microsoft.com/office/drawing/2014/main" id="{A043B8E2-AF03-4C07-832E-4407B8861DBB}"/>
              </a:ext>
            </a:extLst>
          </p:cNvPr>
          <p:cNvSpPr txBox="1"/>
          <p:nvPr/>
        </p:nvSpPr>
        <p:spPr>
          <a:xfrm>
            <a:off x="5985790" y="2205500"/>
            <a:ext cx="5187462" cy="3172792"/>
          </a:xfrm>
          <a:prstGeom prst="rect">
            <a:avLst/>
          </a:prstGeom>
          <a:noFill/>
        </p:spPr>
        <p:txBody>
          <a:bodyPr wrap="square">
            <a:spAutoFit/>
          </a:bodyPr>
          <a:lstStyle/>
          <a:p>
            <a:pPr marL="259340" indent="-259340" algn="just">
              <a:spcAft>
                <a:spcPts val="545"/>
              </a:spcAft>
              <a:buFont typeface="Arial" panose="020B0604020202020204" pitchFamily="34" charset="0"/>
              <a:buChar char="•"/>
            </a:pPr>
            <a:r>
              <a:rPr lang="it-IT" sz="1533" dirty="0"/>
              <a:t>I comparti che contribuiscono maggiormente alla </a:t>
            </a:r>
            <a:r>
              <a:rPr lang="it-IT" sz="1533" b="1" dirty="0">
                <a:solidFill>
                  <a:srgbClr val="6F3E91"/>
                </a:solidFill>
              </a:rPr>
              <a:t>ricchezza generata dal </a:t>
            </a:r>
            <a:r>
              <a:rPr lang="it-IT" sz="1533" b="1" i="1" dirty="0">
                <a:solidFill>
                  <a:srgbClr val="6F3E91"/>
                </a:solidFill>
              </a:rPr>
              <a:t>Core </a:t>
            </a:r>
            <a:r>
              <a:rPr lang="it-IT" sz="1533" b="1" dirty="0">
                <a:solidFill>
                  <a:srgbClr val="6F3E91"/>
                </a:solidFill>
              </a:rPr>
              <a:t>cultura a livello provinciale</a:t>
            </a:r>
            <a:r>
              <a:rPr lang="it-IT" sz="1533" b="1" dirty="0">
                <a:solidFill>
                  <a:srgbClr val="B7071D"/>
                </a:solidFill>
              </a:rPr>
              <a:t> </a:t>
            </a:r>
            <a:r>
              <a:rPr lang="it-IT" sz="1533" dirty="0"/>
              <a:t>sono: </a:t>
            </a:r>
          </a:p>
          <a:p>
            <a:pPr marL="536602" lvl="1" indent="-228611" algn="just">
              <a:spcAft>
                <a:spcPts val="545"/>
              </a:spcAft>
              <a:buFont typeface="Calibri" panose="020F0502020204030204" pitchFamily="34" charset="0"/>
              <a:buChar char="‒"/>
            </a:pPr>
            <a:r>
              <a:rPr lang="it-IT" sz="1467" b="1" dirty="0">
                <a:solidFill>
                  <a:srgbClr val="6F3E91"/>
                </a:solidFill>
              </a:rPr>
              <a:t>Editoria e stampa</a:t>
            </a:r>
            <a:r>
              <a:rPr lang="it-IT" sz="1467" dirty="0"/>
              <a:t>: 42 milioni di euro, lo 0,5% dell’economia locale</a:t>
            </a:r>
          </a:p>
          <a:p>
            <a:pPr marL="536602" lvl="1" indent="-228611" algn="just">
              <a:spcAft>
                <a:spcPts val="545"/>
              </a:spcAft>
              <a:buFont typeface="Calibri" panose="020F0502020204030204" pitchFamily="34" charset="0"/>
              <a:buChar char="‒"/>
            </a:pPr>
            <a:r>
              <a:rPr lang="it-IT" sz="1467" b="1" dirty="0">
                <a:solidFill>
                  <a:srgbClr val="6F3E91"/>
                </a:solidFill>
              </a:rPr>
              <a:t>Architettura e design</a:t>
            </a:r>
            <a:r>
              <a:rPr lang="it-IT" sz="1467" b="1" dirty="0">
                <a:solidFill>
                  <a:srgbClr val="C00000"/>
                </a:solidFill>
              </a:rPr>
              <a:t>:</a:t>
            </a:r>
            <a:r>
              <a:rPr lang="it-IT" sz="1467" dirty="0"/>
              <a:t> 26 milioni di euro, lo 0,3% dell’economia locale</a:t>
            </a:r>
            <a:endParaRPr lang="it-IT" sz="1467" b="1" dirty="0">
              <a:solidFill>
                <a:srgbClr val="C00000"/>
              </a:solidFill>
            </a:endParaRPr>
          </a:p>
          <a:p>
            <a:pPr marL="536602" lvl="1" indent="-228611" algn="just">
              <a:spcAft>
                <a:spcPts val="545"/>
              </a:spcAft>
              <a:buFont typeface="Calibri" panose="020F0502020204030204" pitchFamily="34" charset="0"/>
              <a:buChar char="‒"/>
            </a:pPr>
            <a:r>
              <a:rPr lang="it-IT" sz="1467" b="1" dirty="0" err="1">
                <a:solidFill>
                  <a:srgbClr val="6F3E91"/>
                </a:solidFill>
              </a:rPr>
              <a:t>Permorming</a:t>
            </a:r>
            <a:r>
              <a:rPr lang="it-IT" sz="1467" b="1" dirty="0">
                <a:solidFill>
                  <a:srgbClr val="6F3E91"/>
                </a:solidFill>
              </a:rPr>
              <a:t> </a:t>
            </a:r>
            <a:r>
              <a:rPr lang="it-IT" sz="1467" b="1" dirty="0" err="1">
                <a:solidFill>
                  <a:srgbClr val="6F3E91"/>
                </a:solidFill>
              </a:rPr>
              <a:t>arts</a:t>
            </a:r>
            <a:r>
              <a:rPr lang="it-IT" sz="1467" b="1" dirty="0">
                <a:solidFill>
                  <a:srgbClr val="6F3E91"/>
                </a:solidFill>
              </a:rPr>
              <a:t> e arti visive</a:t>
            </a:r>
            <a:r>
              <a:rPr lang="it-IT" sz="1467" i="1" dirty="0"/>
              <a:t>: </a:t>
            </a:r>
            <a:r>
              <a:rPr lang="it-IT" sz="1467" dirty="0"/>
              <a:t>25 milioni di euro, lo 0,3% dell’economia locale</a:t>
            </a:r>
            <a:endParaRPr lang="it-IT" sz="1067" dirty="0"/>
          </a:p>
          <a:p>
            <a:pPr marL="259340" lvl="1" indent="-259340" algn="just">
              <a:spcAft>
                <a:spcPts val="545"/>
              </a:spcAft>
              <a:buFont typeface="Arial" panose="020B0604020202020204" pitchFamily="34" charset="0"/>
              <a:buChar char="•"/>
            </a:pPr>
            <a:endParaRPr lang="it-IT" sz="1533" dirty="0"/>
          </a:p>
          <a:p>
            <a:pPr marL="259340" lvl="1" indent="-259340" algn="just">
              <a:spcAft>
                <a:spcPts val="545"/>
              </a:spcAft>
              <a:buFont typeface="Arial" panose="020B0604020202020204" pitchFamily="34" charset="0"/>
              <a:buChar char="•"/>
            </a:pPr>
            <a:r>
              <a:rPr lang="it-IT" sz="1533" dirty="0"/>
              <a:t>Rispetto al 2021, i comparti che crescono maggiormente sono: patrimonio storico-artistico (+29%), </a:t>
            </a:r>
            <a:r>
              <a:rPr lang="it-IT" sz="1467" dirty="0" err="1"/>
              <a:t>permormings</a:t>
            </a:r>
            <a:r>
              <a:rPr lang="it-IT" sz="1467" dirty="0"/>
              <a:t> </a:t>
            </a:r>
            <a:r>
              <a:rPr lang="it-IT" sz="1467" dirty="0" err="1"/>
              <a:t>arts</a:t>
            </a:r>
            <a:r>
              <a:rPr lang="it-IT" sz="1467" dirty="0"/>
              <a:t> e arti visive (+27%), editoria e stampa (+11%)</a:t>
            </a:r>
          </a:p>
        </p:txBody>
      </p:sp>
      <p:sp>
        <p:nvSpPr>
          <p:cNvPr id="15" name="CasellaDiTesto 14">
            <a:extLst>
              <a:ext uri="{FF2B5EF4-FFF2-40B4-BE49-F238E27FC236}">
                <a16:creationId xmlns:a16="http://schemas.microsoft.com/office/drawing/2014/main" id="{6F75A60F-99CF-46B5-9CC2-CA3809D84548}"/>
              </a:ext>
            </a:extLst>
          </p:cNvPr>
          <p:cNvSpPr txBox="1"/>
          <p:nvPr/>
        </p:nvSpPr>
        <p:spPr>
          <a:xfrm>
            <a:off x="805048" y="6175064"/>
            <a:ext cx="4226605" cy="246221"/>
          </a:xfrm>
          <a:prstGeom prst="rect">
            <a:avLst/>
          </a:prstGeom>
          <a:noFill/>
        </p:spPr>
        <p:txBody>
          <a:bodyPr wrap="square">
            <a:spAutoFit/>
          </a:bodyPr>
          <a:lstStyle/>
          <a:p>
            <a:pPr>
              <a:spcAft>
                <a:spcPts val="545"/>
              </a:spcAft>
            </a:pPr>
            <a:r>
              <a:rPr lang="it-IT" sz="1000" i="1" dirty="0">
                <a:latin typeface="+mj-lt"/>
              </a:rPr>
              <a:t>Fonte: Centro Studi Tagliacarne – Unioncamere, Fondazione Symbola, 2025</a:t>
            </a:r>
          </a:p>
        </p:txBody>
      </p:sp>
      <p:sp>
        <p:nvSpPr>
          <p:cNvPr id="22" name="TextBox 6">
            <a:extLst>
              <a:ext uri="{FF2B5EF4-FFF2-40B4-BE49-F238E27FC236}">
                <a16:creationId xmlns:a16="http://schemas.microsoft.com/office/drawing/2014/main" id="{89F9D204-98CA-4BFC-A7F9-FD66579D82AB}"/>
              </a:ext>
            </a:extLst>
          </p:cNvPr>
          <p:cNvSpPr txBox="1"/>
          <p:nvPr/>
        </p:nvSpPr>
        <p:spPr>
          <a:xfrm>
            <a:off x="805048" y="519641"/>
            <a:ext cx="10370953" cy="369332"/>
          </a:xfrm>
          <a:prstGeom prst="rect">
            <a:avLst/>
          </a:prstGeom>
        </p:spPr>
        <p:txBody>
          <a:bodyPr wrap="square" lIns="0" tIns="0" rIns="0" bIns="0" rtlCol="0" anchor="t">
            <a:spAutoFit/>
          </a:bodyPr>
          <a:lstStyle/>
          <a:p>
            <a:pPr algn="r">
              <a:spcBef>
                <a:spcPct val="0"/>
              </a:spcBef>
            </a:pPr>
            <a:r>
              <a:rPr lang="it-IT" sz="2400" dirty="0">
                <a:latin typeface="+mj-lt"/>
                <a:ea typeface="+mj-ea"/>
                <a:cs typeface="+mj-cs"/>
                <a:sym typeface="Coco Gothic Bold"/>
              </a:rPr>
              <a:t>I COMPARTI CHE TRAINANO LA CULTURA LOCALE</a:t>
            </a:r>
          </a:p>
        </p:txBody>
      </p:sp>
      <p:sp>
        <p:nvSpPr>
          <p:cNvPr id="4" name="Freccia a destra 3">
            <a:extLst>
              <a:ext uri="{FF2B5EF4-FFF2-40B4-BE49-F238E27FC236}">
                <a16:creationId xmlns:a16="http://schemas.microsoft.com/office/drawing/2014/main" id="{865586E4-13AC-B514-0F87-98D014686754}"/>
              </a:ext>
            </a:extLst>
          </p:cNvPr>
          <p:cNvSpPr/>
          <p:nvPr/>
        </p:nvSpPr>
        <p:spPr>
          <a:xfrm>
            <a:off x="1016540" y="3429000"/>
            <a:ext cx="308777" cy="235024"/>
          </a:xfrm>
          <a:prstGeom prst="rightArrow">
            <a:avLst/>
          </a:prstGeom>
          <a:solidFill>
            <a:schemeClr val="tx2">
              <a:lumMod val="75000"/>
              <a:lumOff val="25000"/>
            </a:schemeClr>
          </a:solidFill>
          <a:ln>
            <a:solidFill>
              <a:schemeClr val="tx2">
                <a:lumMod val="75000"/>
                <a:lumOff val="2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sz="1200" dirty="0"/>
          </a:p>
        </p:txBody>
      </p:sp>
      <p:sp>
        <p:nvSpPr>
          <p:cNvPr id="5" name="Freccia a destra 4">
            <a:extLst>
              <a:ext uri="{FF2B5EF4-FFF2-40B4-BE49-F238E27FC236}">
                <a16:creationId xmlns:a16="http://schemas.microsoft.com/office/drawing/2014/main" id="{C01035E9-5D7C-8A8C-7371-1CB4DDA0DF11}"/>
              </a:ext>
            </a:extLst>
          </p:cNvPr>
          <p:cNvSpPr/>
          <p:nvPr/>
        </p:nvSpPr>
        <p:spPr>
          <a:xfrm>
            <a:off x="1016539" y="4449191"/>
            <a:ext cx="308777" cy="235024"/>
          </a:xfrm>
          <a:prstGeom prst="rightArrow">
            <a:avLst/>
          </a:prstGeom>
          <a:solidFill>
            <a:schemeClr val="tx2">
              <a:lumMod val="75000"/>
              <a:lumOff val="25000"/>
            </a:schemeClr>
          </a:solidFill>
          <a:ln>
            <a:solidFill>
              <a:schemeClr val="tx2">
                <a:lumMod val="75000"/>
                <a:lumOff val="2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it-IT" sz="1200" dirty="0"/>
              <a:t>&lt;</a:t>
            </a:r>
          </a:p>
        </p:txBody>
      </p:sp>
      <p:sp>
        <p:nvSpPr>
          <p:cNvPr id="8" name="Freccia a destra 7">
            <a:extLst>
              <a:ext uri="{FF2B5EF4-FFF2-40B4-BE49-F238E27FC236}">
                <a16:creationId xmlns:a16="http://schemas.microsoft.com/office/drawing/2014/main" id="{18F43991-C7E6-E925-DACE-37AB91910626}"/>
              </a:ext>
            </a:extLst>
          </p:cNvPr>
          <p:cNvSpPr/>
          <p:nvPr/>
        </p:nvSpPr>
        <p:spPr>
          <a:xfrm>
            <a:off x="1016540" y="2774849"/>
            <a:ext cx="308777" cy="235024"/>
          </a:xfrm>
          <a:prstGeom prst="rightArrow">
            <a:avLst/>
          </a:prstGeom>
          <a:solidFill>
            <a:schemeClr val="tx2">
              <a:lumMod val="75000"/>
              <a:lumOff val="25000"/>
            </a:schemeClr>
          </a:solidFill>
          <a:ln>
            <a:solidFill>
              <a:schemeClr val="tx2">
                <a:lumMod val="75000"/>
                <a:lumOff val="2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sz="1200" dirty="0"/>
          </a:p>
        </p:txBody>
      </p:sp>
      <p:graphicFrame>
        <p:nvGraphicFramePr>
          <p:cNvPr id="2" name="Grafico 1">
            <a:extLst>
              <a:ext uri="{FF2B5EF4-FFF2-40B4-BE49-F238E27FC236}">
                <a16:creationId xmlns:a16="http://schemas.microsoft.com/office/drawing/2014/main" id="{5604172F-8F0F-2CB6-EE45-5A9F5336657B}"/>
              </a:ext>
            </a:extLst>
          </p:cNvPr>
          <p:cNvGraphicFramePr>
            <a:graphicFrameLocks/>
          </p:cNvGraphicFramePr>
          <p:nvPr>
            <p:extLst>
              <p:ext uri="{D42A27DB-BD31-4B8C-83A1-F6EECF244321}">
                <p14:modId xmlns:p14="http://schemas.microsoft.com/office/powerpoint/2010/main" val="2907076716"/>
              </p:ext>
            </p:extLst>
          </p:nvPr>
        </p:nvGraphicFramePr>
        <p:xfrm>
          <a:off x="898249" y="2379822"/>
          <a:ext cx="4264120" cy="3632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651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BA9CB-69E4-4487-FE3C-08D481CCB305}"/>
              </a:ext>
            </a:extLst>
          </p:cNvPr>
          <p:cNvSpPr>
            <a:spLocks noGrp="1"/>
          </p:cNvSpPr>
          <p:nvPr>
            <p:ph type="ctrTitle"/>
          </p:nvPr>
        </p:nvSpPr>
        <p:spPr/>
        <p:txBody>
          <a:bodyPr>
            <a:normAutofit/>
          </a:bodyPr>
          <a:lstStyle/>
          <a:p>
            <a:r>
              <a:rPr lang="it-IT" dirty="0"/>
              <a:t>L’IMPRENDITORIA FEMMINILE IN ITALIA</a:t>
            </a:r>
          </a:p>
        </p:txBody>
      </p:sp>
    </p:spTree>
    <p:extLst>
      <p:ext uri="{BB962C8B-B14F-4D97-AF65-F5344CB8AC3E}">
        <p14:creationId xmlns:p14="http://schemas.microsoft.com/office/powerpoint/2010/main" val="246595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26CAFE2F-6933-4C8C-A8CD-743F60D62A51}"/>
              </a:ext>
            </a:extLst>
          </p:cNvPr>
          <p:cNvSpPr txBox="1"/>
          <p:nvPr/>
        </p:nvSpPr>
        <p:spPr>
          <a:xfrm>
            <a:off x="1066800" y="1589570"/>
            <a:ext cx="4578685" cy="523220"/>
          </a:xfrm>
          <a:prstGeom prst="rect">
            <a:avLst/>
          </a:prstGeom>
          <a:noFill/>
        </p:spPr>
        <p:txBody>
          <a:bodyPr wrap="square" rtlCol="0">
            <a:spAutoFit/>
          </a:bodyPr>
          <a:lstStyle/>
          <a:p>
            <a:pPr algn="just">
              <a:defRPr/>
            </a:pPr>
            <a:r>
              <a:rPr lang="it-IT" sz="1400" b="1" dirty="0">
                <a:latin typeface="+mj-lt"/>
              </a:rPr>
              <a:t>DISTRIBUZIONE PERCENTUALE DEGLI OCCUPATI DEL </a:t>
            </a:r>
            <a:r>
              <a:rPr lang="it-IT" sz="1400" b="1" i="1" dirty="0">
                <a:latin typeface="+mj-lt"/>
              </a:rPr>
              <a:t>CORE</a:t>
            </a:r>
            <a:r>
              <a:rPr lang="it-IT" sz="1400" b="1" dirty="0">
                <a:latin typeface="+mj-lt"/>
              </a:rPr>
              <a:t> CULTURA PER COMPARTI, ANNO 2024</a:t>
            </a:r>
          </a:p>
        </p:txBody>
      </p:sp>
      <p:sp>
        <p:nvSpPr>
          <p:cNvPr id="17" name="CasellaDiTesto 16">
            <a:extLst>
              <a:ext uri="{FF2B5EF4-FFF2-40B4-BE49-F238E27FC236}">
                <a16:creationId xmlns:a16="http://schemas.microsoft.com/office/drawing/2014/main" id="{ED66E74F-A989-4C6E-8C6B-8E9707F358EF}"/>
              </a:ext>
            </a:extLst>
          </p:cNvPr>
          <p:cNvSpPr txBox="1"/>
          <p:nvPr/>
        </p:nvSpPr>
        <p:spPr>
          <a:xfrm>
            <a:off x="5902960" y="2356960"/>
            <a:ext cx="4870307" cy="3482941"/>
          </a:xfrm>
          <a:prstGeom prst="rect">
            <a:avLst/>
          </a:prstGeom>
          <a:noFill/>
        </p:spPr>
        <p:txBody>
          <a:bodyPr wrap="square">
            <a:spAutoFit/>
          </a:bodyPr>
          <a:lstStyle/>
          <a:p>
            <a:pPr marL="259340" indent="-259340" algn="just">
              <a:spcAft>
                <a:spcPts val="400"/>
              </a:spcAft>
              <a:buFont typeface="Arial" panose="020B0604020202020204" pitchFamily="34" charset="0"/>
              <a:buChar char="•"/>
            </a:pPr>
            <a:r>
              <a:rPr lang="it-IT" sz="1533" dirty="0"/>
              <a:t>La distribuzione del numero degli occupati per comparto ricalca quella relativa al valore aggiunto, con una </a:t>
            </a:r>
            <a:r>
              <a:rPr lang="it-IT" sz="1533" b="1" dirty="0">
                <a:solidFill>
                  <a:srgbClr val="6F3E91"/>
                </a:solidFill>
              </a:rPr>
              <a:t>forte concentrazione </a:t>
            </a:r>
            <a:r>
              <a:rPr lang="it-IT" sz="1533" dirty="0"/>
              <a:t>nei comparti:</a:t>
            </a:r>
          </a:p>
          <a:p>
            <a:pPr marL="536602" lvl="1" indent="-228611" algn="just">
              <a:spcAft>
                <a:spcPts val="545"/>
              </a:spcAft>
              <a:buFont typeface="Calibri" panose="020F0502020204030204" pitchFamily="34" charset="0"/>
              <a:buChar char="‒"/>
            </a:pPr>
            <a:r>
              <a:rPr lang="it-IT" sz="1467" b="1" dirty="0">
                <a:solidFill>
                  <a:srgbClr val="6F3E91"/>
                </a:solidFill>
              </a:rPr>
              <a:t>Editoria e stampa</a:t>
            </a:r>
            <a:r>
              <a:rPr lang="it-IT" sz="1467" dirty="0"/>
              <a:t>: 740 occupati, lo 0,6% dell’economia locale </a:t>
            </a:r>
          </a:p>
          <a:p>
            <a:pPr marL="536602" lvl="1" indent="-228611" algn="just">
              <a:spcAft>
                <a:spcPts val="545"/>
              </a:spcAft>
              <a:buFont typeface="Calibri" panose="020F0502020204030204" pitchFamily="34" charset="0"/>
              <a:buChar char="‒"/>
            </a:pPr>
            <a:r>
              <a:rPr lang="it-IT" sz="1467" b="1" dirty="0">
                <a:solidFill>
                  <a:srgbClr val="6F3E91"/>
                </a:solidFill>
              </a:rPr>
              <a:t>Architettura e design</a:t>
            </a:r>
            <a:r>
              <a:rPr lang="it-IT" sz="1467" i="1" dirty="0"/>
              <a:t>: </a:t>
            </a:r>
            <a:r>
              <a:rPr lang="it-IT" sz="1467" dirty="0"/>
              <a:t>443, lo 0,4% dell’economia locale </a:t>
            </a:r>
          </a:p>
          <a:p>
            <a:pPr marL="536602" lvl="1" indent="-228611" algn="just">
              <a:spcAft>
                <a:spcPts val="545"/>
              </a:spcAft>
              <a:buFont typeface="Calibri" panose="020F0502020204030204" pitchFamily="34" charset="0"/>
              <a:buChar char="‒"/>
            </a:pPr>
            <a:r>
              <a:rPr lang="it-IT" sz="1467" b="1" dirty="0" err="1">
                <a:solidFill>
                  <a:srgbClr val="6F3E91"/>
                </a:solidFill>
              </a:rPr>
              <a:t>Permorming</a:t>
            </a:r>
            <a:r>
              <a:rPr lang="it-IT" sz="1467" b="1" dirty="0">
                <a:solidFill>
                  <a:srgbClr val="6F3E91"/>
                </a:solidFill>
              </a:rPr>
              <a:t> </a:t>
            </a:r>
            <a:r>
              <a:rPr lang="it-IT" sz="1467" b="1" dirty="0" err="1">
                <a:solidFill>
                  <a:srgbClr val="6F3E91"/>
                </a:solidFill>
              </a:rPr>
              <a:t>arts</a:t>
            </a:r>
            <a:r>
              <a:rPr lang="it-IT" sz="1467" b="1" dirty="0">
                <a:solidFill>
                  <a:srgbClr val="6F3E91"/>
                </a:solidFill>
              </a:rPr>
              <a:t> e arti visive</a:t>
            </a:r>
            <a:r>
              <a:rPr lang="it-IT" sz="1467" i="1" dirty="0"/>
              <a:t>: </a:t>
            </a:r>
            <a:r>
              <a:rPr lang="it-IT" sz="1467" dirty="0"/>
              <a:t>475, lo 0,4% dell’economia locale</a:t>
            </a:r>
          </a:p>
          <a:p>
            <a:pPr marL="259340" lvl="1" indent="-259340" algn="just">
              <a:spcBef>
                <a:spcPts val="1089"/>
              </a:spcBef>
              <a:spcAft>
                <a:spcPts val="545"/>
              </a:spcAft>
              <a:buFont typeface="Arial" panose="020B0604020202020204" pitchFamily="34" charset="0"/>
              <a:buChar char="•"/>
            </a:pPr>
            <a:r>
              <a:rPr lang="it-IT" sz="1533" dirty="0"/>
              <a:t>Rispetto al 2021, l’aumento dell’occupazione culturale si è manifestato maggiormente nei comparti patrimonio storico e artistico (+19,4%), editoria e stampa (+8,3), </a:t>
            </a:r>
            <a:r>
              <a:rPr lang="it-IT" sz="1533" dirty="0" err="1"/>
              <a:t>performing</a:t>
            </a:r>
            <a:r>
              <a:rPr lang="it-IT" sz="1533" dirty="0"/>
              <a:t> </a:t>
            </a:r>
            <a:r>
              <a:rPr lang="it-IT" sz="1533" dirty="0" err="1"/>
              <a:t>arts</a:t>
            </a:r>
            <a:r>
              <a:rPr lang="it-IT" sz="1533" dirty="0"/>
              <a:t> e arti visive (5,5%)</a:t>
            </a:r>
          </a:p>
        </p:txBody>
      </p:sp>
      <p:sp>
        <p:nvSpPr>
          <p:cNvPr id="14" name="CasellaDiTesto 13">
            <a:extLst>
              <a:ext uri="{FF2B5EF4-FFF2-40B4-BE49-F238E27FC236}">
                <a16:creationId xmlns:a16="http://schemas.microsoft.com/office/drawing/2014/main" id="{9DB198C7-044A-43F8-B8FB-64DB381D9360}"/>
              </a:ext>
            </a:extLst>
          </p:cNvPr>
          <p:cNvSpPr txBox="1"/>
          <p:nvPr/>
        </p:nvSpPr>
        <p:spPr>
          <a:xfrm>
            <a:off x="1111325" y="6320916"/>
            <a:ext cx="4226605" cy="246221"/>
          </a:xfrm>
          <a:prstGeom prst="rect">
            <a:avLst/>
          </a:prstGeom>
          <a:noFill/>
        </p:spPr>
        <p:txBody>
          <a:bodyPr wrap="square">
            <a:spAutoFit/>
          </a:bodyPr>
          <a:lstStyle/>
          <a:p>
            <a:pPr>
              <a:spcAft>
                <a:spcPts val="545"/>
              </a:spcAft>
            </a:pPr>
            <a:r>
              <a:rPr lang="it-IT" sz="1000" i="1" dirty="0"/>
              <a:t>Fonte: Centro Studi Tagliacarne – Unioncamere, Fondazione Symbola, 2025</a:t>
            </a:r>
          </a:p>
        </p:txBody>
      </p:sp>
      <p:sp>
        <p:nvSpPr>
          <p:cNvPr id="18" name="TextBox 6">
            <a:extLst>
              <a:ext uri="{FF2B5EF4-FFF2-40B4-BE49-F238E27FC236}">
                <a16:creationId xmlns:a16="http://schemas.microsoft.com/office/drawing/2014/main" id="{4119AF68-E81A-49E8-B0E7-84B140866016}"/>
              </a:ext>
            </a:extLst>
          </p:cNvPr>
          <p:cNvSpPr txBox="1"/>
          <p:nvPr/>
        </p:nvSpPr>
        <p:spPr>
          <a:xfrm>
            <a:off x="812800" y="482600"/>
            <a:ext cx="10312400" cy="369332"/>
          </a:xfrm>
          <a:prstGeom prst="rect">
            <a:avLst/>
          </a:prstGeom>
        </p:spPr>
        <p:txBody>
          <a:bodyPr wrap="square" lIns="0" tIns="0" rIns="0" bIns="0" rtlCol="0" anchor="t">
            <a:spAutoFit/>
          </a:bodyPr>
          <a:lstStyle/>
          <a:p>
            <a:pPr algn="r">
              <a:spcBef>
                <a:spcPct val="0"/>
              </a:spcBef>
            </a:pPr>
            <a:r>
              <a:rPr lang="it-IT" sz="2400" dirty="0">
                <a:latin typeface="+mj-lt"/>
                <a:ea typeface="+mj-ea"/>
                <a:cs typeface="+mj-cs"/>
                <a:sym typeface="Coco Gothic Bold"/>
              </a:rPr>
              <a:t>L’OCCUPAZIONE NEI SETTORI CORE</a:t>
            </a:r>
          </a:p>
        </p:txBody>
      </p:sp>
      <p:sp>
        <p:nvSpPr>
          <p:cNvPr id="4" name="Freccia a destra 3">
            <a:extLst>
              <a:ext uri="{FF2B5EF4-FFF2-40B4-BE49-F238E27FC236}">
                <a16:creationId xmlns:a16="http://schemas.microsoft.com/office/drawing/2014/main" id="{336F7FFD-C2F5-0B12-D50C-32A7C61BE141}"/>
              </a:ext>
            </a:extLst>
          </p:cNvPr>
          <p:cNvSpPr/>
          <p:nvPr/>
        </p:nvSpPr>
        <p:spPr>
          <a:xfrm>
            <a:off x="1216417" y="3636685"/>
            <a:ext cx="308777" cy="235024"/>
          </a:xfrm>
          <a:prstGeom prst="rightArrow">
            <a:avLst/>
          </a:prstGeom>
          <a:solidFill>
            <a:schemeClr val="tx2">
              <a:lumMod val="75000"/>
              <a:lumOff val="25000"/>
            </a:schemeClr>
          </a:solidFill>
          <a:ln>
            <a:solidFill>
              <a:schemeClr val="tx2">
                <a:lumMod val="75000"/>
                <a:lumOff val="2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sz="1200" dirty="0"/>
          </a:p>
        </p:txBody>
      </p:sp>
      <p:sp>
        <p:nvSpPr>
          <p:cNvPr id="5" name="Freccia a destra 4">
            <a:extLst>
              <a:ext uri="{FF2B5EF4-FFF2-40B4-BE49-F238E27FC236}">
                <a16:creationId xmlns:a16="http://schemas.microsoft.com/office/drawing/2014/main" id="{69A314FD-16D4-AE83-B2D9-90B55867B07F}"/>
              </a:ext>
            </a:extLst>
          </p:cNvPr>
          <p:cNvSpPr/>
          <p:nvPr/>
        </p:nvSpPr>
        <p:spPr>
          <a:xfrm>
            <a:off x="1216418" y="2902815"/>
            <a:ext cx="308777" cy="235024"/>
          </a:xfrm>
          <a:prstGeom prst="rightArrow">
            <a:avLst/>
          </a:prstGeom>
          <a:solidFill>
            <a:schemeClr val="tx2">
              <a:lumMod val="75000"/>
              <a:lumOff val="25000"/>
            </a:schemeClr>
          </a:solidFill>
          <a:ln>
            <a:solidFill>
              <a:schemeClr val="tx2">
                <a:lumMod val="75000"/>
                <a:lumOff val="2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it-IT" sz="1200" dirty="0"/>
              <a:t>&lt;</a:t>
            </a:r>
          </a:p>
        </p:txBody>
      </p:sp>
      <p:sp>
        <p:nvSpPr>
          <p:cNvPr id="6" name="Freccia a destra 5">
            <a:extLst>
              <a:ext uri="{FF2B5EF4-FFF2-40B4-BE49-F238E27FC236}">
                <a16:creationId xmlns:a16="http://schemas.microsoft.com/office/drawing/2014/main" id="{5B752767-7146-5DBC-0BF0-9248D2195767}"/>
              </a:ext>
            </a:extLst>
          </p:cNvPr>
          <p:cNvSpPr/>
          <p:nvPr/>
        </p:nvSpPr>
        <p:spPr>
          <a:xfrm>
            <a:off x="1216417" y="4755703"/>
            <a:ext cx="308777" cy="235024"/>
          </a:xfrm>
          <a:prstGeom prst="rightArrow">
            <a:avLst/>
          </a:prstGeom>
          <a:solidFill>
            <a:schemeClr val="tx2">
              <a:lumMod val="75000"/>
              <a:lumOff val="25000"/>
            </a:schemeClr>
          </a:solidFill>
          <a:ln>
            <a:solidFill>
              <a:schemeClr val="tx2">
                <a:lumMod val="75000"/>
                <a:lumOff val="2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sz="1200" dirty="0"/>
          </a:p>
        </p:txBody>
      </p:sp>
      <p:graphicFrame>
        <p:nvGraphicFramePr>
          <p:cNvPr id="2" name="Grafico 1">
            <a:extLst>
              <a:ext uri="{FF2B5EF4-FFF2-40B4-BE49-F238E27FC236}">
                <a16:creationId xmlns:a16="http://schemas.microsoft.com/office/drawing/2014/main" id="{46B3E66C-8986-B463-E737-8584BADC6957}"/>
              </a:ext>
            </a:extLst>
          </p:cNvPr>
          <p:cNvGraphicFramePr>
            <a:graphicFrameLocks/>
          </p:cNvGraphicFramePr>
          <p:nvPr>
            <p:extLst>
              <p:ext uri="{D42A27DB-BD31-4B8C-83A1-F6EECF244321}">
                <p14:modId xmlns:p14="http://schemas.microsoft.com/office/powerpoint/2010/main" val="3765195489"/>
              </p:ext>
            </p:extLst>
          </p:nvPr>
        </p:nvGraphicFramePr>
        <p:xfrm>
          <a:off x="1216417" y="2517518"/>
          <a:ext cx="3661528" cy="3926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9034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
            <a:extLst>
              <a:ext uri="{FF2B5EF4-FFF2-40B4-BE49-F238E27FC236}">
                <a16:creationId xmlns:a16="http://schemas.microsoft.com/office/drawing/2014/main" id="{0D3A056F-E32F-49BF-9EFB-4B20445C9A90}"/>
              </a:ext>
            </a:extLst>
          </p:cNvPr>
          <p:cNvSpPr txBox="1"/>
          <p:nvPr/>
        </p:nvSpPr>
        <p:spPr>
          <a:xfrm>
            <a:off x="1602727" y="490518"/>
            <a:ext cx="9906000" cy="369332"/>
          </a:xfrm>
          <a:prstGeom prst="rect">
            <a:avLst/>
          </a:prstGeom>
        </p:spPr>
        <p:txBody>
          <a:bodyPr wrap="square" lIns="0" tIns="0" rIns="0" bIns="0" rtlCol="0" anchor="t">
            <a:spAutoFit/>
          </a:bodyPr>
          <a:lstStyle/>
          <a:p>
            <a:pPr algn="r">
              <a:spcBef>
                <a:spcPct val="0"/>
              </a:spcBef>
            </a:pPr>
            <a:r>
              <a:rPr lang="it-IT" sz="2400" dirty="0">
                <a:latin typeface="+mj-lt"/>
                <a:ea typeface="+mj-ea"/>
                <a:cs typeface="+mj-cs"/>
                <a:sym typeface="Coco Gothic Bold"/>
              </a:rPr>
              <a:t>IL TESSUTO IMPRENDITORIALE CULTURALE E CREATIVO</a:t>
            </a:r>
          </a:p>
        </p:txBody>
      </p:sp>
      <p:sp>
        <p:nvSpPr>
          <p:cNvPr id="14" name="CasellaDiTesto 13">
            <a:extLst>
              <a:ext uri="{FF2B5EF4-FFF2-40B4-BE49-F238E27FC236}">
                <a16:creationId xmlns:a16="http://schemas.microsoft.com/office/drawing/2014/main" id="{D7C22A83-5071-474C-8B9D-7EED292558E3}"/>
              </a:ext>
            </a:extLst>
          </p:cNvPr>
          <p:cNvSpPr txBox="1"/>
          <p:nvPr/>
        </p:nvSpPr>
        <p:spPr>
          <a:xfrm>
            <a:off x="648919" y="2278018"/>
            <a:ext cx="5012516" cy="523220"/>
          </a:xfrm>
          <a:prstGeom prst="rect">
            <a:avLst/>
          </a:prstGeom>
          <a:noFill/>
        </p:spPr>
        <p:txBody>
          <a:bodyPr wrap="square" rtlCol="0">
            <a:spAutoFit/>
          </a:bodyPr>
          <a:lstStyle/>
          <a:p>
            <a:pPr algn="just">
              <a:defRPr/>
            </a:pPr>
            <a:r>
              <a:rPr lang="it-IT" sz="1400" b="1" dirty="0">
                <a:latin typeface="+mj-lt"/>
              </a:rPr>
              <a:t>IMPRESE DEL </a:t>
            </a:r>
            <a:r>
              <a:rPr lang="it-IT" sz="1400" b="1" i="1" dirty="0">
                <a:latin typeface="+mj-lt"/>
              </a:rPr>
              <a:t>CORE</a:t>
            </a:r>
            <a:r>
              <a:rPr lang="it-IT" sz="1400" b="1" dirty="0">
                <a:latin typeface="+mj-lt"/>
              </a:rPr>
              <a:t> CULTURA, ANNO 2024 (VALORI ASSOLUTI E INCIDENZA SUL TOTALE ECONOMIA PROVINCIALE. </a:t>
            </a:r>
          </a:p>
        </p:txBody>
      </p:sp>
      <p:graphicFrame>
        <p:nvGraphicFramePr>
          <p:cNvPr id="19" name="Segnaposto contenuto 4">
            <a:extLst>
              <a:ext uri="{FF2B5EF4-FFF2-40B4-BE49-F238E27FC236}">
                <a16:creationId xmlns:a16="http://schemas.microsoft.com/office/drawing/2014/main" id="{85056E69-C87C-41E5-91B8-D6FA8C76FC2F}"/>
              </a:ext>
            </a:extLst>
          </p:cNvPr>
          <p:cNvGraphicFramePr>
            <a:graphicFrameLocks/>
          </p:cNvGraphicFramePr>
          <p:nvPr>
            <p:extLst>
              <p:ext uri="{D42A27DB-BD31-4B8C-83A1-F6EECF244321}">
                <p14:modId xmlns:p14="http://schemas.microsoft.com/office/powerpoint/2010/main" val="748410749"/>
              </p:ext>
            </p:extLst>
          </p:nvPr>
        </p:nvGraphicFramePr>
        <p:xfrm>
          <a:off x="721259" y="2947390"/>
          <a:ext cx="4867836" cy="2521755"/>
        </p:xfrm>
        <a:graphic>
          <a:graphicData uri="http://schemas.openxmlformats.org/drawingml/2006/table">
            <a:tbl>
              <a:tblPr firstRow="1" bandRow="1">
                <a:tableStyleId>{5C22544A-7EE6-4342-B048-85BDC9FD1C3A}</a:tableStyleId>
              </a:tblPr>
              <a:tblGrid>
                <a:gridCol w="1219577">
                  <a:extLst>
                    <a:ext uri="{9D8B030D-6E8A-4147-A177-3AD203B41FA5}">
                      <a16:colId xmlns:a16="http://schemas.microsoft.com/office/drawing/2014/main" val="2213413462"/>
                    </a:ext>
                  </a:extLst>
                </a:gridCol>
                <a:gridCol w="950021">
                  <a:extLst>
                    <a:ext uri="{9D8B030D-6E8A-4147-A177-3AD203B41FA5}">
                      <a16:colId xmlns:a16="http://schemas.microsoft.com/office/drawing/2014/main" val="15209263"/>
                    </a:ext>
                  </a:extLst>
                </a:gridCol>
                <a:gridCol w="1593079">
                  <a:extLst>
                    <a:ext uri="{9D8B030D-6E8A-4147-A177-3AD203B41FA5}">
                      <a16:colId xmlns:a16="http://schemas.microsoft.com/office/drawing/2014/main" val="3181985951"/>
                    </a:ext>
                  </a:extLst>
                </a:gridCol>
                <a:gridCol w="1105159">
                  <a:extLst>
                    <a:ext uri="{9D8B030D-6E8A-4147-A177-3AD203B41FA5}">
                      <a16:colId xmlns:a16="http://schemas.microsoft.com/office/drawing/2014/main" val="3627378310"/>
                    </a:ext>
                  </a:extLst>
                </a:gridCol>
              </a:tblGrid>
              <a:tr h="982019">
                <a:tc>
                  <a:txBody>
                    <a:bodyPr/>
                    <a:lstStyle/>
                    <a:p>
                      <a:pPr algn="l"/>
                      <a:r>
                        <a:rPr lang="it-IT" sz="1200" dirty="0">
                          <a:solidFill>
                            <a:schemeClr val="tx1"/>
                          </a:solidFill>
                          <a:latin typeface="+mj-lt"/>
                        </a:rPr>
                        <a:t>TERRITORI</a:t>
                      </a:r>
                    </a:p>
                  </a:txBody>
                  <a:tcPr marL="82987" marR="82987" marT="41494" marB="41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a:solidFill>
                            <a:schemeClr val="tx1"/>
                          </a:solidFill>
                          <a:latin typeface="+mj-lt"/>
                        </a:rPr>
                        <a:t>IMPRESE</a:t>
                      </a:r>
                    </a:p>
                  </a:txBody>
                  <a:tcPr marL="82987" marR="82987" marT="41494" marB="41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b="1" kern="1200" dirty="0">
                          <a:solidFill>
                            <a:schemeClr val="tx1"/>
                          </a:solidFill>
                          <a:latin typeface="+mj-lt"/>
                          <a:ea typeface="+mn-ea"/>
                          <a:cs typeface="+mn-cs"/>
                        </a:rPr>
                        <a:t>INCIDENZA % </a:t>
                      </a:r>
                    </a:p>
                    <a:p>
                      <a:pPr algn="ctr"/>
                      <a:r>
                        <a:rPr lang="it-IT" sz="1200" b="1" kern="1200" dirty="0">
                          <a:solidFill>
                            <a:schemeClr val="tx1"/>
                          </a:solidFill>
                          <a:latin typeface="+mj-lt"/>
                          <a:ea typeface="+mn-ea"/>
                          <a:cs typeface="+mn-cs"/>
                        </a:rPr>
                        <a:t>SUL TOTALE</a:t>
                      </a:r>
                    </a:p>
                    <a:p>
                      <a:pPr algn="ctr"/>
                      <a:r>
                        <a:rPr lang="it-IT" sz="1200" b="1" kern="1200" dirty="0">
                          <a:solidFill>
                            <a:schemeClr val="tx1"/>
                          </a:solidFill>
                          <a:latin typeface="+mj-lt"/>
                          <a:ea typeface="+mn-ea"/>
                          <a:cs typeface="+mn-cs"/>
                        </a:rPr>
                        <a:t>IMPRESE PROVINCIALI</a:t>
                      </a:r>
                    </a:p>
                  </a:txBody>
                  <a:tcPr marL="82987" marR="82987" marT="41494" marB="41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b="1" kern="1200" dirty="0">
                          <a:solidFill>
                            <a:schemeClr val="tx1"/>
                          </a:solidFill>
                          <a:latin typeface="+mj-lt"/>
                          <a:ea typeface="+mn-ea"/>
                          <a:cs typeface="+mn-cs"/>
                        </a:rPr>
                        <a:t>IMPRESE FEMMINILI</a:t>
                      </a:r>
                    </a:p>
                  </a:txBody>
                  <a:tcPr marL="82987" marR="82987" marT="41494" marB="41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99085"/>
                  </a:ext>
                </a:extLst>
              </a:tr>
              <a:tr h="252000">
                <a:tc>
                  <a:txBody>
                    <a:bodyPr/>
                    <a:lstStyle/>
                    <a:p>
                      <a:pPr marL="0" algn="l" defTabSz="914400" rtl="0" eaLnBrk="1" latinLnBrk="0" hangingPunct="1"/>
                      <a:r>
                        <a:rPr lang="it-IT" sz="1200" b="1" kern="1200" dirty="0">
                          <a:solidFill>
                            <a:srgbClr val="E0373F"/>
                          </a:solidFill>
                          <a:latin typeface="+mj-lt"/>
                          <a:ea typeface="+mn-ea"/>
                          <a:cs typeface="+mn-cs"/>
                        </a:rPr>
                        <a:t>L’Aquila</a:t>
                      </a:r>
                    </a:p>
                  </a:txBody>
                  <a:tcPr marL="60960" marR="60960" marT="30480" marB="3048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1.296</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1" kern="1200" dirty="0">
                          <a:solidFill>
                            <a:srgbClr val="E0373F"/>
                          </a:solidFill>
                          <a:latin typeface="+mj-lt"/>
                          <a:ea typeface="+mn-ea"/>
                          <a:cs typeface="+mn-cs"/>
                        </a:rPr>
                        <a:t>4,4</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it-IT" sz="1200" b="1" kern="1200" dirty="0">
                          <a:solidFill>
                            <a:srgbClr val="E0373F"/>
                          </a:solidFill>
                          <a:latin typeface="+mj-lt"/>
                          <a:ea typeface="+mn-ea"/>
                          <a:cs typeface="+mn-cs"/>
                        </a:rPr>
                        <a:t>229</a:t>
                      </a:r>
                    </a:p>
                  </a:txBody>
                  <a:tcPr marL="3629" marR="3629" marT="362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851958"/>
                  </a:ext>
                </a:extLst>
              </a:tr>
              <a:tr h="252000">
                <a:tc>
                  <a:txBody>
                    <a:bodyPr/>
                    <a:lstStyle/>
                    <a:p>
                      <a:pPr marL="0" algn="l" defTabSz="914400" rtl="0" eaLnBrk="1" latinLnBrk="0" hangingPunct="1"/>
                      <a:r>
                        <a:rPr lang="it-IT" sz="1200" b="0" kern="1200" dirty="0">
                          <a:solidFill>
                            <a:schemeClr val="tx1"/>
                          </a:solidFill>
                          <a:latin typeface="+mj-lt"/>
                          <a:ea typeface="+mn-ea"/>
                          <a:cs typeface="+mn-cs"/>
                        </a:rPr>
                        <a:t>Teramo</a:t>
                      </a:r>
                    </a:p>
                  </a:txBody>
                  <a:tcPr marL="60960" marR="60960" marT="30480" marB="3048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1.363</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3,8</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it-IT" sz="1200" b="0" kern="1200" dirty="0">
                          <a:solidFill>
                            <a:schemeClr val="tx1"/>
                          </a:solidFill>
                          <a:latin typeface="+mj-lt"/>
                          <a:ea typeface="+mn-ea"/>
                          <a:cs typeface="+mn-cs"/>
                        </a:rPr>
                        <a:t>214</a:t>
                      </a:r>
                    </a:p>
                  </a:txBody>
                  <a:tcPr marL="3629" marR="3629" marT="362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0114448"/>
                  </a:ext>
                </a:extLst>
              </a:tr>
              <a:tr h="252000">
                <a:tc>
                  <a:txBody>
                    <a:bodyPr/>
                    <a:lstStyle/>
                    <a:p>
                      <a:pPr marL="0" algn="l" defTabSz="914400" rtl="0" eaLnBrk="1" latinLnBrk="0" hangingPunct="1"/>
                      <a:r>
                        <a:rPr lang="it-IT" sz="1200" b="0" kern="1200" dirty="0">
                          <a:solidFill>
                            <a:schemeClr val="tx1"/>
                          </a:solidFill>
                          <a:latin typeface="+mj-lt"/>
                          <a:ea typeface="+mn-ea"/>
                          <a:cs typeface="+mn-cs"/>
                        </a:rPr>
                        <a:t>Pescara</a:t>
                      </a:r>
                    </a:p>
                  </a:txBody>
                  <a:tcPr marL="60960" marR="60960" marT="30480" marB="3048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2.072</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5,6</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it-IT" sz="1200" b="0" kern="1200" dirty="0">
                          <a:solidFill>
                            <a:schemeClr val="tx1"/>
                          </a:solidFill>
                          <a:latin typeface="+mj-lt"/>
                          <a:ea typeface="+mn-ea"/>
                          <a:cs typeface="+mn-cs"/>
                        </a:rPr>
                        <a:t>347</a:t>
                      </a:r>
                    </a:p>
                  </a:txBody>
                  <a:tcPr marL="3629" marR="3629" marT="362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11009"/>
                  </a:ext>
                </a:extLst>
              </a:tr>
              <a:tr h="252000">
                <a:tc>
                  <a:txBody>
                    <a:bodyPr/>
                    <a:lstStyle/>
                    <a:p>
                      <a:pPr marL="0" algn="l" defTabSz="914400" rtl="0" eaLnBrk="1" latinLnBrk="0" hangingPunct="1"/>
                      <a:r>
                        <a:rPr lang="it-IT" sz="1200" b="0" kern="1200" dirty="0">
                          <a:solidFill>
                            <a:schemeClr val="tx1"/>
                          </a:solidFill>
                          <a:latin typeface="+mj-lt"/>
                          <a:ea typeface="+mn-ea"/>
                          <a:cs typeface="+mn-cs"/>
                        </a:rPr>
                        <a:t>Chieti</a:t>
                      </a:r>
                    </a:p>
                  </a:txBody>
                  <a:tcPr marL="60960" marR="60960" marT="30480" marB="3048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1.592</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3,6</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it-IT" sz="1200" b="0" kern="1200" dirty="0">
                          <a:solidFill>
                            <a:schemeClr val="tx1"/>
                          </a:solidFill>
                          <a:latin typeface="+mj-lt"/>
                          <a:ea typeface="+mn-ea"/>
                          <a:cs typeface="+mn-cs"/>
                        </a:rPr>
                        <a:t>277</a:t>
                      </a:r>
                    </a:p>
                  </a:txBody>
                  <a:tcPr marL="3629" marR="3629" marT="362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884405"/>
                  </a:ext>
                </a:extLst>
              </a:tr>
              <a:tr h="252000">
                <a:tc>
                  <a:txBody>
                    <a:bodyPr/>
                    <a:lstStyle/>
                    <a:p>
                      <a:pPr marL="0" algn="l" defTabSz="914400" rtl="0" eaLnBrk="1" latinLnBrk="0" hangingPunct="1"/>
                      <a:r>
                        <a:rPr lang="it-IT" sz="1200" b="0" kern="1200" dirty="0">
                          <a:solidFill>
                            <a:schemeClr val="tx1"/>
                          </a:solidFill>
                          <a:latin typeface="+mj-lt"/>
                          <a:ea typeface="+mn-ea"/>
                          <a:cs typeface="+mn-cs"/>
                        </a:rPr>
                        <a:t>ABRUZZO</a:t>
                      </a:r>
                    </a:p>
                  </a:txBody>
                  <a:tcPr marL="82987" marR="82987" marT="41494" marB="41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0" kern="1200" dirty="0">
                          <a:solidFill>
                            <a:schemeClr val="tx1"/>
                          </a:solidFill>
                          <a:latin typeface="+mj-lt"/>
                          <a:ea typeface="+mn-ea"/>
                          <a:cs typeface="+mn-cs"/>
                        </a:rPr>
                        <a:t>6.323</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0" kern="1200">
                          <a:solidFill>
                            <a:schemeClr val="tx1"/>
                          </a:solidFill>
                          <a:latin typeface="+mj-lt"/>
                          <a:ea typeface="+mn-ea"/>
                          <a:cs typeface="+mn-cs"/>
                        </a:rPr>
                        <a:t>4,3</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it-IT" sz="1200" b="0" kern="1200" dirty="0">
                          <a:solidFill>
                            <a:schemeClr val="tx1"/>
                          </a:solidFill>
                          <a:latin typeface="+mj-lt"/>
                          <a:ea typeface="+mn-ea"/>
                          <a:cs typeface="+mn-cs"/>
                        </a:rPr>
                        <a:t>1.067</a:t>
                      </a:r>
                    </a:p>
                  </a:txBody>
                  <a:tcPr marL="3629" marR="3629" marT="362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584505"/>
                  </a:ext>
                </a:extLst>
              </a:tr>
              <a:tr h="252000">
                <a:tc>
                  <a:txBody>
                    <a:bodyPr/>
                    <a:lstStyle/>
                    <a:p>
                      <a:pPr marL="0" algn="l" defTabSz="914400" rtl="0" eaLnBrk="1" latinLnBrk="0" hangingPunct="1"/>
                      <a:r>
                        <a:rPr lang="it-IT" sz="1200" b="1" kern="1200" dirty="0">
                          <a:solidFill>
                            <a:schemeClr val="tx1"/>
                          </a:solidFill>
                          <a:latin typeface="+mj-lt"/>
                          <a:ea typeface="+mn-ea"/>
                          <a:cs typeface="+mn-cs"/>
                        </a:rPr>
                        <a:t>ITALIA</a:t>
                      </a:r>
                    </a:p>
                  </a:txBody>
                  <a:tcPr marL="82987" marR="82987" marT="41494" marB="41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288.786</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buNone/>
                      </a:pPr>
                      <a:r>
                        <a:rPr lang="it-IT" sz="1200" b="1" kern="1200" dirty="0">
                          <a:solidFill>
                            <a:schemeClr val="tx1"/>
                          </a:solidFill>
                          <a:latin typeface="+mj-lt"/>
                          <a:ea typeface="+mn-ea"/>
                          <a:cs typeface="+mn-cs"/>
                        </a:rPr>
                        <a:t>4,8</a:t>
                      </a:r>
                    </a:p>
                  </a:txBody>
                  <a:tcPr marL="4233" marR="4233" marT="423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buNone/>
                      </a:pPr>
                      <a:r>
                        <a:rPr lang="it-IT" sz="1200" b="1" kern="1200" dirty="0">
                          <a:solidFill>
                            <a:schemeClr val="tx1"/>
                          </a:solidFill>
                          <a:latin typeface="+mj-lt"/>
                          <a:ea typeface="+mn-ea"/>
                          <a:cs typeface="+mn-cs"/>
                        </a:rPr>
                        <a:t>51.696</a:t>
                      </a:r>
                    </a:p>
                  </a:txBody>
                  <a:tcPr marL="3629" marR="3629" marT="3629"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9549255"/>
                  </a:ext>
                </a:extLst>
              </a:tr>
            </a:tbl>
          </a:graphicData>
        </a:graphic>
      </p:graphicFrame>
      <p:sp>
        <p:nvSpPr>
          <p:cNvPr id="20" name="CasellaDiTesto 19">
            <a:extLst>
              <a:ext uri="{FF2B5EF4-FFF2-40B4-BE49-F238E27FC236}">
                <a16:creationId xmlns:a16="http://schemas.microsoft.com/office/drawing/2014/main" id="{B9CAE511-5DBE-4752-85AD-6E4B5264911D}"/>
              </a:ext>
            </a:extLst>
          </p:cNvPr>
          <p:cNvSpPr txBox="1"/>
          <p:nvPr/>
        </p:nvSpPr>
        <p:spPr>
          <a:xfrm>
            <a:off x="6914607" y="1902337"/>
            <a:ext cx="4503565" cy="3569375"/>
          </a:xfrm>
          <a:prstGeom prst="rect">
            <a:avLst/>
          </a:prstGeom>
          <a:noFill/>
        </p:spPr>
        <p:txBody>
          <a:bodyPr wrap="square">
            <a:spAutoFit/>
          </a:bodyPr>
          <a:lstStyle/>
          <a:p>
            <a:pPr marL="259340" indent="-259340" algn="just">
              <a:spcAft>
                <a:spcPts val="1633"/>
              </a:spcAft>
              <a:buFont typeface="Arial" panose="020B0604020202020204" pitchFamily="34" charset="0"/>
              <a:buChar char="•"/>
            </a:pPr>
            <a:r>
              <a:rPr lang="it-IT" sz="1533" dirty="0"/>
              <a:t>All’interno della componente </a:t>
            </a:r>
            <a:r>
              <a:rPr lang="it-IT" sz="1533" i="1" dirty="0"/>
              <a:t>Core</a:t>
            </a:r>
            <a:r>
              <a:rPr lang="it-IT" sz="1533" dirty="0"/>
              <a:t> nazionale si trovano ad operare circa 289 mila imprese anche se non si può sottovalutare che la veicolazione di contenuti artistici, creativi e culturali passi anche attraverso numerose organizzazioni del terzo settore: quasi 27mila e settecento, il 7,6% del totale.</a:t>
            </a:r>
          </a:p>
          <a:p>
            <a:pPr marL="259340" indent="-259340" algn="just">
              <a:spcAft>
                <a:spcPts val="1633"/>
              </a:spcAft>
              <a:buFont typeface="Arial" panose="020B0604020202020204" pitchFamily="34" charset="0"/>
              <a:buChar char="•"/>
            </a:pPr>
            <a:r>
              <a:rPr lang="it-IT" sz="1533" b="1" dirty="0">
                <a:solidFill>
                  <a:srgbClr val="6F3E91"/>
                </a:solidFill>
              </a:rPr>
              <a:t>1.296 sono le imprese culturali e creative iscritte presso la provincia de L’Aquila (con un’incidenza media complessiva pari al 4,4%).</a:t>
            </a:r>
          </a:p>
          <a:p>
            <a:pPr marL="259340" indent="-259340" algn="just">
              <a:spcAft>
                <a:spcPts val="1633"/>
              </a:spcAft>
              <a:buFont typeface="Arial" panose="020B0604020202020204" pitchFamily="34" charset="0"/>
              <a:buChar char="•"/>
            </a:pPr>
            <a:r>
              <a:rPr lang="it-IT" sz="1533" b="1" dirty="0">
                <a:solidFill>
                  <a:srgbClr val="6F3E91"/>
                </a:solidFill>
              </a:rPr>
              <a:t>229 sono le imprese femminili culturali e creative della provincia, il 17,7% del totale delle imprese della filiera culturale locale.</a:t>
            </a:r>
          </a:p>
        </p:txBody>
      </p:sp>
      <p:sp>
        <p:nvSpPr>
          <p:cNvPr id="15" name="CasellaDiTesto 14">
            <a:extLst>
              <a:ext uri="{FF2B5EF4-FFF2-40B4-BE49-F238E27FC236}">
                <a16:creationId xmlns:a16="http://schemas.microsoft.com/office/drawing/2014/main" id="{5D16DE53-FB26-4861-B4ED-E4491B473578}"/>
              </a:ext>
            </a:extLst>
          </p:cNvPr>
          <p:cNvSpPr txBox="1"/>
          <p:nvPr/>
        </p:nvSpPr>
        <p:spPr>
          <a:xfrm>
            <a:off x="601573" y="5761450"/>
            <a:ext cx="4226605" cy="246221"/>
          </a:xfrm>
          <a:prstGeom prst="rect">
            <a:avLst/>
          </a:prstGeom>
          <a:noFill/>
        </p:spPr>
        <p:txBody>
          <a:bodyPr wrap="square">
            <a:spAutoFit/>
          </a:bodyPr>
          <a:lstStyle/>
          <a:p>
            <a:pPr>
              <a:spcAft>
                <a:spcPts val="545"/>
              </a:spcAft>
            </a:pPr>
            <a:r>
              <a:rPr lang="it-IT" sz="1000" i="1" dirty="0"/>
              <a:t>Fonte: Centro Studi Tagliacarne – Unioncamere, Fondazione Symbola, 2025</a:t>
            </a:r>
          </a:p>
        </p:txBody>
      </p:sp>
    </p:spTree>
    <p:extLst>
      <p:ext uri="{BB962C8B-B14F-4D97-AF65-F5344CB8AC3E}">
        <p14:creationId xmlns:p14="http://schemas.microsoft.com/office/powerpoint/2010/main" val="106270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F5951B7-0B84-AFCE-3943-C06F341A7757}"/>
              </a:ext>
            </a:extLst>
          </p:cNvPr>
          <p:cNvSpPr txBox="1"/>
          <p:nvPr/>
        </p:nvSpPr>
        <p:spPr>
          <a:xfrm>
            <a:off x="761999" y="1955377"/>
            <a:ext cx="10668001" cy="3293209"/>
          </a:xfrm>
          <a:prstGeom prst="rect">
            <a:avLst/>
          </a:prstGeom>
          <a:noFill/>
        </p:spPr>
        <p:txBody>
          <a:bodyPr wrap="square" rtlCol="0">
            <a:spAutoFit/>
          </a:bodyPr>
          <a:lstStyle/>
          <a:p>
            <a:pPr algn="just"/>
            <a:r>
              <a:rPr lang="it-IT" sz="1600" dirty="0">
                <a:latin typeface="+mj-lt"/>
              </a:rPr>
              <a:t>Il presente Report è stato realizzato da Unioncamere con il supporto tecnico-scientifico di </a:t>
            </a:r>
            <a:r>
              <a:rPr lang="it-IT" sz="1600" dirty="0" err="1">
                <a:latin typeface="+mj-lt"/>
              </a:rPr>
              <a:t>Si.Camera</a:t>
            </a:r>
            <a:r>
              <a:rPr lang="it-IT" sz="1600" dirty="0">
                <a:latin typeface="+mj-lt"/>
              </a:rPr>
              <a:t> e del Centro Studi Guglielmo Tagliacarne.</a:t>
            </a:r>
          </a:p>
          <a:p>
            <a:pPr algn="just"/>
            <a:endParaRPr lang="it-IT" sz="1600" dirty="0">
              <a:latin typeface="+mj-lt"/>
            </a:endParaRPr>
          </a:p>
          <a:p>
            <a:pPr algn="just"/>
            <a:r>
              <a:rPr lang="it-IT" sz="1600" dirty="0">
                <a:latin typeface="+mj-lt"/>
              </a:rPr>
              <a:t>Il lavoro fornisce una panoramica sulle caratteristiche strutturali dell’imprenditoria in Italia, con particolare attenzione al contesto dell’Abruzzo e dei territori della Camera di Commercio Grand Sasso d’Italia.</a:t>
            </a:r>
          </a:p>
          <a:p>
            <a:pPr algn="just"/>
            <a:r>
              <a:rPr lang="it-IT" sz="1600" dirty="0">
                <a:latin typeface="+mj-lt"/>
              </a:rPr>
              <a:t>Laddove non diversamente indicato sono stati utilizzati dati Infocamere.</a:t>
            </a:r>
          </a:p>
          <a:p>
            <a:pPr algn="just"/>
            <a:endParaRPr lang="it-IT" sz="1600" dirty="0">
              <a:latin typeface="+mj-lt"/>
            </a:endParaRPr>
          </a:p>
          <a:p>
            <a:pPr algn="just"/>
            <a:r>
              <a:rPr lang="it-IT" sz="1600" dirty="0">
                <a:latin typeface="+mj-lt"/>
              </a:rPr>
              <a:t>La definizione di «impresa femminile» è quella utilizzata dal Registro delle imprese della Camere di commercio che nel 2009 – partendo dalla legge 215/92 e in considerazione delle modifiche legislative intervenute sul libro soci delle società di capitali – ha qualificato come femminili : i) le imprese individuali di cui siano titolari donne; ii) le società di persone in cui la maggioranza dei soci è di genere femminile; iii) le società di capitali in cui la partecipazione di genere risulta complessivamente superiore al 50% mediando le composizioni di quote di partecipazione e cariche attribuite; iv) le imprese cooperative in cui la maggioranza dei soci sia di genere femminile.</a:t>
            </a:r>
          </a:p>
        </p:txBody>
      </p:sp>
    </p:spTree>
    <p:extLst>
      <p:ext uri="{BB962C8B-B14F-4D97-AF65-F5344CB8AC3E}">
        <p14:creationId xmlns:p14="http://schemas.microsoft.com/office/powerpoint/2010/main" val="358621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56E7F-284B-0B07-7112-F1AD9DBA83B6}"/>
              </a:ext>
            </a:extLst>
          </p:cNvPr>
          <p:cNvSpPr>
            <a:spLocks noGrp="1"/>
          </p:cNvSpPr>
          <p:nvPr>
            <p:ph type="title"/>
          </p:nvPr>
        </p:nvSpPr>
        <p:spPr>
          <a:xfrm>
            <a:off x="3802721" y="364782"/>
            <a:ext cx="8116330" cy="586345"/>
          </a:xfrm>
        </p:spPr>
        <p:txBody>
          <a:bodyPr>
            <a:normAutofit/>
          </a:bodyPr>
          <a:lstStyle/>
          <a:p>
            <a:pPr algn="r"/>
            <a:r>
              <a:rPr lang="it-IT" dirty="0"/>
              <a:t>IL SISTEMA IMPRENDITORIALE SI TINGE DI ROSA</a:t>
            </a:r>
          </a:p>
        </p:txBody>
      </p:sp>
      <p:grpSp>
        <p:nvGrpSpPr>
          <p:cNvPr id="28" name="Gruppo 27">
            <a:extLst>
              <a:ext uri="{FF2B5EF4-FFF2-40B4-BE49-F238E27FC236}">
                <a16:creationId xmlns:a16="http://schemas.microsoft.com/office/drawing/2014/main" id="{7BA61C6F-5E1C-6191-A0A4-0A7F4171CFDF}"/>
              </a:ext>
            </a:extLst>
          </p:cNvPr>
          <p:cNvGrpSpPr/>
          <p:nvPr/>
        </p:nvGrpSpPr>
        <p:grpSpPr>
          <a:xfrm>
            <a:off x="894080" y="2767149"/>
            <a:ext cx="10637947" cy="2410534"/>
            <a:chOff x="1524000" y="3771900"/>
            <a:chExt cx="15956920" cy="3615800"/>
          </a:xfrm>
        </p:grpSpPr>
        <p:sp>
          <p:nvSpPr>
            <p:cNvPr id="29" name="AutoShape 10" descr="Roma : mappa gratuita, mappa muta gratuita, cartina muta gratuita : litorali, limiti, bianco">
              <a:extLst>
                <a:ext uri="{FF2B5EF4-FFF2-40B4-BE49-F238E27FC236}">
                  <a16:creationId xmlns:a16="http://schemas.microsoft.com/office/drawing/2014/main" id="{EC630F61-2EE7-9B68-7B0C-9353D10B491C}"/>
                </a:ext>
              </a:extLst>
            </p:cNvPr>
            <p:cNvSpPr>
              <a:spLocks noChangeAspect="1" noChangeArrowheads="1"/>
            </p:cNvSpPr>
            <p:nvPr/>
          </p:nvSpPr>
          <p:spPr bwMode="auto">
            <a:xfrm>
              <a:off x="8336060" y="38171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it-IT" sz="1200">
                <a:latin typeface="DM Sans" pitchFamily="2" charset="0"/>
              </a:endParaRPr>
            </a:p>
          </p:txBody>
        </p:sp>
        <p:sp>
          <p:nvSpPr>
            <p:cNvPr id="30" name="CasellaDiTesto 29">
              <a:extLst>
                <a:ext uri="{FF2B5EF4-FFF2-40B4-BE49-F238E27FC236}">
                  <a16:creationId xmlns:a16="http://schemas.microsoft.com/office/drawing/2014/main" id="{F0E8EF28-240F-2CBD-CDDE-9325012E3D0A}"/>
                </a:ext>
              </a:extLst>
            </p:cNvPr>
            <p:cNvSpPr txBox="1"/>
            <p:nvPr/>
          </p:nvSpPr>
          <p:spPr>
            <a:xfrm>
              <a:off x="1524000" y="5459163"/>
              <a:ext cx="3008851" cy="1615827"/>
            </a:xfrm>
            <a:prstGeom prst="rect">
              <a:avLst/>
            </a:prstGeom>
            <a:noFill/>
            <a:ln>
              <a:noFill/>
            </a:ln>
          </p:spPr>
          <p:txBody>
            <a:bodyPr wrap="square" rtlCol="0">
              <a:spAutoFit/>
            </a:bodyPr>
            <a:lstStyle/>
            <a:p>
              <a:pPr algn="ctr"/>
              <a:r>
                <a:rPr lang="it-IT" sz="3200" b="1" dirty="0">
                  <a:latin typeface="Calibri Light" panose="020F0302020204030204" pitchFamily="34" charset="0"/>
                  <a:cs typeface="Calibri Light" panose="020F0302020204030204" pitchFamily="34" charset="0"/>
                </a:rPr>
                <a:t>1.302.974</a:t>
              </a:r>
            </a:p>
            <a:p>
              <a:pPr algn="ctr"/>
              <a:r>
                <a:rPr lang="it-IT" sz="1600" dirty="0">
                  <a:latin typeface="Calibri Light" panose="020F0302020204030204" pitchFamily="34" charset="0"/>
                  <a:cs typeface="Calibri Light" panose="020F0302020204030204" pitchFamily="34" charset="0"/>
                </a:rPr>
                <a:t>imprese registrate </a:t>
              </a:r>
            </a:p>
            <a:p>
              <a:pPr algn="ctr"/>
              <a:r>
                <a:rPr lang="it-IT" sz="1600" dirty="0">
                  <a:latin typeface="Calibri Light" panose="020F0302020204030204" pitchFamily="34" charset="0"/>
                  <a:cs typeface="Calibri Light" panose="020F0302020204030204" pitchFamily="34" charset="0"/>
                </a:rPr>
                <a:t>al 31 dicembre 2025</a:t>
              </a:r>
            </a:p>
          </p:txBody>
        </p:sp>
        <p:sp>
          <p:nvSpPr>
            <p:cNvPr id="31" name="CasellaDiTesto 30">
              <a:extLst>
                <a:ext uri="{FF2B5EF4-FFF2-40B4-BE49-F238E27FC236}">
                  <a16:creationId xmlns:a16="http://schemas.microsoft.com/office/drawing/2014/main" id="{EB586184-EBCF-6412-C6D4-E10EBFFB36E7}"/>
                </a:ext>
              </a:extLst>
            </p:cNvPr>
            <p:cNvSpPr txBox="1"/>
            <p:nvPr/>
          </p:nvSpPr>
          <p:spPr>
            <a:xfrm>
              <a:off x="4783545" y="5459163"/>
              <a:ext cx="2986324" cy="1615827"/>
            </a:xfrm>
            <a:prstGeom prst="rect">
              <a:avLst/>
            </a:prstGeom>
            <a:noFill/>
            <a:ln>
              <a:noFill/>
            </a:ln>
          </p:spPr>
          <p:txBody>
            <a:bodyPr wrap="square" rtlCol="0">
              <a:spAutoFit/>
            </a:bodyPr>
            <a:lstStyle/>
            <a:p>
              <a:pPr algn="ctr"/>
              <a:r>
                <a:rPr lang="it-IT" sz="3200" b="1" dirty="0">
                  <a:latin typeface="Calibri Light" panose="020F0302020204030204" pitchFamily="34" charset="0"/>
                  <a:cs typeface="Calibri Light" panose="020F0302020204030204" pitchFamily="34" charset="0"/>
                </a:rPr>
                <a:t>1.144.108</a:t>
              </a:r>
            </a:p>
            <a:p>
              <a:pPr algn="ctr"/>
              <a:r>
                <a:rPr lang="it-IT" sz="1600" dirty="0">
                  <a:latin typeface="Calibri Light" panose="020F0302020204030204" pitchFamily="34" charset="0"/>
                  <a:cs typeface="Calibri Light" panose="020F0302020204030204" pitchFamily="34" charset="0"/>
                </a:rPr>
                <a:t>imprese attive </a:t>
              </a:r>
            </a:p>
            <a:p>
              <a:pPr algn="ctr"/>
              <a:r>
                <a:rPr lang="it-IT" sz="1600" dirty="0">
                  <a:latin typeface="Calibri Light" panose="020F0302020204030204" pitchFamily="34" charset="0"/>
                  <a:cs typeface="Calibri Light" panose="020F0302020204030204" pitchFamily="34" charset="0"/>
                </a:rPr>
                <a:t>al 31 dicembre 2025</a:t>
              </a:r>
            </a:p>
          </p:txBody>
        </p:sp>
        <p:pic>
          <p:nvPicPr>
            <p:cNvPr id="32" name="Picture 2" descr="Imprenditoria femminile, dal Pnrr arrivano 400milioni di euro |  SardegnaImpresa">
              <a:extLst>
                <a:ext uri="{FF2B5EF4-FFF2-40B4-BE49-F238E27FC236}">
                  <a16:creationId xmlns:a16="http://schemas.microsoft.com/office/drawing/2014/main" id="{DEF7151F-573F-85AE-C5D7-9BD95774D0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0574" y="3914482"/>
              <a:ext cx="2624844" cy="12949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Le nuove Linee Guida sulla parità di genere | Lavorofacile">
              <a:extLst>
                <a:ext uri="{FF2B5EF4-FFF2-40B4-BE49-F238E27FC236}">
                  <a16:creationId xmlns:a16="http://schemas.microsoft.com/office/drawing/2014/main" id="{D056A9EB-28E1-3BD8-34EB-6C79B534FA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9089" y="3780786"/>
              <a:ext cx="2582893" cy="145287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Tassi di interesse e scelte di copertura">
              <a:extLst>
                <a:ext uri="{FF2B5EF4-FFF2-40B4-BE49-F238E27FC236}">
                  <a16:creationId xmlns:a16="http://schemas.microsoft.com/office/drawing/2014/main" id="{754C2C7C-83DD-DA2F-7E86-CCA476375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0876" y="3771900"/>
              <a:ext cx="2092260" cy="1392304"/>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uppo 34">
              <a:extLst>
                <a:ext uri="{FF2B5EF4-FFF2-40B4-BE49-F238E27FC236}">
                  <a16:creationId xmlns:a16="http://schemas.microsoft.com/office/drawing/2014/main" id="{0A0F6F57-58D7-D194-FE02-2513780B9AE8}"/>
                </a:ext>
              </a:extLst>
            </p:cNvPr>
            <p:cNvGrpSpPr/>
            <p:nvPr/>
          </p:nvGrpSpPr>
          <p:grpSpPr>
            <a:xfrm>
              <a:off x="4837755" y="3961453"/>
              <a:ext cx="2624844" cy="1604708"/>
              <a:chOff x="4879179" y="4334531"/>
              <a:chExt cx="2624844" cy="1604708"/>
            </a:xfrm>
          </p:grpSpPr>
          <p:pic>
            <p:nvPicPr>
              <p:cNvPr id="42" name="Picture 2" descr="Imprenditoria femminile, dal Pnrr arrivano 400milioni di euro |  SardegnaImpresa">
                <a:extLst>
                  <a:ext uri="{FF2B5EF4-FFF2-40B4-BE49-F238E27FC236}">
                    <a16:creationId xmlns:a16="http://schemas.microsoft.com/office/drawing/2014/main" id="{973BE011-9F3B-413C-43D9-AC20294E67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9179" y="4334531"/>
                <a:ext cx="2624844" cy="129492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a:extLst>
                  <a:ext uri="{FF2B5EF4-FFF2-40B4-BE49-F238E27FC236}">
                    <a16:creationId xmlns:a16="http://schemas.microsoft.com/office/drawing/2014/main" id="{23F0E3A4-81EB-6C4A-EB1C-944A87983D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8964" y="5319668"/>
                <a:ext cx="619571" cy="6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uppo 35">
              <a:extLst>
                <a:ext uri="{FF2B5EF4-FFF2-40B4-BE49-F238E27FC236}">
                  <a16:creationId xmlns:a16="http://schemas.microsoft.com/office/drawing/2014/main" id="{97E20B7A-188F-1443-07AC-6467C9F1C604}"/>
                </a:ext>
              </a:extLst>
            </p:cNvPr>
            <p:cNvGrpSpPr/>
            <p:nvPr/>
          </p:nvGrpSpPr>
          <p:grpSpPr>
            <a:xfrm>
              <a:off x="14917811" y="3817102"/>
              <a:ext cx="2139894" cy="1399281"/>
              <a:chOff x="14342486" y="4334531"/>
              <a:chExt cx="2139894" cy="1399281"/>
            </a:xfrm>
          </p:grpSpPr>
          <p:pic>
            <p:nvPicPr>
              <p:cNvPr id="40" name="Picture 6" descr="Tassi di interesse e scelte di copertura">
                <a:extLst>
                  <a:ext uri="{FF2B5EF4-FFF2-40B4-BE49-F238E27FC236}">
                    <a16:creationId xmlns:a16="http://schemas.microsoft.com/office/drawing/2014/main" id="{DC9E2245-DF13-0E04-3AB2-999F44D59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121" y="4334531"/>
                <a:ext cx="2092259" cy="139230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Tassi di interesse e scelte di copertura">
                <a:extLst>
                  <a:ext uri="{FF2B5EF4-FFF2-40B4-BE49-F238E27FC236}">
                    <a16:creationId xmlns:a16="http://schemas.microsoft.com/office/drawing/2014/main" id="{6F31C6C7-724F-AB2D-CB27-C69AD43E3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2486" y="4883020"/>
                <a:ext cx="1278513" cy="850792"/>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CasellaDiTesto 36">
              <a:extLst>
                <a:ext uri="{FF2B5EF4-FFF2-40B4-BE49-F238E27FC236}">
                  <a16:creationId xmlns:a16="http://schemas.microsoft.com/office/drawing/2014/main" id="{1DE39DEC-0503-5218-D369-79E517577A5C}"/>
                </a:ext>
              </a:extLst>
            </p:cNvPr>
            <p:cNvSpPr txBox="1"/>
            <p:nvPr/>
          </p:nvSpPr>
          <p:spPr>
            <a:xfrm>
              <a:off x="8020561" y="5459162"/>
              <a:ext cx="2986324" cy="1615827"/>
            </a:xfrm>
            <a:prstGeom prst="rect">
              <a:avLst/>
            </a:prstGeom>
            <a:noFill/>
            <a:ln>
              <a:noFill/>
            </a:ln>
          </p:spPr>
          <p:txBody>
            <a:bodyPr wrap="square" rtlCol="0">
              <a:spAutoFit/>
            </a:bodyPr>
            <a:lstStyle/>
            <a:p>
              <a:pPr algn="ctr"/>
              <a:r>
                <a:rPr lang="it-IT" sz="3200" b="1" dirty="0">
                  <a:latin typeface="Calibri Light" panose="020F0302020204030204" pitchFamily="34" charset="0"/>
                  <a:cs typeface="Calibri Light" panose="020F0302020204030204" pitchFamily="34" charset="0"/>
                </a:rPr>
                <a:t>22,3</a:t>
              </a:r>
            </a:p>
            <a:p>
              <a:pPr algn="ctr"/>
              <a:r>
                <a:rPr lang="it-IT" sz="1600" dirty="0">
                  <a:latin typeface="Calibri Light" panose="020F0302020204030204" pitchFamily="34" charset="0"/>
                  <a:cs typeface="Calibri Light" panose="020F0302020204030204" pitchFamily="34" charset="0"/>
                </a:rPr>
                <a:t>tasso di </a:t>
              </a:r>
            </a:p>
            <a:p>
              <a:pPr algn="ctr"/>
              <a:r>
                <a:rPr lang="it-IT" sz="1600" dirty="0">
                  <a:latin typeface="Calibri Light" panose="020F0302020204030204" pitchFamily="34" charset="0"/>
                  <a:cs typeface="Calibri Light" panose="020F0302020204030204" pitchFamily="34" charset="0"/>
                </a:rPr>
                <a:t>femminilizzazione</a:t>
              </a:r>
            </a:p>
          </p:txBody>
        </p:sp>
        <p:sp>
          <p:nvSpPr>
            <p:cNvPr id="38" name="CasellaDiTesto 37">
              <a:extLst>
                <a:ext uri="{FF2B5EF4-FFF2-40B4-BE49-F238E27FC236}">
                  <a16:creationId xmlns:a16="http://schemas.microsoft.com/office/drawing/2014/main" id="{4B4C27BF-9ED3-A8D0-A445-D54B174B0C38}"/>
                </a:ext>
              </a:extLst>
            </p:cNvPr>
            <p:cNvSpPr txBox="1"/>
            <p:nvPr/>
          </p:nvSpPr>
          <p:spPr>
            <a:xfrm>
              <a:off x="11257579" y="5459162"/>
              <a:ext cx="2986324" cy="1923509"/>
            </a:xfrm>
            <a:prstGeom prst="rect">
              <a:avLst/>
            </a:prstGeom>
            <a:noFill/>
            <a:ln>
              <a:noFill/>
            </a:ln>
          </p:spPr>
          <p:txBody>
            <a:bodyPr wrap="square" rtlCol="0">
              <a:spAutoFit/>
            </a:bodyPr>
            <a:lstStyle/>
            <a:p>
              <a:pPr algn="ctr"/>
              <a:r>
                <a:rPr lang="it-IT" sz="3200" b="1" dirty="0">
                  <a:latin typeface="Calibri Light" panose="020F0302020204030204" pitchFamily="34" charset="0"/>
                  <a:cs typeface="Calibri Light" panose="020F0302020204030204" pitchFamily="34" charset="0"/>
                </a:rPr>
                <a:t>-0,3</a:t>
              </a:r>
            </a:p>
            <a:p>
              <a:pPr algn="ctr"/>
              <a:r>
                <a:rPr lang="it-IT" sz="1600" dirty="0">
                  <a:latin typeface="Calibri Light" panose="020F0302020204030204" pitchFamily="34" charset="0"/>
                  <a:cs typeface="Calibri Light" panose="020F0302020204030204" pitchFamily="34" charset="0"/>
                </a:rPr>
                <a:t>rispetto al 31 dicembre 2024 </a:t>
              </a:r>
            </a:p>
            <a:p>
              <a:pPr algn="ctr"/>
              <a:r>
                <a:rPr lang="it-IT" sz="1333" dirty="0">
                  <a:latin typeface="Calibri Light" panose="020F0302020204030204" pitchFamily="34" charset="0"/>
                  <a:cs typeface="Calibri Light" panose="020F0302020204030204" pitchFamily="34" charset="0"/>
                </a:rPr>
                <a:t>(-0,5 non femminili)</a:t>
              </a:r>
              <a:endParaRPr lang="it-IT" sz="2400" dirty="0">
                <a:latin typeface="Calibri Light" panose="020F0302020204030204" pitchFamily="34" charset="0"/>
                <a:cs typeface="Calibri Light" panose="020F0302020204030204" pitchFamily="34" charset="0"/>
              </a:endParaRPr>
            </a:p>
          </p:txBody>
        </p:sp>
        <p:sp>
          <p:nvSpPr>
            <p:cNvPr id="39" name="CasellaDiTesto 38">
              <a:extLst>
                <a:ext uri="{FF2B5EF4-FFF2-40B4-BE49-F238E27FC236}">
                  <a16:creationId xmlns:a16="http://schemas.microsoft.com/office/drawing/2014/main" id="{F00DBD8E-4D71-A82F-7BF6-CDD88D8BBA4B}"/>
                </a:ext>
              </a:extLst>
            </p:cNvPr>
            <p:cNvSpPr txBox="1"/>
            <p:nvPr/>
          </p:nvSpPr>
          <p:spPr>
            <a:xfrm>
              <a:off x="14494596" y="5464192"/>
              <a:ext cx="2986324" cy="1923508"/>
            </a:xfrm>
            <a:prstGeom prst="rect">
              <a:avLst/>
            </a:prstGeom>
            <a:noFill/>
            <a:ln>
              <a:noFill/>
            </a:ln>
          </p:spPr>
          <p:txBody>
            <a:bodyPr wrap="square" rtlCol="0">
              <a:spAutoFit/>
            </a:bodyPr>
            <a:lstStyle/>
            <a:p>
              <a:pPr algn="ctr"/>
              <a:r>
                <a:rPr lang="it-IT" sz="3200" b="1" dirty="0">
                  <a:latin typeface="Calibri Light" panose="020F0302020204030204" pitchFamily="34" charset="0"/>
                  <a:cs typeface="Calibri Light" panose="020F0302020204030204" pitchFamily="34" charset="0"/>
                </a:rPr>
                <a:t>-2,8</a:t>
              </a:r>
            </a:p>
            <a:p>
              <a:pPr algn="ctr"/>
              <a:r>
                <a:rPr lang="it-IT" sz="1600" dirty="0">
                  <a:latin typeface="Calibri Light" panose="020F0302020204030204" pitchFamily="34" charset="0"/>
                  <a:cs typeface="Calibri Light" panose="020F0302020204030204" pitchFamily="34" charset="0"/>
                </a:rPr>
                <a:t>rispetto al 31 dicembre 2019 </a:t>
              </a:r>
            </a:p>
            <a:p>
              <a:pPr algn="ctr"/>
              <a:r>
                <a:rPr lang="it-IT" sz="1333" dirty="0">
                  <a:latin typeface="Calibri Light" panose="020F0302020204030204" pitchFamily="34" charset="0"/>
                  <a:cs typeface="Calibri Light" panose="020F0302020204030204" pitchFamily="34" charset="0"/>
                </a:rPr>
                <a:t>(-4,3 non femminili)</a:t>
              </a:r>
              <a:endParaRPr lang="it-IT" sz="2400" dirty="0">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7021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990746A-54E2-30FB-52FB-FA0CA51D5AF7}"/>
              </a:ext>
            </a:extLst>
          </p:cNvPr>
          <p:cNvSpPr txBox="1"/>
          <p:nvPr/>
        </p:nvSpPr>
        <p:spPr>
          <a:xfrm>
            <a:off x="7846425" y="2369924"/>
            <a:ext cx="2209964" cy="1015663"/>
          </a:xfrm>
          <a:prstGeom prst="rect">
            <a:avLst/>
          </a:prstGeom>
          <a:noFill/>
        </p:spPr>
        <p:txBody>
          <a:bodyPr wrap="none" rtlCol="0">
            <a:spAutoFit/>
          </a:bodyPr>
          <a:lstStyle/>
          <a:p>
            <a:pPr marL="480507" indent="-228611">
              <a:buFont typeface="+mj-lt"/>
              <a:buAutoNum type="arabicPeriod"/>
            </a:pPr>
            <a:r>
              <a:rPr lang="it-IT" sz="1200" dirty="0">
                <a:solidFill>
                  <a:srgbClr val="000000"/>
                </a:solidFill>
                <a:latin typeface="+mj-lt"/>
                <a:cs typeface="Calibri Light" panose="020F0302020204030204" pitchFamily="34" charset="0"/>
              </a:rPr>
              <a:t>Molise: </a:t>
            </a:r>
            <a:r>
              <a:rPr lang="it-IT" sz="1200" b="1" dirty="0">
                <a:solidFill>
                  <a:srgbClr val="000000"/>
                </a:solidFill>
                <a:latin typeface="+mj-lt"/>
                <a:cs typeface="Calibri Light" panose="020F0302020204030204" pitchFamily="34" charset="0"/>
              </a:rPr>
              <a:t>27,1 (8.877)</a:t>
            </a:r>
          </a:p>
          <a:p>
            <a:pPr marL="480507" indent="-228611">
              <a:buFont typeface="+mj-lt"/>
              <a:buAutoNum type="arabicPeriod"/>
            </a:pPr>
            <a:r>
              <a:rPr lang="it-IT" sz="1200" dirty="0">
                <a:solidFill>
                  <a:srgbClr val="000000"/>
                </a:solidFill>
                <a:latin typeface="+mj-lt"/>
                <a:cs typeface="Calibri Light" panose="020F0302020204030204" pitchFamily="34" charset="0"/>
              </a:rPr>
              <a:t>Basilicata: </a:t>
            </a:r>
            <a:r>
              <a:rPr lang="it-IT" sz="1200" b="1" dirty="0">
                <a:solidFill>
                  <a:srgbClr val="000000"/>
                </a:solidFill>
                <a:latin typeface="+mj-lt"/>
                <a:cs typeface="Calibri Light" panose="020F0302020204030204" pitchFamily="34" charset="0"/>
              </a:rPr>
              <a:t>26,6 (15.225)</a:t>
            </a:r>
          </a:p>
          <a:p>
            <a:pPr marL="480507" indent="-228611">
              <a:buFont typeface="+mj-lt"/>
              <a:buAutoNum type="arabicPeriod"/>
            </a:pPr>
            <a:r>
              <a:rPr lang="it-IT" sz="1200" dirty="0">
                <a:solidFill>
                  <a:srgbClr val="000000"/>
                </a:solidFill>
                <a:latin typeface="+mj-lt"/>
                <a:cs typeface="Calibri Light" panose="020F0302020204030204" pitchFamily="34" charset="0"/>
              </a:rPr>
              <a:t>Abruzzo: </a:t>
            </a:r>
            <a:r>
              <a:rPr lang="it-IT" sz="1200" b="1" dirty="0">
                <a:solidFill>
                  <a:srgbClr val="000000"/>
                </a:solidFill>
                <a:latin typeface="+mj-lt"/>
                <a:cs typeface="Calibri Light" panose="020F0302020204030204" pitchFamily="34" charset="0"/>
              </a:rPr>
              <a:t>25,2 (35.965)</a:t>
            </a:r>
          </a:p>
          <a:p>
            <a:pPr marL="480507" indent="-228611">
              <a:buFont typeface="+mj-lt"/>
              <a:buAutoNum type="arabicPeriod"/>
            </a:pPr>
            <a:r>
              <a:rPr lang="it-IT" sz="1200" dirty="0">
                <a:solidFill>
                  <a:srgbClr val="000000"/>
                </a:solidFill>
                <a:latin typeface="+mj-lt"/>
                <a:cs typeface="Calibri Light" panose="020F0302020204030204" pitchFamily="34" charset="0"/>
              </a:rPr>
              <a:t>Umbria: </a:t>
            </a:r>
            <a:r>
              <a:rPr lang="it-IT" sz="1200" b="1" dirty="0">
                <a:solidFill>
                  <a:srgbClr val="000000"/>
                </a:solidFill>
                <a:latin typeface="+mj-lt"/>
                <a:cs typeface="Calibri Light" panose="020F0302020204030204" pitchFamily="34" charset="0"/>
              </a:rPr>
              <a:t>24,7 (22.325)</a:t>
            </a:r>
          </a:p>
          <a:p>
            <a:pPr marL="480507" indent="-228611">
              <a:buFont typeface="+mj-lt"/>
              <a:buAutoNum type="arabicPeriod"/>
            </a:pPr>
            <a:r>
              <a:rPr lang="it-IT" sz="1200" dirty="0">
                <a:solidFill>
                  <a:srgbClr val="000000"/>
                </a:solidFill>
                <a:latin typeface="+mj-lt"/>
                <a:cs typeface="Calibri Light" panose="020F0302020204030204" pitchFamily="34" charset="0"/>
              </a:rPr>
              <a:t>Sicilia: </a:t>
            </a:r>
            <a:r>
              <a:rPr lang="it-IT" sz="1200" b="1" dirty="0">
                <a:solidFill>
                  <a:srgbClr val="000000"/>
                </a:solidFill>
                <a:latin typeface="+mj-lt"/>
                <a:cs typeface="Calibri Light" panose="020F0302020204030204" pitchFamily="34" charset="0"/>
              </a:rPr>
              <a:t>24,4 (113.245)</a:t>
            </a:r>
          </a:p>
        </p:txBody>
      </p:sp>
      <p:sp>
        <p:nvSpPr>
          <p:cNvPr id="6" name="CasellaDiTesto 5">
            <a:extLst>
              <a:ext uri="{FF2B5EF4-FFF2-40B4-BE49-F238E27FC236}">
                <a16:creationId xmlns:a16="http://schemas.microsoft.com/office/drawing/2014/main" id="{7A138F26-4460-FE73-3784-DD587206286A}"/>
              </a:ext>
            </a:extLst>
          </p:cNvPr>
          <p:cNvSpPr txBox="1"/>
          <p:nvPr/>
        </p:nvSpPr>
        <p:spPr>
          <a:xfrm>
            <a:off x="6030552" y="4330947"/>
            <a:ext cx="2268250" cy="1015663"/>
          </a:xfrm>
          <a:prstGeom prst="rect">
            <a:avLst/>
          </a:prstGeom>
          <a:noFill/>
        </p:spPr>
        <p:txBody>
          <a:bodyPr wrap="none" rtlCol="0">
            <a:spAutoFit/>
          </a:bodyPr>
          <a:lstStyle/>
          <a:p>
            <a:pPr marL="480507" indent="-228611">
              <a:buFont typeface="+mj-lt"/>
              <a:buAutoNum type="arabicPeriod"/>
            </a:pPr>
            <a:r>
              <a:rPr lang="it-IT" sz="1200" dirty="0">
                <a:latin typeface="+mj-lt"/>
              </a:rPr>
              <a:t>Benevento: </a:t>
            </a:r>
            <a:r>
              <a:rPr lang="it-IT" sz="1200" b="1" dirty="0">
                <a:latin typeface="+mj-lt"/>
              </a:rPr>
              <a:t>29,6 (9.910)</a:t>
            </a:r>
          </a:p>
          <a:p>
            <a:pPr marL="480507" indent="-228611">
              <a:buFont typeface="+mj-lt"/>
              <a:buAutoNum type="arabicPeriod"/>
            </a:pPr>
            <a:r>
              <a:rPr lang="it-IT" sz="1200" dirty="0">
                <a:latin typeface="+mj-lt"/>
              </a:rPr>
              <a:t>Avellino: </a:t>
            </a:r>
            <a:r>
              <a:rPr lang="it-IT" sz="1200" b="1" dirty="0">
                <a:latin typeface="+mj-lt"/>
              </a:rPr>
              <a:t>28,6 (12.013)</a:t>
            </a:r>
          </a:p>
          <a:p>
            <a:pPr marL="480507" indent="-228611">
              <a:buFont typeface="+mj-lt"/>
              <a:buAutoNum type="arabicPeriod"/>
            </a:pPr>
            <a:r>
              <a:rPr lang="it-IT" sz="1200" dirty="0">
                <a:latin typeface="+mj-lt"/>
              </a:rPr>
              <a:t>Chieti: </a:t>
            </a:r>
            <a:r>
              <a:rPr lang="it-IT" sz="1200" b="1" dirty="0">
                <a:latin typeface="+mj-lt"/>
              </a:rPr>
              <a:t>27,8 (11.992)</a:t>
            </a:r>
          </a:p>
          <a:p>
            <a:pPr marL="480507" indent="-228611">
              <a:buFont typeface="+mj-lt"/>
              <a:buAutoNum type="arabicPeriod"/>
            </a:pPr>
            <a:r>
              <a:rPr lang="it-IT" sz="1200" dirty="0">
                <a:latin typeface="+mj-lt"/>
              </a:rPr>
              <a:t>Viterbo: </a:t>
            </a:r>
            <a:r>
              <a:rPr lang="it-IT" sz="1200" b="1" dirty="0">
                <a:latin typeface="+mj-lt"/>
              </a:rPr>
              <a:t>27,4 (9.980)</a:t>
            </a:r>
          </a:p>
          <a:p>
            <a:pPr marL="480507" indent="-228611">
              <a:buFont typeface="+mj-lt"/>
              <a:buAutoNum type="arabicPeriod"/>
            </a:pPr>
            <a:r>
              <a:rPr lang="it-IT" sz="1200" dirty="0">
                <a:latin typeface="+mj-lt"/>
              </a:rPr>
              <a:t>Campobasso: </a:t>
            </a:r>
            <a:r>
              <a:rPr lang="it-IT" sz="1200" b="1" dirty="0">
                <a:latin typeface="+mj-lt"/>
              </a:rPr>
              <a:t>27,4 (6.597)</a:t>
            </a:r>
          </a:p>
        </p:txBody>
      </p:sp>
      <p:sp>
        <p:nvSpPr>
          <p:cNvPr id="3" name="Parentesi graffa aperta 2">
            <a:extLst>
              <a:ext uri="{FF2B5EF4-FFF2-40B4-BE49-F238E27FC236}">
                <a16:creationId xmlns:a16="http://schemas.microsoft.com/office/drawing/2014/main" id="{C4F0E687-76B2-F958-7AB2-E6E43E6CF867}"/>
              </a:ext>
            </a:extLst>
          </p:cNvPr>
          <p:cNvSpPr/>
          <p:nvPr/>
        </p:nvSpPr>
        <p:spPr>
          <a:xfrm>
            <a:off x="7884916" y="2262702"/>
            <a:ext cx="162709" cy="13547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200">
              <a:latin typeface="+mj-lt"/>
            </a:endParaRPr>
          </a:p>
        </p:txBody>
      </p:sp>
      <p:sp>
        <p:nvSpPr>
          <p:cNvPr id="7" name="Parentesi graffa aperta 6">
            <a:extLst>
              <a:ext uri="{FF2B5EF4-FFF2-40B4-BE49-F238E27FC236}">
                <a16:creationId xmlns:a16="http://schemas.microsoft.com/office/drawing/2014/main" id="{2719CCBA-0816-A844-12B2-E806D0FFE919}"/>
              </a:ext>
            </a:extLst>
          </p:cNvPr>
          <p:cNvSpPr/>
          <p:nvPr/>
        </p:nvSpPr>
        <p:spPr>
          <a:xfrm rot="10800000">
            <a:off x="8300319" y="4146023"/>
            <a:ext cx="162709" cy="13547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200">
              <a:latin typeface="+mj-lt"/>
            </a:endParaRPr>
          </a:p>
        </p:txBody>
      </p:sp>
      <p:sp>
        <p:nvSpPr>
          <p:cNvPr id="8" name="CasellaDiTesto 7">
            <a:extLst>
              <a:ext uri="{FF2B5EF4-FFF2-40B4-BE49-F238E27FC236}">
                <a16:creationId xmlns:a16="http://schemas.microsoft.com/office/drawing/2014/main" id="{1B60BB44-0CE4-B55C-6293-FB987287EDD8}"/>
              </a:ext>
            </a:extLst>
          </p:cNvPr>
          <p:cNvSpPr txBox="1"/>
          <p:nvPr/>
        </p:nvSpPr>
        <p:spPr>
          <a:xfrm>
            <a:off x="6255852" y="2740147"/>
            <a:ext cx="1103700" cy="420564"/>
          </a:xfrm>
          <a:prstGeom prst="rect">
            <a:avLst/>
          </a:prstGeom>
          <a:noFill/>
        </p:spPr>
        <p:txBody>
          <a:bodyPr wrap="none" rtlCol="0">
            <a:spAutoFit/>
          </a:bodyPr>
          <a:lstStyle/>
          <a:p>
            <a:r>
              <a:rPr lang="it-IT" sz="2133" b="1" dirty="0">
                <a:solidFill>
                  <a:srgbClr val="FFC000"/>
                </a:solidFill>
                <a:latin typeface="+mj-lt"/>
                <a:cs typeface="Calibri Light" panose="020F0302020204030204" pitchFamily="34" charset="0"/>
              </a:rPr>
              <a:t>REGIONI</a:t>
            </a:r>
          </a:p>
        </p:txBody>
      </p:sp>
      <p:sp>
        <p:nvSpPr>
          <p:cNvPr id="9" name="CasellaDiTesto 8">
            <a:extLst>
              <a:ext uri="{FF2B5EF4-FFF2-40B4-BE49-F238E27FC236}">
                <a16:creationId xmlns:a16="http://schemas.microsoft.com/office/drawing/2014/main" id="{3CB8306F-5C63-9B92-47A4-66B956E1715A}"/>
              </a:ext>
            </a:extLst>
          </p:cNvPr>
          <p:cNvSpPr txBox="1"/>
          <p:nvPr/>
        </p:nvSpPr>
        <p:spPr>
          <a:xfrm>
            <a:off x="8683322" y="4608144"/>
            <a:ext cx="1296573" cy="420564"/>
          </a:xfrm>
          <a:prstGeom prst="rect">
            <a:avLst/>
          </a:prstGeom>
          <a:noFill/>
        </p:spPr>
        <p:txBody>
          <a:bodyPr wrap="none" rtlCol="0">
            <a:spAutoFit/>
          </a:bodyPr>
          <a:lstStyle/>
          <a:p>
            <a:r>
              <a:rPr lang="it-IT" sz="2133" b="1" dirty="0">
                <a:solidFill>
                  <a:srgbClr val="FFC000"/>
                </a:solidFill>
                <a:latin typeface="+mj-lt"/>
              </a:rPr>
              <a:t>PROVINCE</a:t>
            </a:r>
          </a:p>
        </p:txBody>
      </p:sp>
      <p:sp>
        <p:nvSpPr>
          <p:cNvPr id="2" name="CasellaDiTesto 1">
            <a:extLst>
              <a:ext uri="{FF2B5EF4-FFF2-40B4-BE49-F238E27FC236}">
                <a16:creationId xmlns:a16="http://schemas.microsoft.com/office/drawing/2014/main" id="{A96E0B51-F141-2545-5FCF-EF169AB867D5}"/>
              </a:ext>
            </a:extLst>
          </p:cNvPr>
          <p:cNvSpPr txBox="1"/>
          <p:nvPr/>
        </p:nvSpPr>
        <p:spPr>
          <a:xfrm>
            <a:off x="679590" y="1845307"/>
            <a:ext cx="4243854" cy="307777"/>
          </a:xfrm>
          <a:prstGeom prst="rect">
            <a:avLst/>
          </a:prstGeom>
          <a:noFill/>
        </p:spPr>
        <p:txBody>
          <a:bodyPr wrap="none" rtlCol="0">
            <a:spAutoFit/>
          </a:bodyPr>
          <a:lstStyle/>
          <a:p>
            <a:r>
              <a:rPr lang="it-IT" sz="1400" b="1" dirty="0">
                <a:latin typeface="+mj-lt"/>
              </a:rPr>
              <a:t>Province italiane per quota di imprese femminili sul totale</a:t>
            </a:r>
          </a:p>
        </p:txBody>
      </p:sp>
      <p:sp>
        <p:nvSpPr>
          <p:cNvPr id="4" name="Titolo 1">
            <a:extLst>
              <a:ext uri="{FF2B5EF4-FFF2-40B4-BE49-F238E27FC236}">
                <a16:creationId xmlns:a16="http://schemas.microsoft.com/office/drawing/2014/main" id="{208DADCA-66F3-ADBF-2E4C-46624A126A24}"/>
              </a:ext>
            </a:extLst>
          </p:cNvPr>
          <p:cNvSpPr>
            <a:spLocks noGrp="1"/>
          </p:cNvSpPr>
          <p:nvPr>
            <p:ph type="title"/>
          </p:nvPr>
        </p:nvSpPr>
        <p:spPr>
          <a:xfrm>
            <a:off x="3454908" y="258494"/>
            <a:ext cx="8116330" cy="586345"/>
          </a:xfrm>
        </p:spPr>
        <p:txBody>
          <a:bodyPr/>
          <a:lstStyle/>
          <a:p>
            <a:pPr algn="r"/>
            <a:r>
              <a:rPr lang="it-IT" sz="2400" dirty="0"/>
              <a:t>LE TOP FIVE </a:t>
            </a:r>
            <a:r>
              <a:rPr lang="it-IT" sz="1800" dirty="0"/>
              <a:t>(al 31 dicembre 2025)</a:t>
            </a:r>
            <a:endParaRPr lang="it-IT" sz="2400" dirty="0"/>
          </a:p>
        </p:txBody>
      </p:sp>
      <mc:AlternateContent xmlns:mc="http://schemas.openxmlformats.org/markup-compatibility/2006" xmlns:cx4="http://schemas.microsoft.com/office/drawing/2016/5/10/chartex">
        <mc:Choice Requires="cx4">
          <p:graphicFrame>
            <p:nvGraphicFramePr>
              <p:cNvPr id="12" name="Grafico 11">
                <a:extLst>
                  <a:ext uri="{FF2B5EF4-FFF2-40B4-BE49-F238E27FC236}">
                    <a16:creationId xmlns:a16="http://schemas.microsoft.com/office/drawing/2014/main" id="{4DB9C547-9312-BC7D-FAA5-5E169F999C00}"/>
                  </a:ext>
                </a:extLst>
              </p:cNvPr>
              <p:cNvGraphicFramePr/>
              <p:nvPr>
                <p:extLst>
                  <p:ext uri="{D42A27DB-BD31-4B8C-83A1-F6EECF244321}">
                    <p14:modId xmlns:p14="http://schemas.microsoft.com/office/powerpoint/2010/main" val="2418511290"/>
                  </p:ext>
                </p:extLst>
              </p:nvPr>
            </p:nvGraphicFramePr>
            <p:xfrm>
              <a:off x="526278" y="2262702"/>
              <a:ext cx="5215117" cy="397558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2" name="Grafico 11">
                <a:extLst>
                  <a:ext uri="{FF2B5EF4-FFF2-40B4-BE49-F238E27FC236}">
                    <a16:creationId xmlns:a16="http://schemas.microsoft.com/office/drawing/2014/main" id="{4DB9C547-9312-BC7D-FAA5-5E169F999C00}"/>
                  </a:ext>
                </a:extLst>
              </p:cNvPr>
              <p:cNvPicPr>
                <a:picLocks noGrp="1" noRot="1" noChangeAspect="1" noMove="1" noResize="1" noEditPoints="1" noAdjustHandles="1" noChangeArrowheads="1" noChangeShapeType="1"/>
              </p:cNvPicPr>
              <p:nvPr/>
            </p:nvPicPr>
            <p:blipFill>
              <a:blip r:embed="rId3"/>
              <a:stretch>
                <a:fillRect/>
              </a:stretch>
            </p:blipFill>
            <p:spPr>
              <a:xfrm>
                <a:off x="526278" y="2262702"/>
                <a:ext cx="5215117" cy="3975584"/>
              </a:xfrm>
              <a:prstGeom prst="rect">
                <a:avLst/>
              </a:prstGeom>
            </p:spPr>
          </p:pic>
        </mc:Fallback>
      </mc:AlternateContent>
    </p:spTree>
    <p:extLst>
      <p:ext uri="{BB962C8B-B14F-4D97-AF65-F5344CB8AC3E}">
        <p14:creationId xmlns:p14="http://schemas.microsoft.com/office/powerpoint/2010/main" val="305907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057F0-8D2D-D98C-9221-9793EA72CA07}"/>
            </a:ext>
          </a:extLst>
        </p:cNvPr>
        <p:cNvGrpSpPr/>
        <p:nvPr/>
      </p:nvGrpSpPr>
      <p:grpSpPr>
        <a:xfrm>
          <a:off x="0" y="0"/>
          <a:ext cx="0" cy="0"/>
          <a:chOff x="0" y="0"/>
          <a:chExt cx="0" cy="0"/>
        </a:xfrm>
      </p:grpSpPr>
      <p:sp>
        <p:nvSpPr>
          <p:cNvPr id="22" name="AutoShape 10" descr="Roma : mappa gratuita, mappa muta gratuita, cartina muta gratuita : litorali, limiti, bianco">
            <a:extLst>
              <a:ext uri="{FF2B5EF4-FFF2-40B4-BE49-F238E27FC236}">
                <a16:creationId xmlns:a16="http://schemas.microsoft.com/office/drawing/2014/main" id="{EC5C9720-82D8-9DDA-FBAB-25FB429DB6B3}"/>
              </a:ext>
            </a:extLst>
          </p:cNvPr>
          <p:cNvSpPr>
            <a:spLocks noChangeAspect="1" noChangeArrowheads="1"/>
          </p:cNvSpPr>
          <p:nvPr/>
        </p:nvSpPr>
        <p:spPr bwMode="auto">
          <a:xfrm>
            <a:off x="5689600" y="2924473"/>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it-IT" sz="1200"/>
          </a:p>
        </p:txBody>
      </p:sp>
      <p:sp>
        <p:nvSpPr>
          <p:cNvPr id="24" name="AutoShape 14" descr="Roma : mappa gratuita, mappa muta gratuita, cartina muta gratuita : litorali, limiti, bianco">
            <a:extLst>
              <a:ext uri="{FF2B5EF4-FFF2-40B4-BE49-F238E27FC236}">
                <a16:creationId xmlns:a16="http://schemas.microsoft.com/office/drawing/2014/main" id="{BCAB065C-F1CA-522D-1A48-EF1279F5B152}"/>
              </a:ext>
            </a:extLst>
          </p:cNvPr>
          <p:cNvSpPr>
            <a:spLocks noChangeAspect="1" noChangeArrowheads="1"/>
          </p:cNvSpPr>
          <p:nvPr/>
        </p:nvSpPr>
        <p:spPr bwMode="auto">
          <a:xfrm>
            <a:off x="5791200" y="3026073"/>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it-IT" sz="1200"/>
          </a:p>
        </p:txBody>
      </p:sp>
      <p:sp>
        <p:nvSpPr>
          <p:cNvPr id="25" name="AutoShape 16" descr="Roma : mappa gratuita, mappa muta gratuita, cartina muta gratuita : litorali, limiti, bianco">
            <a:extLst>
              <a:ext uri="{FF2B5EF4-FFF2-40B4-BE49-F238E27FC236}">
                <a16:creationId xmlns:a16="http://schemas.microsoft.com/office/drawing/2014/main" id="{7A46E1E1-A1AA-8F7F-2F33-D6B90B707523}"/>
              </a:ext>
            </a:extLst>
          </p:cNvPr>
          <p:cNvSpPr>
            <a:spLocks noChangeAspect="1" noChangeArrowheads="1"/>
          </p:cNvSpPr>
          <p:nvPr/>
        </p:nvSpPr>
        <p:spPr bwMode="auto">
          <a:xfrm>
            <a:off x="5892800" y="3127673"/>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it-IT" sz="1200"/>
          </a:p>
        </p:txBody>
      </p:sp>
      <p:sp>
        <p:nvSpPr>
          <p:cNvPr id="28" name="CasellaDiTesto 27">
            <a:extLst>
              <a:ext uri="{FF2B5EF4-FFF2-40B4-BE49-F238E27FC236}">
                <a16:creationId xmlns:a16="http://schemas.microsoft.com/office/drawing/2014/main" id="{22D08FD0-5A08-A3CE-FACF-EF794A87F328}"/>
              </a:ext>
            </a:extLst>
          </p:cNvPr>
          <p:cNvSpPr txBox="1"/>
          <p:nvPr/>
        </p:nvSpPr>
        <p:spPr>
          <a:xfrm>
            <a:off x="857250" y="1712992"/>
            <a:ext cx="10477500" cy="4093365"/>
          </a:xfrm>
          <a:prstGeom prst="rect">
            <a:avLst/>
          </a:prstGeom>
          <a:noFill/>
        </p:spPr>
        <p:txBody>
          <a:bodyPr wrap="square">
            <a:spAutoFit/>
          </a:bodyPr>
          <a:lstStyle/>
          <a:p>
            <a:pPr algn="just">
              <a:lnSpc>
                <a:spcPct val="150000"/>
              </a:lnSpc>
              <a:spcAft>
                <a:spcPts val="533"/>
              </a:spcAft>
            </a:pPr>
            <a:r>
              <a:rPr lang="it-IT" dirty="0">
                <a:solidFill>
                  <a:srgbClr val="000000"/>
                </a:solidFill>
                <a:latin typeface="+mj-lt"/>
                <a:ea typeface="Roboto" panose="02000000000000000000" pitchFamily="2" charset="0"/>
                <a:cs typeface="Open Sans SemiBold" panose="020B0706030804020204" pitchFamily="34" charset="0"/>
              </a:rPr>
              <a:t>Le </a:t>
            </a:r>
            <a:r>
              <a:rPr lang="it-IT" dirty="0">
                <a:solidFill>
                  <a:srgbClr val="212529"/>
                </a:solidFill>
                <a:latin typeface="+mj-lt"/>
              </a:rPr>
              <a:t>imprese</a:t>
            </a:r>
            <a:r>
              <a:rPr lang="it-IT" dirty="0">
                <a:solidFill>
                  <a:srgbClr val="000000"/>
                </a:solidFill>
                <a:latin typeface="+mj-lt"/>
                <a:ea typeface="Roboto" panose="02000000000000000000" pitchFamily="2" charset="0"/>
                <a:cs typeface="Open Sans SemiBold" panose="020B0706030804020204" pitchFamily="34" charset="0"/>
              </a:rPr>
              <a:t> femminili (rispetto a quelle maschili) sono:</a:t>
            </a:r>
            <a:endParaRPr lang="it-IT" kern="100" dirty="0">
              <a:latin typeface="+mj-lt"/>
              <a:ea typeface="Calibri" panose="020F0502020204030204" pitchFamily="34" charset="0"/>
              <a:cs typeface="Times New Roman" panose="02020603050405020304" pitchFamily="18" charset="0"/>
            </a:endParaRPr>
          </a:p>
          <a:p>
            <a:pPr marL="444500" lvl="1" indent="-228600" algn="just">
              <a:lnSpc>
                <a:spcPct val="150000"/>
              </a:lnSpc>
              <a:buFont typeface="Arial" panose="020B0604020202020204" pitchFamily="34" charset="0"/>
              <a:buChar char="•"/>
              <a:tabLst>
                <a:tab pos="304815" algn="l"/>
              </a:tabLst>
            </a:pPr>
            <a:r>
              <a:rPr lang="it-IT" sz="1400" dirty="0">
                <a:solidFill>
                  <a:srgbClr val="000000"/>
                </a:solidFill>
                <a:latin typeface="+mj-lt"/>
                <a:ea typeface="Roboto" panose="02000000000000000000" pitchFamily="2" charset="0"/>
                <a:cs typeface="Open Sans SemiBold" panose="020B0706030804020204" pitchFamily="34" charset="0"/>
              </a:rPr>
              <a:t>più concentrate nei </a:t>
            </a:r>
            <a:r>
              <a:rPr lang="it-IT" sz="1400" b="1" dirty="0">
                <a:solidFill>
                  <a:srgbClr val="7030A0"/>
                </a:solidFill>
                <a:latin typeface="+mj-lt"/>
                <a:ea typeface="Roboto" panose="02000000000000000000" pitchFamily="2" charset="0"/>
                <a:cs typeface="Open Sans SemiBold" panose="020B0706030804020204" pitchFamily="34" charset="0"/>
              </a:rPr>
              <a:t>servizi:</a:t>
            </a:r>
            <a:r>
              <a:rPr lang="it-IT" sz="1400" b="1" dirty="0">
                <a:solidFill>
                  <a:srgbClr val="FF0000"/>
                </a:solidFill>
                <a:latin typeface="+mj-lt"/>
                <a:ea typeface="Roboto" panose="02000000000000000000" pitchFamily="2" charset="0"/>
                <a:cs typeface="Open Sans SemiBold" panose="020B0706030804020204" pitchFamily="34" charset="0"/>
              </a:rPr>
              <a:t> 68,6 </a:t>
            </a:r>
            <a:r>
              <a:rPr lang="it-IT" sz="1400" dirty="0">
                <a:solidFill>
                  <a:srgbClr val="000000"/>
                </a:solidFill>
                <a:latin typeface="+mj-lt"/>
                <a:ea typeface="Roboto" panose="02000000000000000000" pitchFamily="2" charset="0"/>
                <a:cs typeface="Open Sans SemiBold" panose="020B0706030804020204" pitchFamily="34" charset="0"/>
              </a:rPr>
              <a:t>(894.169) vs 56,8</a:t>
            </a:r>
          </a:p>
          <a:p>
            <a:pPr marL="444500" lvl="1" indent="-228600" algn="just">
              <a:lnSpc>
                <a:spcPct val="150000"/>
              </a:lnSpc>
              <a:buFont typeface="Arial" panose="020B0604020202020204" pitchFamily="34" charset="0"/>
              <a:buChar char="•"/>
              <a:tabLst>
                <a:tab pos="304815" algn="l"/>
              </a:tabLst>
            </a:pPr>
            <a:r>
              <a:rPr lang="it-IT" sz="1400" dirty="0">
                <a:solidFill>
                  <a:srgbClr val="000000"/>
                </a:solidFill>
                <a:latin typeface="+mj-lt"/>
                <a:ea typeface="Roboto" panose="02000000000000000000" pitchFamily="2" charset="0"/>
                <a:cs typeface="Open Sans SemiBold" panose="020B0706030804020204" pitchFamily="34" charset="0"/>
              </a:rPr>
              <a:t>più </a:t>
            </a:r>
            <a:r>
              <a:rPr lang="it-IT" sz="1400" b="1" dirty="0">
                <a:solidFill>
                  <a:srgbClr val="7030A0"/>
                </a:solidFill>
                <a:latin typeface="+mj-lt"/>
                <a:ea typeface="Roboto" panose="02000000000000000000" pitchFamily="2" charset="0"/>
                <a:cs typeface="Open Sans SemiBold" panose="020B0706030804020204" pitchFamily="34" charset="0"/>
              </a:rPr>
              <a:t>piccole</a:t>
            </a:r>
            <a:r>
              <a:rPr lang="it-IT" sz="1400" dirty="0">
                <a:solidFill>
                  <a:srgbClr val="000000"/>
                </a:solidFill>
                <a:latin typeface="+mj-lt"/>
                <a:ea typeface="Roboto" panose="02000000000000000000" pitchFamily="2" charset="0"/>
                <a:cs typeface="Open Sans SemiBold" panose="020B0706030804020204" pitchFamily="34" charset="0"/>
              </a:rPr>
              <a:t> di dimensione: </a:t>
            </a:r>
            <a:r>
              <a:rPr lang="it-IT" sz="1400" b="1" dirty="0">
                <a:solidFill>
                  <a:srgbClr val="E0373F"/>
                </a:solidFill>
                <a:latin typeface="+mj-lt"/>
              </a:rPr>
              <a:t>96,1</a:t>
            </a:r>
            <a:r>
              <a:rPr lang="it-IT" sz="1400" dirty="0">
                <a:solidFill>
                  <a:srgbClr val="000000"/>
                </a:solidFill>
                <a:latin typeface="+mj-lt"/>
                <a:ea typeface="Roboto" panose="02000000000000000000" pitchFamily="2" charset="0"/>
                <a:cs typeface="Open Sans SemiBold" panose="020B0706030804020204" pitchFamily="34" charset="0"/>
              </a:rPr>
              <a:t> micro imprese (1.252.376) vs 93,9</a:t>
            </a:r>
            <a:endParaRPr lang="it-IT" sz="1400" dirty="0">
              <a:latin typeface="+mj-lt"/>
              <a:ea typeface="Times New Roman" panose="02020603050405020304" pitchFamily="18" charset="0"/>
              <a:cs typeface="Times New Roman" panose="02020603050405020304" pitchFamily="18" charset="0"/>
            </a:endParaRPr>
          </a:p>
          <a:p>
            <a:pPr marL="444500" lvl="1" indent="-228600" algn="just">
              <a:lnSpc>
                <a:spcPct val="150000"/>
              </a:lnSpc>
              <a:buFont typeface="Arial" panose="020B0604020202020204" pitchFamily="34" charset="0"/>
              <a:buChar char="•"/>
              <a:tabLst>
                <a:tab pos="304815" algn="l"/>
              </a:tabLst>
            </a:pPr>
            <a:r>
              <a:rPr lang="it-IT" sz="1400" dirty="0">
                <a:solidFill>
                  <a:srgbClr val="000000"/>
                </a:solidFill>
                <a:latin typeface="+mj-lt"/>
                <a:ea typeface="Roboto" panose="02000000000000000000" pitchFamily="2" charset="0"/>
                <a:cs typeface="Open Sans SemiBold" panose="020B0706030804020204" pitchFamily="34" charset="0"/>
              </a:rPr>
              <a:t>più </a:t>
            </a:r>
            <a:r>
              <a:rPr lang="it-IT" sz="1400" b="1" dirty="0">
                <a:solidFill>
                  <a:srgbClr val="7030A0"/>
                </a:solidFill>
                <a:latin typeface="+mj-lt"/>
                <a:ea typeface="Roboto" panose="02000000000000000000" pitchFamily="2" charset="0"/>
                <a:cs typeface="Open Sans SemiBold" panose="020B0706030804020204" pitchFamily="34" charset="0"/>
              </a:rPr>
              <a:t>ditte individuali</a:t>
            </a:r>
            <a:r>
              <a:rPr lang="it-IT" sz="1400" b="1" dirty="0">
                <a:solidFill>
                  <a:srgbClr val="000000"/>
                </a:solidFill>
                <a:latin typeface="+mj-lt"/>
                <a:ea typeface="Roboto" panose="02000000000000000000" pitchFamily="2" charset="0"/>
                <a:cs typeface="Open Sans SemiBold" panose="020B0706030804020204" pitchFamily="34" charset="0"/>
              </a:rPr>
              <a:t>: </a:t>
            </a:r>
            <a:r>
              <a:rPr lang="it-IT" sz="1400" b="1" dirty="0">
                <a:solidFill>
                  <a:srgbClr val="E0373F"/>
                </a:solidFill>
                <a:latin typeface="+mj-lt"/>
              </a:rPr>
              <a:t>60,1</a:t>
            </a:r>
            <a:r>
              <a:rPr lang="it-IT" sz="1400" b="1" dirty="0">
                <a:solidFill>
                  <a:srgbClr val="FFC000"/>
                </a:solidFill>
                <a:latin typeface="+mj-lt"/>
              </a:rPr>
              <a:t> </a:t>
            </a:r>
            <a:r>
              <a:rPr lang="it-IT" sz="1400" dirty="0">
                <a:solidFill>
                  <a:srgbClr val="000000"/>
                </a:solidFill>
                <a:latin typeface="+mj-lt"/>
                <a:ea typeface="Roboto" panose="02000000000000000000" pitchFamily="2" charset="0"/>
                <a:cs typeface="Open Sans SemiBold" panose="020B0706030804020204" pitchFamily="34" charset="0"/>
              </a:rPr>
              <a:t>(783.382) vs 46,7</a:t>
            </a:r>
            <a:endParaRPr lang="it-IT" sz="1400" dirty="0">
              <a:latin typeface="+mj-lt"/>
              <a:ea typeface="Times New Roman" panose="02020603050405020304" pitchFamily="18" charset="0"/>
              <a:cs typeface="Times New Roman" panose="02020603050405020304" pitchFamily="18" charset="0"/>
            </a:endParaRPr>
          </a:p>
          <a:p>
            <a:pPr marL="444500" lvl="1" indent="-228600" algn="just">
              <a:lnSpc>
                <a:spcPct val="150000"/>
              </a:lnSpc>
              <a:buFont typeface="Arial" panose="020B0604020202020204" pitchFamily="34" charset="0"/>
              <a:buChar char="•"/>
              <a:tabLst>
                <a:tab pos="304815" algn="l"/>
              </a:tabLst>
            </a:pPr>
            <a:r>
              <a:rPr lang="it-IT" sz="1400" dirty="0">
                <a:solidFill>
                  <a:srgbClr val="000000"/>
                </a:solidFill>
                <a:latin typeface="+mj-lt"/>
                <a:ea typeface="Roboto" panose="02000000000000000000" pitchFamily="2" charset="0"/>
                <a:cs typeface="Open Sans SemiBold" panose="020B0706030804020204" pitchFamily="34" charset="0"/>
              </a:rPr>
              <a:t>più nel </a:t>
            </a:r>
            <a:r>
              <a:rPr lang="it-IT" sz="1400" b="1" dirty="0">
                <a:solidFill>
                  <a:srgbClr val="7030A0"/>
                </a:solidFill>
                <a:latin typeface="+mj-lt"/>
                <a:ea typeface="Roboto" panose="02000000000000000000" pitchFamily="2" charset="0"/>
                <a:cs typeface="Open Sans SemiBold" panose="020B0706030804020204" pitchFamily="34" charset="0"/>
              </a:rPr>
              <a:t>Mezzogiorno:</a:t>
            </a:r>
            <a:r>
              <a:rPr lang="it-IT" sz="1400" b="1" dirty="0">
                <a:solidFill>
                  <a:srgbClr val="000000"/>
                </a:solidFill>
                <a:latin typeface="+mj-lt"/>
                <a:ea typeface="Roboto" panose="02000000000000000000" pitchFamily="2" charset="0"/>
                <a:cs typeface="Open Sans SemiBold" panose="020B0706030804020204" pitchFamily="34" charset="0"/>
              </a:rPr>
              <a:t> </a:t>
            </a:r>
            <a:r>
              <a:rPr lang="it-IT" sz="1400" b="1" dirty="0">
                <a:solidFill>
                  <a:srgbClr val="E0373F"/>
                </a:solidFill>
                <a:latin typeface="+mj-lt"/>
              </a:rPr>
              <a:t>36,7</a:t>
            </a:r>
            <a:r>
              <a:rPr lang="it-IT" sz="1400" b="1" dirty="0">
                <a:solidFill>
                  <a:srgbClr val="F9EA41"/>
                </a:solidFill>
                <a:latin typeface="+mj-lt"/>
              </a:rPr>
              <a:t> </a:t>
            </a:r>
            <a:r>
              <a:rPr lang="it-IT" sz="1400" dirty="0">
                <a:solidFill>
                  <a:srgbClr val="000000"/>
                </a:solidFill>
                <a:latin typeface="+mj-lt"/>
                <a:ea typeface="Roboto" panose="02000000000000000000" pitchFamily="2" charset="0"/>
                <a:cs typeface="Open Sans SemiBold" panose="020B0706030804020204" pitchFamily="34" charset="0"/>
              </a:rPr>
              <a:t>(478.422) vs 33,7</a:t>
            </a:r>
            <a:endParaRPr lang="it-IT" sz="1400" dirty="0">
              <a:latin typeface="+mj-lt"/>
              <a:ea typeface="Times New Roman" panose="02020603050405020304" pitchFamily="18" charset="0"/>
              <a:cs typeface="Times New Roman" panose="02020603050405020304" pitchFamily="18" charset="0"/>
            </a:endParaRPr>
          </a:p>
          <a:p>
            <a:pPr marL="444500" lvl="1" indent="-228600" algn="just">
              <a:lnSpc>
                <a:spcPct val="150000"/>
              </a:lnSpc>
              <a:buFont typeface="Arial" panose="020B0604020202020204" pitchFamily="34" charset="0"/>
              <a:buChar char="•"/>
              <a:tabLst>
                <a:tab pos="304815" algn="l"/>
              </a:tabLst>
            </a:pPr>
            <a:r>
              <a:rPr lang="it-IT" sz="1400" dirty="0">
                <a:solidFill>
                  <a:srgbClr val="000000"/>
                </a:solidFill>
                <a:latin typeface="+mj-lt"/>
                <a:ea typeface="Roboto" panose="02000000000000000000" pitchFamily="2" charset="0"/>
                <a:cs typeface="Open Sans SemiBold" panose="020B0706030804020204" pitchFamily="34" charset="0"/>
              </a:rPr>
              <a:t>più </a:t>
            </a:r>
            <a:r>
              <a:rPr lang="it-IT" sz="1400" b="1" dirty="0">
                <a:solidFill>
                  <a:srgbClr val="7030A0"/>
                </a:solidFill>
                <a:latin typeface="+mj-lt"/>
                <a:ea typeface="Roboto" panose="02000000000000000000" pitchFamily="2" charset="0"/>
                <a:cs typeface="Open Sans SemiBold" panose="020B0706030804020204" pitchFamily="34" charset="0"/>
              </a:rPr>
              <a:t>giovanili</a:t>
            </a:r>
            <a:r>
              <a:rPr lang="it-IT" sz="1400" dirty="0">
                <a:solidFill>
                  <a:srgbClr val="7030A0"/>
                </a:solidFill>
                <a:latin typeface="+mj-lt"/>
                <a:ea typeface="Roboto" panose="02000000000000000000" pitchFamily="2" charset="0"/>
                <a:cs typeface="Open Sans SemiBold" panose="020B0706030804020204" pitchFamily="34" charset="0"/>
              </a:rPr>
              <a:t> </a:t>
            </a:r>
            <a:r>
              <a:rPr lang="it-IT" sz="1400" dirty="0">
                <a:solidFill>
                  <a:srgbClr val="000000"/>
                </a:solidFill>
                <a:latin typeface="+mj-lt"/>
                <a:ea typeface="Roboto" panose="02000000000000000000" pitchFamily="2" charset="0"/>
                <a:cs typeface="Open Sans SemiBold" panose="020B0706030804020204" pitchFamily="34" charset="0"/>
              </a:rPr>
              <a:t>secondo l’età degli imprenditori (under 35): </a:t>
            </a:r>
            <a:r>
              <a:rPr lang="it-IT" sz="1400" b="1" dirty="0">
                <a:solidFill>
                  <a:srgbClr val="E0373F"/>
                </a:solidFill>
                <a:latin typeface="+mj-lt"/>
              </a:rPr>
              <a:t>10,0</a:t>
            </a:r>
            <a:r>
              <a:rPr lang="it-IT" sz="1400" b="1" dirty="0">
                <a:solidFill>
                  <a:srgbClr val="E0373F"/>
                </a:solidFill>
                <a:latin typeface="+mj-lt"/>
                <a:ea typeface="Roboto" panose="02000000000000000000" pitchFamily="2" charset="0"/>
                <a:cs typeface="Open Sans SemiBold" panose="020B0706030804020204" pitchFamily="34" charset="0"/>
              </a:rPr>
              <a:t> </a:t>
            </a:r>
            <a:r>
              <a:rPr lang="it-IT" sz="1400" dirty="0">
                <a:solidFill>
                  <a:srgbClr val="000000"/>
                </a:solidFill>
                <a:latin typeface="+mj-lt"/>
                <a:ea typeface="Roboto" panose="02000000000000000000" pitchFamily="2" charset="0"/>
                <a:cs typeface="Open Sans SemiBold" panose="020B0706030804020204" pitchFamily="34" charset="0"/>
              </a:rPr>
              <a:t>(130.102) vs 7,6</a:t>
            </a:r>
            <a:endParaRPr lang="it-IT" sz="1400" dirty="0">
              <a:latin typeface="+mj-lt"/>
              <a:ea typeface="Times New Roman" panose="02020603050405020304" pitchFamily="18" charset="0"/>
              <a:cs typeface="Times New Roman" panose="02020603050405020304" pitchFamily="18" charset="0"/>
            </a:endParaRPr>
          </a:p>
          <a:p>
            <a:pPr marL="444500" lvl="1" indent="-228600" algn="just">
              <a:lnSpc>
                <a:spcPct val="150000"/>
              </a:lnSpc>
              <a:buFont typeface="Arial" panose="020B0604020202020204" pitchFamily="34" charset="0"/>
              <a:buChar char="•"/>
              <a:tabLst>
                <a:tab pos="304815" algn="l"/>
              </a:tabLst>
            </a:pPr>
            <a:r>
              <a:rPr lang="it-IT" sz="1400" dirty="0">
                <a:solidFill>
                  <a:srgbClr val="000000"/>
                </a:solidFill>
                <a:latin typeface="+mj-lt"/>
                <a:ea typeface="Roboto" panose="02000000000000000000" pitchFamily="2" charset="0"/>
                <a:cs typeface="Open Sans SemiBold" panose="020B0706030804020204" pitchFamily="34" charset="0"/>
              </a:rPr>
              <a:t>un po’ più </a:t>
            </a:r>
            <a:r>
              <a:rPr lang="it-IT" sz="1400" b="1" dirty="0">
                <a:solidFill>
                  <a:srgbClr val="7030A0"/>
                </a:solidFill>
                <a:latin typeface="+mj-lt"/>
                <a:ea typeface="Roboto" panose="02000000000000000000" pitchFamily="2" charset="0"/>
                <a:cs typeface="Open Sans SemiBold" panose="020B0706030804020204" pitchFamily="34" charset="0"/>
              </a:rPr>
              <a:t>straniere</a:t>
            </a:r>
            <a:r>
              <a:rPr lang="it-IT" sz="1400" b="1" dirty="0">
                <a:solidFill>
                  <a:srgbClr val="000000"/>
                </a:solidFill>
                <a:latin typeface="+mj-lt"/>
                <a:ea typeface="Roboto" panose="02000000000000000000" pitchFamily="2" charset="0"/>
                <a:cs typeface="Open Sans SemiBold" panose="020B0706030804020204" pitchFamily="34" charset="0"/>
              </a:rPr>
              <a:t>:</a:t>
            </a:r>
            <a:r>
              <a:rPr lang="it-IT" sz="1400" dirty="0">
                <a:solidFill>
                  <a:srgbClr val="000000"/>
                </a:solidFill>
                <a:latin typeface="+mj-lt"/>
                <a:ea typeface="Roboto" panose="02000000000000000000" pitchFamily="2" charset="0"/>
                <a:cs typeface="Open Sans SemiBold" panose="020B0706030804020204" pitchFamily="34" charset="0"/>
              </a:rPr>
              <a:t> </a:t>
            </a:r>
            <a:r>
              <a:rPr lang="it-IT" sz="1400" b="1" dirty="0">
                <a:solidFill>
                  <a:srgbClr val="E0373F"/>
                </a:solidFill>
                <a:latin typeface="+mj-lt"/>
              </a:rPr>
              <a:t>12,8</a:t>
            </a:r>
            <a:r>
              <a:rPr lang="it-IT" sz="1400" dirty="0">
                <a:solidFill>
                  <a:srgbClr val="E0373F"/>
                </a:solidFill>
                <a:latin typeface="+mj-lt"/>
                <a:ea typeface="Roboto" panose="02000000000000000000" pitchFamily="2" charset="0"/>
                <a:cs typeface="Open Sans SemiBold" panose="020B0706030804020204" pitchFamily="34" charset="0"/>
              </a:rPr>
              <a:t> </a:t>
            </a:r>
            <a:r>
              <a:rPr lang="it-IT" sz="1400" dirty="0">
                <a:solidFill>
                  <a:srgbClr val="000000"/>
                </a:solidFill>
                <a:latin typeface="+mj-lt"/>
                <a:ea typeface="Roboto" panose="02000000000000000000" pitchFamily="2" charset="0"/>
                <a:cs typeface="Open Sans SemiBold" panose="020B0706030804020204" pitchFamily="34" charset="0"/>
              </a:rPr>
              <a:t>(167.152) vs 11,1</a:t>
            </a:r>
            <a:endParaRPr lang="it-IT" sz="1400" dirty="0">
              <a:latin typeface="+mj-lt"/>
              <a:ea typeface="Times New Roman" panose="02020603050405020304" pitchFamily="18" charset="0"/>
              <a:cs typeface="Times New Roman" panose="02020603050405020304" pitchFamily="18" charset="0"/>
            </a:endParaRPr>
          </a:p>
          <a:p>
            <a:pPr marL="444500" lvl="1" indent="-228600" algn="just">
              <a:lnSpc>
                <a:spcPct val="150000"/>
              </a:lnSpc>
              <a:buFont typeface="Arial" panose="020B0604020202020204" pitchFamily="34" charset="0"/>
              <a:buChar char="•"/>
              <a:tabLst>
                <a:tab pos="304815" algn="l"/>
              </a:tabLst>
            </a:pPr>
            <a:r>
              <a:rPr lang="it-IT" sz="1400" dirty="0">
                <a:solidFill>
                  <a:srgbClr val="000000"/>
                </a:solidFill>
                <a:latin typeface="+mj-lt"/>
                <a:ea typeface="Roboto" panose="02000000000000000000" pitchFamily="2" charset="0"/>
                <a:cs typeface="Open Sans SemiBold" panose="020B0706030804020204" pitchFamily="34" charset="0"/>
              </a:rPr>
              <a:t>meno </a:t>
            </a:r>
            <a:r>
              <a:rPr lang="it-IT" sz="1400" b="1" dirty="0">
                <a:solidFill>
                  <a:srgbClr val="7030A0"/>
                </a:solidFill>
                <a:latin typeface="+mj-lt"/>
                <a:ea typeface="Roboto" panose="02000000000000000000" pitchFamily="2" charset="0"/>
                <a:cs typeface="Open Sans SemiBold" panose="020B0706030804020204" pitchFamily="34" charset="0"/>
              </a:rPr>
              <a:t>artigiane:</a:t>
            </a:r>
            <a:r>
              <a:rPr lang="it-IT" sz="1400" dirty="0">
                <a:solidFill>
                  <a:srgbClr val="000000"/>
                </a:solidFill>
                <a:latin typeface="+mj-lt"/>
                <a:ea typeface="Roboto" panose="02000000000000000000" pitchFamily="2" charset="0"/>
                <a:cs typeface="Open Sans SemiBold" panose="020B0706030804020204" pitchFamily="34" charset="0"/>
              </a:rPr>
              <a:t> </a:t>
            </a:r>
            <a:r>
              <a:rPr lang="it-IT" sz="1400" b="1" dirty="0">
                <a:solidFill>
                  <a:srgbClr val="E0373F"/>
                </a:solidFill>
                <a:latin typeface="+mj-lt"/>
              </a:rPr>
              <a:t>16,8</a:t>
            </a:r>
            <a:r>
              <a:rPr lang="it-IT" sz="1400" b="1" dirty="0">
                <a:solidFill>
                  <a:srgbClr val="F9EA41"/>
                </a:solidFill>
                <a:latin typeface="+mj-lt"/>
              </a:rPr>
              <a:t> </a:t>
            </a:r>
            <a:r>
              <a:rPr lang="it-IT" sz="1400" dirty="0">
                <a:solidFill>
                  <a:srgbClr val="000000"/>
                </a:solidFill>
                <a:latin typeface="+mj-lt"/>
                <a:ea typeface="Roboto" panose="02000000000000000000" pitchFamily="2" charset="0"/>
                <a:cs typeface="Open Sans SemiBold" panose="020B0706030804020204" pitchFamily="34" charset="0"/>
              </a:rPr>
              <a:t>(218.262 ) vs </a:t>
            </a:r>
            <a:r>
              <a:rPr lang="it-IT" sz="1400" dirty="0">
                <a:solidFill>
                  <a:srgbClr val="000000"/>
                </a:solidFill>
                <a:latin typeface="+mj-lt"/>
                <a:ea typeface="Roboto" panose="02000000000000000000" pitchFamily="2" charset="0"/>
                <a:cs typeface="Times New Roman" panose="02020603050405020304" pitchFamily="18" charset="0"/>
              </a:rPr>
              <a:t>22,3</a:t>
            </a:r>
          </a:p>
          <a:p>
            <a:pPr marL="444500" lvl="1" indent="-228600" algn="just">
              <a:lnSpc>
                <a:spcPct val="150000"/>
              </a:lnSpc>
              <a:buFont typeface="Arial" panose="020B0604020202020204" pitchFamily="34" charset="0"/>
              <a:buChar char="•"/>
              <a:tabLst>
                <a:tab pos="304815" algn="l"/>
              </a:tabLst>
            </a:pPr>
            <a:r>
              <a:rPr lang="it-IT" sz="1400" dirty="0">
                <a:solidFill>
                  <a:srgbClr val="000000"/>
                </a:solidFill>
                <a:latin typeface="+mj-lt"/>
                <a:ea typeface="Roboto" panose="02000000000000000000" pitchFamily="2" charset="0"/>
                <a:cs typeface="Open Sans SemiBold" panose="020B0706030804020204" pitchFamily="34" charset="0"/>
              </a:rPr>
              <a:t>poco strutturate in forma </a:t>
            </a:r>
            <a:r>
              <a:rPr lang="it-IT" sz="1400" b="1" dirty="0">
                <a:solidFill>
                  <a:srgbClr val="7030A0"/>
                </a:solidFill>
                <a:latin typeface="+mj-lt"/>
                <a:ea typeface="Roboto" panose="02000000000000000000" pitchFamily="2" charset="0"/>
                <a:cs typeface="Open Sans SemiBold" panose="020B0706030804020204" pitchFamily="34" charset="0"/>
              </a:rPr>
              <a:t>consorzi, cooperative e altre forme</a:t>
            </a:r>
            <a:r>
              <a:rPr lang="it-IT" sz="1400" dirty="0">
                <a:solidFill>
                  <a:srgbClr val="000000"/>
                </a:solidFill>
                <a:latin typeface="+mj-lt"/>
                <a:ea typeface="Roboto" panose="02000000000000000000" pitchFamily="2" charset="0"/>
                <a:cs typeface="Open Sans SemiBold" panose="020B0706030804020204" pitchFamily="34" charset="0"/>
              </a:rPr>
              <a:t>: </a:t>
            </a:r>
            <a:r>
              <a:rPr lang="it-IT" sz="1400" b="1" dirty="0">
                <a:solidFill>
                  <a:srgbClr val="E0373F"/>
                </a:solidFill>
                <a:latin typeface="+mj-lt"/>
                <a:ea typeface="Roboto" panose="02000000000000000000" pitchFamily="2" charset="0"/>
                <a:cs typeface="Open Sans SemiBold" panose="020B0706030804020204" pitchFamily="34" charset="0"/>
              </a:rPr>
              <a:t>2,4</a:t>
            </a:r>
            <a:r>
              <a:rPr lang="it-IT" sz="1400" dirty="0">
                <a:solidFill>
                  <a:srgbClr val="000000"/>
                </a:solidFill>
                <a:latin typeface="+mj-lt"/>
                <a:ea typeface="Roboto" panose="02000000000000000000" pitchFamily="2" charset="0"/>
                <a:cs typeface="Open Sans SemiBold" panose="020B0706030804020204" pitchFamily="34" charset="0"/>
              </a:rPr>
              <a:t> (31.376) vs 3,0</a:t>
            </a:r>
            <a:endParaRPr lang="it-IT" sz="1400" dirty="0">
              <a:latin typeface="+mj-lt"/>
              <a:ea typeface="Roboto" panose="02000000000000000000" pitchFamily="2" charset="0"/>
              <a:cs typeface="Times New Roman" panose="02020603050405020304" pitchFamily="18" charset="0"/>
            </a:endParaRPr>
          </a:p>
          <a:p>
            <a:pPr marL="444500" lvl="1" indent="-228600" algn="just">
              <a:lnSpc>
                <a:spcPct val="150000"/>
              </a:lnSpc>
              <a:buFont typeface="Arial" panose="020B0604020202020204" pitchFamily="34" charset="0"/>
              <a:buChar char="•"/>
              <a:tabLst>
                <a:tab pos="304815" algn="l"/>
              </a:tabLst>
            </a:pPr>
            <a:r>
              <a:rPr lang="it-IT" sz="1400" dirty="0">
                <a:solidFill>
                  <a:srgbClr val="000000"/>
                </a:solidFill>
                <a:latin typeface="+mj-lt"/>
                <a:ea typeface="Roboto" panose="02000000000000000000" pitchFamily="2" charset="0"/>
                <a:cs typeface="Open Sans SemiBold" panose="020B0706030804020204" pitchFamily="34" charset="0"/>
              </a:rPr>
              <a:t>con un elevato tasso di femminilizzazione nei settori: </a:t>
            </a:r>
            <a:r>
              <a:rPr lang="it-IT" sz="1400" b="1" dirty="0">
                <a:solidFill>
                  <a:srgbClr val="7030A0"/>
                </a:solidFill>
                <a:latin typeface="+mj-lt"/>
                <a:ea typeface="Roboto" panose="02000000000000000000" pitchFamily="2" charset="0"/>
                <a:cs typeface="Open Sans SemiBold" panose="020B0706030804020204" pitchFamily="34" charset="0"/>
              </a:rPr>
              <a:t>Altre attività di servizi alla persona, Sistema moda, Sanità e assistenza sociale</a:t>
            </a:r>
            <a:endParaRPr lang="it-IT" sz="1400" dirty="0">
              <a:solidFill>
                <a:srgbClr val="7030A0"/>
              </a:solidFill>
              <a:latin typeface="+mj-lt"/>
              <a:ea typeface="Times New Roman" panose="02020603050405020304" pitchFamily="18" charset="0"/>
              <a:cs typeface="Times New Roman" panose="02020603050405020304" pitchFamily="18" charset="0"/>
            </a:endParaRPr>
          </a:p>
          <a:p>
            <a:pPr marL="444500" lvl="1" indent="-228600" algn="just">
              <a:lnSpc>
                <a:spcPct val="150000"/>
              </a:lnSpc>
              <a:buFont typeface="Arial" panose="020B0604020202020204" pitchFamily="34" charset="0"/>
              <a:buChar char="•"/>
              <a:tabLst>
                <a:tab pos="304815" algn="l"/>
              </a:tabLst>
            </a:pPr>
            <a:r>
              <a:rPr lang="it-IT" sz="1400" b="1" dirty="0">
                <a:solidFill>
                  <a:srgbClr val="7030A0"/>
                </a:solidFill>
                <a:latin typeface="+mj-lt"/>
                <a:ea typeface="Roboto" panose="02000000000000000000" pitchFamily="2" charset="0"/>
                <a:cs typeface="Open Sans SemiBold" panose="020B0706030804020204" pitchFamily="34" charset="0"/>
              </a:rPr>
              <a:t>sopravvivono meno a tre anni </a:t>
            </a:r>
            <a:r>
              <a:rPr lang="it-IT" sz="1400" dirty="0">
                <a:solidFill>
                  <a:srgbClr val="000000"/>
                </a:solidFill>
                <a:latin typeface="+mj-lt"/>
                <a:ea typeface="Roboto" panose="02000000000000000000" pitchFamily="2" charset="0"/>
                <a:cs typeface="Open Sans SemiBold" panose="020B0706030804020204" pitchFamily="34" charset="0"/>
              </a:rPr>
              <a:t>dalla nascita: dopo tre anni restano ancora aperte il </a:t>
            </a:r>
            <a:r>
              <a:rPr lang="it-IT" sz="1400" b="1" dirty="0">
                <a:solidFill>
                  <a:srgbClr val="E0373F"/>
                </a:solidFill>
                <a:latin typeface="+mj-lt"/>
              </a:rPr>
              <a:t>78%</a:t>
            </a:r>
            <a:r>
              <a:rPr lang="it-IT" sz="1400" dirty="0">
                <a:solidFill>
                  <a:srgbClr val="000000"/>
                </a:solidFill>
                <a:latin typeface="+mj-lt"/>
                <a:ea typeface="Roboto" panose="02000000000000000000" pitchFamily="2" charset="0"/>
                <a:cs typeface="Open Sans SemiBold" panose="020B0706030804020204" pitchFamily="34" charset="0"/>
              </a:rPr>
              <a:t> delle imprese femminili, contro l’80,9% di quelle maschili… </a:t>
            </a:r>
            <a:r>
              <a:rPr lang="it-IT" sz="1400" b="1" dirty="0">
                <a:solidFill>
                  <a:srgbClr val="7030A0"/>
                </a:solidFill>
                <a:latin typeface="+mj-lt"/>
                <a:ea typeface="Roboto" panose="02000000000000000000" pitchFamily="2" charset="0"/>
                <a:cs typeface="Open Sans SemiBold" panose="020B0706030804020204" pitchFamily="34" charset="0"/>
              </a:rPr>
              <a:t>e anche a cinque anni</a:t>
            </a:r>
            <a:r>
              <a:rPr lang="it-IT" sz="1400" dirty="0">
                <a:solidFill>
                  <a:srgbClr val="000000"/>
                </a:solidFill>
                <a:latin typeface="+mj-lt"/>
                <a:ea typeface="Roboto" panose="02000000000000000000" pitchFamily="2" charset="0"/>
                <a:cs typeface="Open Sans SemiBold" panose="020B0706030804020204" pitchFamily="34" charset="0"/>
              </a:rPr>
              <a:t>: la quota delle imprese femminili sopravviventi è del </a:t>
            </a:r>
            <a:r>
              <a:rPr lang="it-IT" sz="1400" b="1" dirty="0">
                <a:solidFill>
                  <a:srgbClr val="E0373F"/>
                </a:solidFill>
                <a:latin typeface="+mj-lt"/>
              </a:rPr>
              <a:t>74,4</a:t>
            </a:r>
            <a:r>
              <a:rPr lang="it-IT" sz="1400" b="1" dirty="0">
                <a:latin typeface="+mj-lt"/>
              </a:rPr>
              <a:t>,</a:t>
            </a:r>
            <a:r>
              <a:rPr lang="it-IT" sz="1400" dirty="0">
                <a:solidFill>
                  <a:srgbClr val="000000"/>
                </a:solidFill>
                <a:latin typeface="+mj-lt"/>
                <a:ea typeface="Roboto" panose="02000000000000000000" pitchFamily="2" charset="0"/>
                <a:cs typeface="Open Sans SemiBold" panose="020B0706030804020204" pitchFamily="34" charset="0"/>
              </a:rPr>
              <a:t> </a:t>
            </a:r>
            <a:r>
              <a:rPr lang="it-IT" sz="1400" dirty="0">
                <a:latin typeface="+mj-lt"/>
                <a:ea typeface="Roboto" panose="02000000000000000000" pitchFamily="2" charset="0"/>
                <a:cs typeface="Open Sans SemiBold" panose="020B0706030804020204" pitchFamily="34" charset="0"/>
              </a:rPr>
              <a:t>contro il 77,6 di quelle </a:t>
            </a:r>
            <a:r>
              <a:rPr lang="it-IT" sz="1400" dirty="0">
                <a:solidFill>
                  <a:srgbClr val="000000"/>
                </a:solidFill>
                <a:latin typeface="+mj-lt"/>
                <a:ea typeface="Roboto" panose="02000000000000000000" pitchFamily="2" charset="0"/>
                <a:cs typeface="Open Sans SemiBold" panose="020B0706030804020204" pitchFamily="34" charset="0"/>
              </a:rPr>
              <a:t>maschili</a:t>
            </a:r>
            <a:endParaRPr lang="it-IT" sz="1400" dirty="0">
              <a:latin typeface="+mj-lt"/>
              <a:ea typeface="Times New Roman" panose="02020603050405020304" pitchFamily="18" charset="0"/>
              <a:cs typeface="Times New Roman" panose="02020603050405020304" pitchFamily="18" charset="0"/>
            </a:endParaRPr>
          </a:p>
        </p:txBody>
      </p:sp>
      <p:sp>
        <p:nvSpPr>
          <p:cNvPr id="2" name="Titolo 1">
            <a:extLst>
              <a:ext uri="{FF2B5EF4-FFF2-40B4-BE49-F238E27FC236}">
                <a16:creationId xmlns:a16="http://schemas.microsoft.com/office/drawing/2014/main" id="{29E1943E-9A0F-04D0-6AFC-F474FE1D651C}"/>
              </a:ext>
            </a:extLst>
          </p:cNvPr>
          <p:cNvSpPr txBox="1">
            <a:spLocks/>
          </p:cNvSpPr>
          <p:nvPr/>
        </p:nvSpPr>
        <p:spPr>
          <a:xfrm>
            <a:off x="6542673" y="444690"/>
            <a:ext cx="5006023" cy="58634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it-IT" dirty="0"/>
              <a:t>IL PROFILO DELLE IMPRESE FEMMINILI</a:t>
            </a:r>
          </a:p>
        </p:txBody>
      </p:sp>
    </p:spTree>
    <p:extLst>
      <p:ext uri="{BB962C8B-B14F-4D97-AF65-F5344CB8AC3E}">
        <p14:creationId xmlns:p14="http://schemas.microsoft.com/office/powerpoint/2010/main" val="3935472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C875DBC-BC89-4FF4-EC53-FB34B56571A8}"/>
              </a:ext>
            </a:extLst>
          </p:cNvPr>
          <p:cNvSpPr txBox="1"/>
          <p:nvPr/>
        </p:nvSpPr>
        <p:spPr>
          <a:xfrm>
            <a:off x="323654" y="2086645"/>
            <a:ext cx="5458836" cy="3785652"/>
          </a:xfrm>
          <a:prstGeom prst="rect">
            <a:avLst/>
          </a:prstGeom>
          <a:noFill/>
        </p:spPr>
        <p:txBody>
          <a:bodyPr wrap="square">
            <a:spAutoFit/>
          </a:bodyPr>
          <a:lstStyle/>
          <a:p>
            <a:pPr marL="228600" lvl="1" indent="-228600" algn="just">
              <a:spcAft>
                <a:spcPts val="750"/>
              </a:spcAft>
              <a:buClr>
                <a:schemeClr val="lt1"/>
              </a:buClr>
              <a:buSzPts val="2300"/>
              <a:buFont typeface="Arial" panose="020B0604020202020204" pitchFamily="34" charset="0"/>
              <a:buChar char="•"/>
              <a:tabLst>
                <a:tab pos="61386" algn="l"/>
              </a:tabLst>
            </a:pPr>
            <a:r>
              <a:rPr lang="it-IT" sz="1400" dirty="0">
                <a:latin typeface="+mj-lt"/>
              </a:rPr>
              <a:t>Il 2,2% delle imprese femminili nate nel 2020 ha cessato la propria attività già nel corso dello stesso anno. A tre anni dalla nascita (anno 2022) le cessazioni sono il 12,9%, contro l’11,1% riscontrato per le imprese non femminili e corrispondente in via complementare a una probabilità di sopravvivenza dell’87,1% e un gap rispetto alle altre imprese di 1,8 punti percentuali.</a:t>
            </a:r>
          </a:p>
          <a:p>
            <a:pPr marL="228600" lvl="1" indent="-228600" algn="just">
              <a:spcBef>
                <a:spcPts val="1000"/>
              </a:spcBef>
              <a:spcAft>
                <a:spcPts val="750"/>
              </a:spcAft>
              <a:buClr>
                <a:schemeClr val="lt1"/>
              </a:buClr>
              <a:buSzPts val="2300"/>
              <a:buFont typeface="Arial" panose="020B0604020202020204" pitchFamily="34" charset="0"/>
              <a:buChar char="•"/>
              <a:tabLst>
                <a:tab pos="61386" algn="l"/>
              </a:tabLst>
            </a:pPr>
            <a:r>
              <a:rPr lang="it-IT" sz="1400" b="1" dirty="0">
                <a:solidFill>
                  <a:srgbClr val="6F3E91"/>
                </a:solidFill>
                <a:latin typeface="+mj-lt"/>
              </a:rPr>
              <a:t>Se si guarda ai valori a cinque anni </a:t>
            </a:r>
            <a:r>
              <a:rPr lang="it-IT" sz="1400" dirty="0">
                <a:solidFill>
                  <a:srgbClr val="212529"/>
                </a:solidFill>
                <a:latin typeface="+mj-lt"/>
              </a:rPr>
              <a:t>(anno 2024), la soglia comunemente individuata per la conclusione della fase di start up delle attività, </a:t>
            </a:r>
            <a:r>
              <a:rPr lang="it-IT" sz="1400" b="1" dirty="0">
                <a:solidFill>
                  <a:srgbClr val="6F3E91"/>
                </a:solidFill>
                <a:latin typeface="+mj-lt"/>
              </a:rPr>
              <a:t>la probabilità di sopravvivenza per una impresa femminile è del 78%, con un differenziale di 2,9 punti percentuali rispetto alle altre imprese, </a:t>
            </a:r>
            <a:r>
              <a:rPr lang="it-IT" sz="1400" dirty="0">
                <a:solidFill>
                  <a:srgbClr val="212529"/>
                </a:solidFill>
                <a:latin typeface="+mj-lt"/>
              </a:rPr>
              <a:t>indicativo di una maggiore fragilità per le iniziative imprenditoriali a esclusiva o prevalente conduzione femminile.</a:t>
            </a:r>
          </a:p>
          <a:p>
            <a:pPr marL="228600" lvl="1" indent="-228600" algn="just">
              <a:spcBef>
                <a:spcPts val="1000"/>
              </a:spcBef>
              <a:spcAft>
                <a:spcPts val="750"/>
              </a:spcAft>
              <a:buClr>
                <a:schemeClr val="lt1"/>
              </a:buClr>
              <a:buSzPts val="2300"/>
              <a:buFont typeface="Arial" panose="020B0604020202020204" pitchFamily="34" charset="0"/>
              <a:buChar char="•"/>
              <a:tabLst>
                <a:tab pos="61386" algn="l"/>
              </a:tabLst>
            </a:pPr>
            <a:r>
              <a:rPr lang="it-IT" sz="1400" b="1" dirty="0">
                <a:solidFill>
                  <a:srgbClr val="6F3E91"/>
                </a:solidFill>
                <a:latin typeface="+mj-lt"/>
              </a:rPr>
              <a:t>Una volta terminata la fase di start up le imprese femminili  presentano un tasso di sopravvivenza pari al 74,4%, contro il 77,6% delle imprese non femminili</a:t>
            </a:r>
            <a:r>
              <a:rPr lang="it-IT" sz="1400" dirty="0">
                <a:solidFill>
                  <a:srgbClr val="212529"/>
                </a:solidFill>
                <a:latin typeface="+mj-lt"/>
              </a:rPr>
              <a:t>.</a:t>
            </a:r>
          </a:p>
        </p:txBody>
      </p:sp>
      <p:sp>
        <p:nvSpPr>
          <p:cNvPr id="7" name="Rettangolo 6">
            <a:extLst>
              <a:ext uri="{FF2B5EF4-FFF2-40B4-BE49-F238E27FC236}">
                <a16:creationId xmlns:a16="http://schemas.microsoft.com/office/drawing/2014/main" id="{C71A71DB-4392-1B3F-3889-2A164C815ABE}"/>
              </a:ext>
            </a:extLst>
          </p:cNvPr>
          <p:cNvSpPr/>
          <p:nvPr/>
        </p:nvSpPr>
        <p:spPr>
          <a:xfrm>
            <a:off x="6221535" y="1932757"/>
            <a:ext cx="5539363" cy="307777"/>
          </a:xfrm>
          <a:prstGeom prst="rect">
            <a:avLst/>
          </a:prstGeom>
        </p:spPr>
        <p:txBody>
          <a:bodyPr wrap="square">
            <a:spAutoFit/>
          </a:bodyPr>
          <a:lstStyle/>
          <a:p>
            <a:r>
              <a:rPr lang="it-IT" sz="1400" b="1" dirty="0">
                <a:solidFill>
                  <a:srgbClr val="000000"/>
                </a:solidFill>
                <a:latin typeface="+mj-lt"/>
              </a:rPr>
              <a:t>Tasso di sopravvivenza delle imprese femminili e non, anni 2020-2025</a:t>
            </a:r>
            <a:endParaRPr lang="it-IT" sz="1400" b="1" dirty="0">
              <a:latin typeface="+mj-lt"/>
            </a:endParaRPr>
          </a:p>
        </p:txBody>
      </p:sp>
      <p:sp>
        <p:nvSpPr>
          <p:cNvPr id="4" name="Titolo 1">
            <a:extLst>
              <a:ext uri="{FF2B5EF4-FFF2-40B4-BE49-F238E27FC236}">
                <a16:creationId xmlns:a16="http://schemas.microsoft.com/office/drawing/2014/main" id="{FAE7A765-C181-2E10-1051-A1E78E3C5AC0}"/>
              </a:ext>
            </a:extLst>
          </p:cNvPr>
          <p:cNvSpPr txBox="1">
            <a:spLocks/>
          </p:cNvSpPr>
          <p:nvPr/>
        </p:nvSpPr>
        <p:spPr>
          <a:xfrm>
            <a:off x="3390358" y="482444"/>
            <a:ext cx="8116330" cy="586345"/>
          </a:xfrm>
          <a:prstGeom prst="rect">
            <a:avLst/>
          </a:prstGeom>
        </p:spPr>
        <p:txBody>
          <a:bodyPr/>
          <a:lstStyle>
            <a:defPPr>
              <a:defRPr lang="it-IT"/>
            </a:defPPr>
            <a:lvl1pPr>
              <a:lnSpc>
                <a:spcPct val="90000"/>
              </a:lnSpc>
              <a:spcBef>
                <a:spcPct val="0"/>
              </a:spcBef>
              <a:buNone/>
              <a:defRPr sz="2400" b="1">
                <a:solidFill>
                  <a:srgbClr val="E8562F"/>
                </a:solidFill>
                <a:latin typeface="+mj-lt"/>
                <a:ea typeface="+mj-ea"/>
                <a:cs typeface="+mj-cs"/>
              </a:defRPr>
            </a:lvl1pPr>
          </a:lstStyle>
          <a:p>
            <a:pPr algn="r"/>
            <a:r>
              <a:rPr lang="it-IT" b="0" dirty="0">
                <a:solidFill>
                  <a:schemeClr val="tx1"/>
                </a:solidFill>
              </a:rPr>
              <a:t>LA PROBABILITA’ DI SOPRAVVIVENZA</a:t>
            </a:r>
          </a:p>
        </p:txBody>
      </p:sp>
      <p:graphicFrame>
        <p:nvGraphicFramePr>
          <p:cNvPr id="3" name="Grafico 2">
            <a:extLst>
              <a:ext uri="{FF2B5EF4-FFF2-40B4-BE49-F238E27FC236}">
                <a16:creationId xmlns:a16="http://schemas.microsoft.com/office/drawing/2014/main" id="{2DC17858-4B43-4FCB-262F-629858F3EB87}"/>
              </a:ext>
            </a:extLst>
          </p:cNvPr>
          <p:cNvGraphicFramePr>
            <a:graphicFrameLocks/>
          </p:cNvGraphicFramePr>
          <p:nvPr/>
        </p:nvGraphicFramePr>
        <p:xfrm>
          <a:off x="6114854" y="2423115"/>
          <a:ext cx="5539363" cy="3727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88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BA9CB-69E4-4487-FE3C-08D481CCB305}"/>
              </a:ext>
            </a:extLst>
          </p:cNvPr>
          <p:cNvSpPr>
            <a:spLocks noGrp="1"/>
          </p:cNvSpPr>
          <p:nvPr>
            <p:ph type="ctrTitle"/>
          </p:nvPr>
        </p:nvSpPr>
        <p:spPr>
          <a:xfrm>
            <a:off x="848139" y="2261286"/>
            <a:ext cx="9702248" cy="1715816"/>
          </a:xfrm>
        </p:spPr>
        <p:txBody>
          <a:bodyPr>
            <a:normAutofit/>
          </a:bodyPr>
          <a:lstStyle/>
          <a:p>
            <a:r>
              <a:rPr lang="it-IT" dirty="0"/>
              <a:t>LE IMPRESE FEMMINILI IN ABRUZZO E NELLA CAMERA DI COMMERCIO GRAN SASSO D’ITALIA</a:t>
            </a:r>
          </a:p>
        </p:txBody>
      </p:sp>
    </p:spTree>
    <p:extLst>
      <p:ext uri="{BB962C8B-B14F-4D97-AF65-F5344CB8AC3E}">
        <p14:creationId xmlns:p14="http://schemas.microsoft.com/office/powerpoint/2010/main" val="13618485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2387</TotalTime>
  <Words>4259</Words>
  <Application>Microsoft Office PowerPoint</Application>
  <PresentationFormat>Widescreen</PresentationFormat>
  <Paragraphs>1034</Paragraphs>
  <Slides>31</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Calibri Light</vt:lpstr>
      <vt:lpstr>DM Sans</vt:lpstr>
      <vt:lpstr>Lato</vt:lpstr>
      <vt:lpstr>Tema di Office</vt:lpstr>
      <vt:lpstr>I NUMERI DELL’IMPRENDITORIA FEMMINILE IN ABRUZZO E NELLA CAMERA DI COMMERCIO GRAN SASSO D’ITALIA </vt:lpstr>
      <vt:lpstr>Indice</vt:lpstr>
      <vt:lpstr>L’IMPRENDITORIA FEMMINILE IN ITALIA</vt:lpstr>
      <vt:lpstr>Presentazione standard di PowerPoint</vt:lpstr>
      <vt:lpstr>IL SISTEMA IMPRENDITORIALE SI TINGE DI ROSA</vt:lpstr>
      <vt:lpstr>LE TOP FIVE (al 31 dicembre 2025)</vt:lpstr>
      <vt:lpstr>Presentazione standard di PowerPoint</vt:lpstr>
      <vt:lpstr>Presentazione standard di PowerPoint</vt:lpstr>
      <vt:lpstr>LE IMPRESE FEMMINILI IN ABRUZZO E NELLA CAMERA DI COMMERCIO GRAN SASSO D’ITALIA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IMPRESE FEMMINILI E LA DUPLICE TRANSIZIONE</vt:lpstr>
      <vt:lpstr>Presentazione standard di PowerPoint</vt:lpstr>
      <vt:lpstr>Presentazione standard di PowerPoint</vt:lpstr>
      <vt:lpstr>LE IMPRESE FEMMINILI NELLA CULTURA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della PRESENTAZIONE</dc:title>
  <dc:creator>Padelli Riccardo</dc:creator>
  <cp:lastModifiedBy>Monica Onori</cp:lastModifiedBy>
  <cp:revision>382</cp:revision>
  <cp:lastPrinted>2025-11-10T09:18:09Z</cp:lastPrinted>
  <dcterms:created xsi:type="dcterms:W3CDTF">2023-10-16T09:06:46Z</dcterms:created>
  <dcterms:modified xsi:type="dcterms:W3CDTF">2026-03-04T08:20:03Z</dcterms:modified>
</cp:coreProperties>
</file>