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51" r:id="rId1"/>
    <p:sldMasterId id="2147483664" r:id="rId2"/>
  </p:sldMasterIdLst>
  <p:notesMasterIdLst>
    <p:notesMasterId r:id="rId40"/>
  </p:notesMasterIdLst>
  <p:handoutMasterIdLst>
    <p:handoutMasterId r:id="rId41"/>
  </p:handoutMasterIdLst>
  <p:sldIdLst>
    <p:sldId id="261" r:id="rId3"/>
    <p:sldId id="304" r:id="rId4"/>
    <p:sldId id="281" r:id="rId5"/>
    <p:sldId id="277" r:id="rId6"/>
    <p:sldId id="263" r:id="rId7"/>
    <p:sldId id="275" r:id="rId8"/>
    <p:sldId id="269" r:id="rId9"/>
    <p:sldId id="267" r:id="rId10"/>
    <p:sldId id="268" r:id="rId11"/>
    <p:sldId id="278" r:id="rId12"/>
    <p:sldId id="279" r:id="rId13"/>
    <p:sldId id="280" r:id="rId14"/>
    <p:sldId id="282" r:id="rId15"/>
    <p:sldId id="283" r:id="rId16"/>
    <p:sldId id="284" r:id="rId17"/>
    <p:sldId id="285" r:id="rId18"/>
    <p:sldId id="286" r:id="rId19"/>
    <p:sldId id="292" r:id="rId20"/>
    <p:sldId id="303" r:id="rId21"/>
    <p:sldId id="288" r:id="rId22"/>
    <p:sldId id="290" r:id="rId23"/>
    <p:sldId id="289" r:id="rId24"/>
    <p:sldId id="291" r:id="rId25"/>
    <p:sldId id="293" r:id="rId26"/>
    <p:sldId id="294" r:id="rId27"/>
    <p:sldId id="297" r:id="rId28"/>
    <p:sldId id="295" r:id="rId29"/>
    <p:sldId id="296" r:id="rId30"/>
    <p:sldId id="298" r:id="rId31"/>
    <p:sldId id="299" r:id="rId32"/>
    <p:sldId id="300" r:id="rId33"/>
    <p:sldId id="301" r:id="rId34"/>
    <p:sldId id="302" r:id="rId35"/>
    <p:sldId id="305" r:id="rId36"/>
    <p:sldId id="306" r:id="rId37"/>
    <p:sldId id="307" r:id="rId38"/>
    <p:sldId id="308" r:id="rId39"/>
  </p:sldIdLst>
  <p:sldSz cx="9144000" cy="6858000" type="screen4x3"/>
  <p:notesSz cx="6783388" cy="9926638"/>
  <p:defaultTextStyle>
    <a:defPPr>
      <a:defRPr lang="it-IT"/>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Mario Goddi" initials="" lastIdx="1" clrIdx="0"/>
  <p:cmAuthor id="1" name="Simone" initials="" lastIdx="13" clrIdx="1"/>
</p:cmAuthorLst>
</file>

<file path=ppt/presProps.xml><?xml version="1.0" encoding="utf-8"?>
<p:presentationPr xmlns:a="http://schemas.openxmlformats.org/drawingml/2006/main" xmlns:r="http://schemas.openxmlformats.org/officeDocument/2006/relationships" xmlns:p="http://schemas.openxmlformats.org/presentationml/2006/main">
  <p:prnPr scaleToFitPaper="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0092D2"/>
    <a:srgbClr val="9AC59F"/>
    <a:srgbClr val="B8DBB9"/>
    <a:srgbClr val="1E1D65"/>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ile medio 2 - Color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essuno stile, nessuna griglia">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2698" autoAdjust="0"/>
    <p:restoredTop sz="86417" autoAdjust="0"/>
  </p:normalViewPr>
  <p:slideViewPr>
    <p:cSldViewPr snapToGrid="0" snapToObjects="1">
      <p:cViewPr varScale="1">
        <p:scale>
          <a:sx n="98" d="100"/>
          <a:sy n="98" d="100"/>
        </p:scale>
        <p:origin x="1572" y="9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commentAuthors" Target="commentAuthors.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notesMaster" Target="notesMasters/notesMaster1.xml"/><Relationship Id="rId45"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presProps" Target="presProps.xml"/><Relationship Id="rId8" Type="http://schemas.openxmlformats.org/officeDocument/2006/relationships/slide" Target="slides/slide6.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tableStyles" Target="tableStyles.xml"/><Relationship Id="rId20" Type="http://schemas.openxmlformats.org/officeDocument/2006/relationships/slide" Target="slides/slide18.xml"/><Relationship Id="rId41"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39468" cy="496332"/>
          </a:xfrm>
          <a:prstGeom prst="rect">
            <a:avLst/>
          </a:prstGeom>
        </p:spPr>
        <p:txBody>
          <a:bodyPr vert="horz" lIns="91440" tIns="45720" rIns="91440" bIns="45720" rtlCol="0"/>
          <a:lstStyle>
            <a:lvl1pPr algn="l">
              <a:defRPr sz="1200"/>
            </a:lvl1pPr>
          </a:lstStyle>
          <a:p>
            <a:endParaRPr lang="it-IT"/>
          </a:p>
        </p:txBody>
      </p:sp>
      <p:sp>
        <p:nvSpPr>
          <p:cNvPr id="3" name="Segnaposto data 2"/>
          <p:cNvSpPr>
            <a:spLocks noGrp="1"/>
          </p:cNvSpPr>
          <p:nvPr>
            <p:ph type="dt" sz="quarter" idx="1"/>
          </p:nvPr>
        </p:nvSpPr>
        <p:spPr>
          <a:xfrm>
            <a:off x="3842350" y="0"/>
            <a:ext cx="2939468" cy="496332"/>
          </a:xfrm>
          <a:prstGeom prst="rect">
            <a:avLst/>
          </a:prstGeom>
        </p:spPr>
        <p:txBody>
          <a:bodyPr vert="horz" lIns="91440" tIns="45720" rIns="91440" bIns="45720" rtlCol="0"/>
          <a:lstStyle>
            <a:lvl1pPr algn="r">
              <a:defRPr sz="1200"/>
            </a:lvl1pPr>
          </a:lstStyle>
          <a:p>
            <a:fld id="{7B50D00D-6B29-E945-8CBA-6963BC5C60F0}" type="datetimeFigureOut">
              <a:rPr lang="it-IT" smtClean="0"/>
              <a:t>15/11/2024</a:t>
            </a:fld>
            <a:endParaRPr lang="it-IT"/>
          </a:p>
        </p:txBody>
      </p:sp>
      <p:sp>
        <p:nvSpPr>
          <p:cNvPr id="4" name="Segnaposto piè di pagina 3"/>
          <p:cNvSpPr>
            <a:spLocks noGrp="1"/>
          </p:cNvSpPr>
          <p:nvPr>
            <p:ph type="ftr" sz="quarter" idx="2"/>
          </p:nvPr>
        </p:nvSpPr>
        <p:spPr>
          <a:xfrm>
            <a:off x="0" y="9428583"/>
            <a:ext cx="2939468" cy="496332"/>
          </a:xfrm>
          <a:prstGeom prst="rect">
            <a:avLst/>
          </a:prstGeom>
        </p:spPr>
        <p:txBody>
          <a:bodyPr vert="horz" lIns="91440" tIns="45720" rIns="91440" bIns="45720" rtlCol="0" anchor="b"/>
          <a:lstStyle>
            <a:lvl1pPr algn="l">
              <a:defRPr sz="1200"/>
            </a:lvl1pPr>
          </a:lstStyle>
          <a:p>
            <a:endParaRPr lang="it-IT"/>
          </a:p>
        </p:txBody>
      </p:sp>
      <p:sp>
        <p:nvSpPr>
          <p:cNvPr id="5" name="Segnaposto numero diapositiva 4"/>
          <p:cNvSpPr>
            <a:spLocks noGrp="1"/>
          </p:cNvSpPr>
          <p:nvPr>
            <p:ph type="sldNum" sz="quarter" idx="3"/>
          </p:nvPr>
        </p:nvSpPr>
        <p:spPr>
          <a:xfrm>
            <a:off x="3842350" y="9428583"/>
            <a:ext cx="2939468" cy="496332"/>
          </a:xfrm>
          <a:prstGeom prst="rect">
            <a:avLst/>
          </a:prstGeom>
        </p:spPr>
        <p:txBody>
          <a:bodyPr vert="horz" lIns="91440" tIns="45720" rIns="91440" bIns="45720" rtlCol="0" anchor="b"/>
          <a:lstStyle>
            <a:lvl1pPr algn="r">
              <a:defRPr sz="1200"/>
            </a:lvl1pPr>
          </a:lstStyle>
          <a:p>
            <a:fld id="{3201A9A7-F4F1-2A4E-8F80-CE689D4DB4B2}" type="slidenum">
              <a:rPr lang="it-IT" smtClean="0"/>
              <a:t>‹N›</a:t>
            </a:fld>
            <a:endParaRPr lang="it-IT"/>
          </a:p>
        </p:txBody>
      </p:sp>
    </p:spTree>
    <p:extLst>
      <p:ext uri="{BB962C8B-B14F-4D97-AF65-F5344CB8AC3E}">
        <p14:creationId xmlns:p14="http://schemas.microsoft.com/office/powerpoint/2010/main" val="1617514954"/>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39468" cy="496332"/>
          </a:xfrm>
          <a:prstGeom prst="rect">
            <a:avLst/>
          </a:prstGeom>
        </p:spPr>
        <p:txBody>
          <a:bodyPr vert="horz" lIns="91440" tIns="45720" rIns="91440" bIns="45720" rtlCol="0"/>
          <a:lstStyle>
            <a:lvl1pPr algn="l">
              <a:defRPr sz="1200"/>
            </a:lvl1pPr>
          </a:lstStyle>
          <a:p>
            <a:endParaRPr lang="it-IT"/>
          </a:p>
        </p:txBody>
      </p:sp>
      <p:sp>
        <p:nvSpPr>
          <p:cNvPr id="3" name="Segnaposto data 2"/>
          <p:cNvSpPr>
            <a:spLocks noGrp="1"/>
          </p:cNvSpPr>
          <p:nvPr>
            <p:ph type="dt" idx="1"/>
          </p:nvPr>
        </p:nvSpPr>
        <p:spPr>
          <a:xfrm>
            <a:off x="3842350" y="0"/>
            <a:ext cx="2939468" cy="496332"/>
          </a:xfrm>
          <a:prstGeom prst="rect">
            <a:avLst/>
          </a:prstGeom>
        </p:spPr>
        <p:txBody>
          <a:bodyPr vert="horz" lIns="91440" tIns="45720" rIns="91440" bIns="45720" rtlCol="0"/>
          <a:lstStyle>
            <a:lvl1pPr algn="r">
              <a:defRPr sz="1200"/>
            </a:lvl1pPr>
          </a:lstStyle>
          <a:p>
            <a:fld id="{3CF93191-C29C-E943-A29F-E4BADC8F4B93}" type="datetimeFigureOut">
              <a:rPr lang="it-IT" smtClean="0"/>
              <a:t>15/11/2024</a:t>
            </a:fld>
            <a:endParaRPr lang="it-IT"/>
          </a:p>
        </p:txBody>
      </p:sp>
      <p:sp>
        <p:nvSpPr>
          <p:cNvPr id="4" name="Segnaposto immagine diapositiva 3"/>
          <p:cNvSpPr>
            <a:spLocks noGrp="1" noRot="1" noChangeAspect="1"/>
          </p:cNvSpPr>
          <p:nvPr>
            <p:ph type="sldImg" idx="2"/>
          </p:nvPr>
        </p:nvSpPr>
        <p:spPr>
          <a:xfrm>
            <a:off x="911225" y="744538"/>
            <a:ext cx="4960938" cy="3722687"/>
          </a:xfrm>
          <a:prstGeom prst="rect">
            <a:avLst/>
          </a:prstGeom>
          <a:noFill/>
          <a:ln w="12700">
            <a:solidFill>
              <a:prstClr val="black"/>
            </a:solidFill>
          </a:ln>
        </p:spPr>
        <p:txBody>
          <a:bodyPr vert="horz" lIns="91440" tIns="45720" rIns="91440" bIns="45720" rtlCol="0" anchor="ctr"/>
          <a:lstStyle/>
          <a:p>
            <a:endParaRPr lang="it-IT"/>
          </a:p>
        </p:txBody>
      </p:sp>
      <p:sp>
        <p:nvSpPr>
          <p:cNvPr id="5" name="Segnaposto note 4"/>
          <p:cNvSpPr>
            <a:spLocks noGrp="1"/>
          </p:cNvSpPr>
          <p:nvPr>
            <p:ph type="body" sz="quarter" idx="3"/>
          </p:nvPr>
        </p:nvSpPr>
        <p:spPr>
          <a:xfrm>
            <a:off x="678339" y="4715153"/>
            <a:ext cx="5426710" cy="4466987"/>
          </a:xfrm>
          <a:prstGeom prst="rect">
            <a:avLst/>
          </a:prstGeom>
        </p:spPr>
        <p:txBody>
          <a:bodyPr vert="horz" lIns="91440" tIns="45720" rIns="91440" bIns="45720" rtlCol="0"/>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6" name="Segnaposto piè di pagina 5"/>
          <p:cNvSpPr>
            <a:spLocks noGrp="1"/>
          </p:cNvSpPr>
          <p:nvPr>
            <p:ph type="ftr" sz="quarter" idx="4"/>
          </p:nvPr>
        </p:nvSpPr>
        <p:spPr>
          <a:xfrm>
            <a:off x="0" y="9428583"/>
            <a:ext cx="2939468" cy="496332"/>
          </a:xfrm>
          <a:prstGeom prst="rect">
            <a:avLst/>
          </a:prstGeom>
        </p:spPr>
        <p:txBody>
          <a:bodyPr vert="horz" lIns="91440" tIns="45720" rIns="91440" bIns="45720" rtlCol="0" anchor="b"/>
          <a:lstStyle>
            <a:lvl1pPr algn="l">
              <a:defRPr sz="1200"/>
            </a:lvl1pPr>
          </a:lstStyle>
          <a:p>
            <a:endParaRPr lang="it-IT"/>
          </a:p>
        </p:txBody>
      </p:sp>
      <p:sp>
        <p:nvSpPr>
          <p:cNvPr id="7" name="Segnaposto numero diapositiva 6"/>
          <p:cNvSpPr>
            <a:spLocks noGrp="1"/>
          </p:cNvSpPr>
          <p:nvPr>
            <p:ph type="sldNum" sz="quarter" idx="5"/>
          </p:nvPr>
        </p:nvSpPr>
        <p:spPr>
          <a:xfrm>
            <a:off x="3842350" y="9428583"/>
            <a:ext cx="2939468" cy="496332"/>
          </a:xfrm>
          <a:prstGeom prst="rect">
            <a:avLst/>
          </a:prstGeom>
        </p:spPr>
        <p:txBody>
          <a:bodyPr vert="horz" lIns="91440" tIns="45720" rIns="91440" bIns="45720" rtlCol="0" anchor="b"/>
          <a:lstStyle>
            <a:lvl1pPr algn="r">
              <a:defRPr sz="1200"/>
            </a:lvl1pPr>
          </a:lstStyle>
          <a:p>
            <a:fld id="{3D4AB5C6-EAB4-A74C-91BA-181C6B7827CC}" type="slidenum">
              <a:rPr lang="it-IT" smtClean="0"/>
              <a:t>‹N›</a:t>
            </a:fld>
            <a:endParaRPr lang="it-IT"/>
          </a:p>
        </p:txBody>
      </p:sp>
    </p:spTree>
    <p:extLst>
      <p:ext uri="{BB962C8B-B14F-4D97-AF65-F5344CB8AC3E}">
        <p14:creationId xmlns:p14="http://schemas.microsoft.com/office/powerpoint/2010/main" val="3192242073"/>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10"/>
          </p:nvPr>
        </p:nvSpPr>
        <p:spPr/>
        <p:txBody>
          <a:bodyPr/>
          <a:lstStyle/>
          <a:p>
            <a:fld id="{3D4AB5C6-EAB4-A74C-91BA-181C6B7827CC}" type="slidenum">
              <a:rPr lang="it-IT" smtClean="0"/>
              <a:t>1</a:t>
            </a:fld>
            <a:endParaRPr lang="it-IT"/>
          </a:p>
        </p:txBody>
      </p:sp>
    </p:spTree>
    <p:extLst>
      <p:ext uri="{BB962C8B-B14F-4D97-AF65-F5344CB8AC3E}">
        <p14:creationId xmlns:p14="http://schemas.microsoft.com/office/powerpoint/2010/main" val="267557160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userDrawn="1">
  <p:cSld name="copertina">
    <p:spTree>
      <p:nvGrpSpPr>
        <p:cNvPr id="1" name=""/>
        <p:cNvGrpSpPr/>
        <p:nvPr/>
      </p:nvGrpSpPr>
      <p:grpSpPr>
        <a:xfrm>
          <a:off x="0" y="0"/>
          <a:ext cx="0" cy="0"/>
          <a:chOff x="0" y="0"/>
          <a:chExt cx="0" cy="0"/>
        </a:xfrm>
      </p:grpSpPr>
    </p:spTree>
    <p:extLst>
      <p:ext uri="{BB962C8B-B14F-4D97-AF65-F5344CB8AC3E}">
        <p14:creationId xmlns:p14="http://schemas.microsoft.com/office/powerpoint/2010/main" val="19590690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pagina interna">
    <p:spTree>
      <p:nvGrpSpPr>
        <p:cNvPr id="1" name=""/>
        <p:cNvGrpSpPr/>
        <p:nvPr/>
      </p:nvGrpSpPr>
      <p:grpSpPr>
        <a:xfrm>
          <a:off x="0" y="0"/>
          <a:ext cx="0" cy="0"/>
          <a:chOff x="0" y="0"/>
          <a:chExt cx="0" cy="0"/>
        </a:xfrm>
      </p:grpSpPr>
    </p:spTree>
    <p:extLst>
      <p:ext uri="{BB962C8B-B14F-4D97-AF65-F5344CB8AC3E}">
        <p14:creationId xmlns:p14="http://schemas.microsoft.com/office/powerpoint/2010/main" val="1031953246"/>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1.xml"/><Relationship Id="rId1" Type="http://schemas.openxmlformats.org/officeDocument/2006/relationships/slideLayout" Target="../slideLayouts/slideLayout1.xml"/><Relationship Id="rId4" Type="http://schemas.openxmlformats.org/officeDocument/2006/relationships/image" Target="../media/image2.jpg"/></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theme" Target="../theme/theme2.xml"/><Relationship Id="rId1" Type="http://schemas.openxmlformats.org/officeDocument/2006/relationships/slideLayout" Target="../slideLayouts/slideLayout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48" name="Rettangolo 47"/>
          <p:cNvSpPr/>
          <p:nvPr userDrawn="1"/>
        </p:nvSpPr>
        <p:spPr>
          <a:xfrm>
            <a:off x="323528" y="260648"/>
            <a:ext cx="8392960" cy="6163903"/>
          </a:xfrm>
          <a:prstGeom prst="rect">
            <a:avLst/>
          </a:prstGeom>
          <a:noFill/>
          <a:ln w="12700">
            <a:solidFill>
              <a:srgbClr val="009FD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pic>
        <p:nvPicPr>
          <p:cNvPr id="47" name="Immagine 46"/>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328619" y="262795"/>
            <a:ext cx="1735654" cy="1553622"/>
          </a:xfrm>
          <a:prstGeom prst="rect">
            <a:avLst/>
          </a:prstGeom>
        </p:spPr>
      </p:pic>
      <p:pic>
        <p:nvPicPr>
          <p:cNvPr id="2" name="Immagine 1"/>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807211" y="603115"/>
            <a:ext cx="3904615" cy="563939"/>
          </a:xfrm>
          <a:prstGeom prst="rect">
            <a:avLst/>
          </a:prstGeom>
        </p:spPr>
      </p:pic>
    </p:spTree>
    <p:extLst>
      <p:ext uri="{BB962C8B-B14F-4D97-AF65-F5344CB8AC3E}">
        <p14:creationId xmlns:p14="http://schemas.microsoft.com/office/powerpoint/2010/main" val="2961651882"/>
      </p:ext>
    </p:extLst>
  </p:cSld>
  <p:clrMap bg1="lt1" tx1="dk1" bg2="lt2" tx2="dk2" accent1="accent1" accent2="accent2" accent3="accent3" accent4="accent4" accent5="accent5" accent6="accent6" hlink="hlink" folHlink="folHlink"/>
  <p:sldLayoutIdLst>
    <p:sldLayoutId id="2147483663" r:id="rId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it-IT"/>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5" name="Immagine 4"/>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00347" y="6147882"/>
            <a:ext cx="2131651" cy="307872"/>
          </a:xfrm>
          <a:prstGeom prst="rect">
            <a:avLst/>
          </a:prstGeom>
        </p:spPr>
      </p:pic>
      <p:grpSp>
        <p:nvGrpSpPr>
          <p:cNvPr id="3" name="Gruppo 2"/>
          <p:cNvGrpSpPr/>
          <p:nvPr userDrawn="1"/>
        </p:nvGrpSpPr>
        <p:grpSpPr>
          <a:xfrm>
            <a:off x="323528" y="260648"/>
            <a:ext cx="8496944" cy="6270634"/>
            <a:chOff x="323528" y="260648"/>
            <a:chExt cx="8496944" cy="6480720"/>
          </a:xfrm>
        </p:grpSpPr>
        <p:sp>
          <p:nvSpPr>
            <p:cNvPr id="4" name="Rettangolo 3"/>
            <p:cNvSpPr/>
            <p:nvPr userDrawn="1"/>
          </p:nvSpPr>
          <p:spPr>
            <a:xfrm>
              <a:off x="323528" y="260648"/>
              <a:ext cx="8496944" cy="6480720"/>
            </a:xfrm>
            <a:prstGeom prst="rect">
              <a:avLst/>
            </a:prstGeom>
            <a:noFill/>
            <a:ln w="12700">
              <a:solidFill>
                <a:srgbClr val="009FD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6" name="Rettangolo 5"/>
            <p:cNvSpPr/>
            <p:nvPr userDrawn="1"/>
          </p:nvSpPr>
          <p:spPr>
            <a:xfrm>
              <a:off x="323528" y="6235290"/>
              <a:ext cx="8064896" cy="502283"/>
            </a:xfrm>
            <a:prstGeom prst="rect">
              <a:avLst/>
            </a:prstGeom>
            <a:noFill/>
            <a:ln w="9525">
              <a:solidFill>
                <a:srgbClr val="009FD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7" name="Rettangolo 6"/>
            <p:cNvSpPr/>
            <p:nvPr userDrawn="1"/>
          </p:nvSpPr>
          <p:spPr>
            <a:xfrm>
              <a:off x="8388424" y="6235291"/>
              <a:ext cx="432048" cy="502283"/>
            </a:xfrm>
            <a:prstGeom prst="rect">
              <a:avLst/>
            </a:prstGeom>
            <a:noFill/>
            <a:ln w="9525">
              <a:solidFill>
                <a:srgbClr val="009FD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grpSp>
    </p:spTree>
    <p:extLst>
      <p:ext uri="{BB962C8B-B14F-4D97-AF65-F5344CB8AC3E}">
        <p14:creationId xmlns:p14="http://schemas.microsoft.com/office/powerpoint/2010/main" val="977206350"/>
      </p:ext>
    </p:extLst>
  </p:cSld>
  <p:clrMap bg1="lt1" tx1="dk1" bg2="lt2" tx2="dk2" accent1="accent1" accent2="accent2" accent3="accent3" accent4="accent4" accent5="accent5" accent6="accent6" hlink="hlink" folHlink="folHlink"/>
  <p:sldLayoutIdLst>
    <p:sldLayoutId id="2147483665" r:id="rId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it-IT"/>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uibm.mise.gov.it/index.php/it/normativa-pi/il-codice-della-proprieta-industriale"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hyperlink" Target="https://uibm.mise.gov.it/index.php/it/disegni-e-modelli" TargetMode="External"/><Relationship Id="rId5" Type="http://schemas.openxmlformats.org/officeDocument/2006/relationships/hyperlink" Target="https://uibm.mise.gov.it/index.php/it/marchi" TargetMode="External"/><Relationship Id="rId4" Type="http://schemas.openxmlformats.org/officeDocument/2006/relationships/hyperlink" Target="https://uibm.mise.gov.it/index.php/it/brevetti" TargetMode="Externa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hyperlink" Target="https://uibm.mise.gov.it/index.php/it/marchi/caratterisctiche-del-marchio/classificazione-internazionale-dei-prodotti-e-dei-servizi-classificazione-di-nizza-2024" TargetMode="External"/><Relationship Id="rId2" Type="http://schemas.openxmlformats.org/officeDocument/2006/relationships/hyperlink" Target="https://uibm.mise.gov.it/index.php/it/marchi/caratterisctiche-del-marchio" TargetMode="External"/><Relationship Id="rId1" Type="http://schemas.openxmlformats.org/officeDocument/2006/relationships/slideLayout" Target="../slideLayouts/slideLayout1.xml"/><Relationship Id="rId6" Type="http://schemas.openxmlformats.org/officeDocument/2006/relationships/hyperlink" Target="http://tmclass.tmdn.org/ec2/" TargetMode="External"/><Relationship Id="rId5" Type="http://schemas.openxmlformats.org/officeDocument/2006/relationships/hyperlink" Target="https://webaccess.wipo.int/mgs/" TargetMode="External"/><Relationship Id="rId4" Type="http://schemas.openxmlformats.org/officeDocument/2006/relationships/hyperlink" Target="http://www.wipo.int/mgs/?lang=it" TargetMode="External"/></Relationships>
</file>

<file path=ppt/slides/_rels/slide14.xml.rels><?xml version="1.0" encoding="UTF-8" standalone="yes"?>
<Relationships xmlns="http://schemas.openxmlformats.org/package/2006/relationships"><Relationship Id="rId3" Type="http://schemas.openxmlformats.org/officeDocument/2006/relationships/hyperlink" Target="https://www.tmdn.org/tmview/#/tmview" TargetMode="External"/><Relationship Id="rId2" Type="http://schemas.openxmlformats.org/officeDocument/2006/relationships/hyperlink" Target="https://www.uibm.gov.it/bancadati/" TargetMode="Externa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hyperlink" Target="https://servizionline.uibm.gov.it/" TargetMode="External"/><Relationship Id="rId2" Type="http://schemas.openxmlformats.org/officeDocument/2006/relationships/hyperlink" Target="https://uibm.mise.gov.it/index.php/it/deposito-titoli-di-proprieta-industriale/deposito-telematico" TargetMode="Externa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hyperlink" Target="https://uibm.mise.gov.it/index.php/it/deposito-di-un-marchio-il-mise-avvia-la-procedura-rapida" TargetMode="External"/><Relationship Id="rId2" Type="http://schemas.openxmlformats.org/officeDocument/2006/relationships/hyperlink" Target="https://uibm.mise.gov.it/index.php/it/marchi/registrare-in-italia/modalita-telematica-fast-track" TargetMode="External"/><Relationship Id="rId1" Type="http://schemas.openxmlformats.org/officeDocument/2006/relationships/slideLayout" Target="../slideLayouts/slideLayout1.xml"/><Relationship Id="rId4" Type="http://schemas.openxmlformats.org/officeDocument/2006/relationships/hyperlink" Target="https://www.agid.gov.it/it/piattaforme/pagopa" TargetMode="External"/></Relationships>
</file>

<file path=ppt/slides/_rels/slide17.xml.rels><?xml version="1.0" encoding="UTF-8" standalone="yes"?>
<Relationships xmlns="http://schemas.openxmlformats.org/package/2006/relationships"><Relationship Id="rId2" Type="http://schemas.openxmlformats.org/officeDocument/2006/relationships/hyperlink" Target="https://uibm.mise.gov.it/index.php/it/marchi/registrare-in-italia/modalita-cartacea-presso-la-camera-di-commercio-cciaa" TargetMode="Externa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hyperlink" Target="https://uibm.mise.gov.it/index.php/it/marchi/registrare-in-italia/modalita-postale" TargetMode="Externa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hyperlink" Target="https://uibm.mise.gov.it/index.php/it/marchi/rinnovo-della-domanda-di-marchio/227-modulistica-deposito-cartaceo/2036086-" TargetMode="Externa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hyperlink" Target="https://uibm.mise.gov.it/index.php/it/deposito-di-un-marchio-il-mise-avvia-la-procedura-rapida" TargetMode="External"/><Relationship Id="rId2" Type="http://schemas.openxmlformats.org/officeDocument/2006/relationships/hyperlink" Target="https://uibm.mise.gov.it/index.php/it/marchi/esame-della-domanda-e-procedura-di-opposizione/procedura-di-opposizione-alla-registrazione-del-marchio" TargetMode="Externa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hyperlink" Target="https://uibm.mise.gov.it/index.php/it/marchi/registrare-all-estero/marchio-internazionale" TargetMode="External"/><Relationship Id="rId2" Type="http://schemas.openxmlformats.org/officeDocument/2006/relationships/hyperlink" Target="https://uibm.mise.gov.it/index.php/it/marchi/registrare-all-estero/marchio-europeo-con-validita-su-tutta-l-ue" TargetMode="Externa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hyperlink" Target="https://euipo.europa.eu/ohimportal/it/" TargetMode="External"/><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hyperlink" Target="https://sso.mise.gov.it/ssoservice/oauth2/realms/root/realms/public/authorize?response_type=code&amp;scope=openid%20email%20mise%20profile%20spid&amp;client_id=UIBM_Deposito&amp;state=connect&amp;redirect_uri=https://servizionline.uibm.gov.it/depositoOnlineAuthenticator/rest/deposito/sessioneSSO/login&amp;locale=it" TargetMode="External"/><Relationship Id="rId2" Type="http://schemas.openxmlformats.org/officeDocument/2006/relationships/hyperlink" Target="http://www.wipo.int/madrid/en/" TargetMode="External"/><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3" Type="http://schemas.openxmlformats.org/officeDocument/2006/relationships/hyperlink" Target="http://www.wipo.int/madrid/en/forms/" TargetMode="External"/><Relationship Id="rId2" Type="http://schemas.openxmlformats.org/officeDocument/2006/relationships/hyperlink" Target="http://www.wipo.int/madrid/en/fees/" TargetMode="External"/><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hyperlink" Target="mailto:marchibrevetti@lg.camcom.it" TargetMode="External"/><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3" Type="http://schemas.openxmlformats.org/officeDocument/2006/relationships/hyperlink" Target="mailto:cameradicommercio@pec.lg.camcom.it" TargetMode="External"/><Relationship Id="rId2" Type="http://schemas.openxmlformats.org/officeDocument/2006/relationships/hyperlink" Target="mailto:marchibrevetti@lg.camcom.it" TargetMode="Externa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4.emf"/><Relationship Id="rId7" Type="http://schemas.openxmlformats.org/officeDocument/2006/relationships/image" Target="../media/image8.emf"/><Relationship Id="rId2" Type="http://schemas.openxmlformats.org/officeDocument/2006/relationships/image" Target="../media/image3.emf"/><Relationship Id="rId1" Type="http://schemas.openxmlformats.org/officeDocument/2006/relationships/slideLayout" Target="../slideLayouts/slideLayout1.xml"/><Relationship Id="rId6" Type="http://schemas.openxmlformats.org/officeDocument/2006/relationships/image" Target="../media/image7.emf"/><Relationship Id="rId5" Type="http://schemas.openxmlformats.org/officeDocument/2006/relationships/image" Target="../media/image6.emf"/><Relationship Id="rId4" Type="http://schemas.openxmlformats.org/officeDocument/2006/relationships/image" Target="../media/image5.emf"/></Relationships>
</file>

<file path=ppt/slides/_rels/slide5.xml.rels><?xml version="1.0" encoding="UTF-8" standalone="yes"?>
<Relationships xmlns="http://schemas.openxmlformats.org/package/2006/relationships"><Relationship Id="rId3" Type="http://schemas.openxmlformats.org/officeDocument/2006/relationships/image" Target="../media/image6.emf"/><Relationship Id="rId7" Type="http://schemas.openxmlformats.org/officeDocument/2006/relationships/image" Target="../media/image8.emf"/><Relationship Id="rId2" Type="http://schemas.openxmlformats.org/officeDocument/2006/relationships/image" Target="../media/image3.emf"/><Relationship Id="rId1" Type="http://schemas.openxmlformats.org/officeDocument/2006/relationships/slideLayout" Target="../slideLayouts/slideLayout1.xml"/><Relationship Id="rId6" Type="http://schemas.openxmlformats.org/officeDocument/2006/relationships/image" Target="../media/image7.emf"/><Relationship Id="rId5" Type="http://schemas.openxmlformats.org/officeDocument/2006/relationships/image" Target="../media/image5.emf"/><Relationship Id="rId4" Type="http://schemas.openxmlformats.org/officeDocument/2006/relationships/image" Target="../media/image4.emf"/></Relationships>
</file>

<file path=ppt/slides/_rels/slide6.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image" Target="../media/image9.emf"/><Relationship Id="rId1" Type="http://schemas.openxmlformats.org/officeDocument/2006/relationships/slideLayout" Target="../slideLayouts/slideLayout1.xml"/><Relationship Id="rId5" Type="http://schemas.openxmlformats.org/officeDocument/2006/relationships/image" Target="../media/image12.emf"/><Relationship Id="rId4" Type="http://schemas.openxmlformats.org/officeDocument/2006/relationships/image" Target="../media/image11.emf"/></Relationships>
</file>

<file path=ppt/slides/_rels/slide7.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emf"/><Relationship Id="rId1" Type="http://schemas.openxmlformats.org/officeDocument/2006/relationships/slideLayout" Target="../slideLayouts/slideLayout1.xml"/><Relationship Id="rId4" Type="http://schemas.openxmlformats.org/officeDocument/2006/relationships/image" Target="../media/image15.jpeg"/></Relationships>
</file>

<file path=ppt/slides/_rels/slide8.xml.rels><?xml version="1.0" encoding="UTF-8" standalone="yes"?>
<Relationships xmlns="http://schemas.openxmlformats.org/package/2006/relationships"><Relationship Id="rId3" Type="http://schemas.openxmlformats.org/officeDocument/2006/relationships/image" Target="../media/image17.emf"/><Relationship Id="rId2" Type="http://schemas.openxmlformats.org/officeDocument/2006/relationships/image" Target="../media/image16.emf"/><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sellaDiTesto 2"/>
          <p:cNvSpPr txBox="1"/>
          <p:nvPr/>
        </p:nvSpPr>
        <p:spPr>
          <a:xfrm>
            <a:off x="733530" y="1838848"/>
            <a:ext cx="7847521" cy="4930645"/>
          </a:xfrm>
          <a:prstGeom prst="rect">
            <a:avLst/>
          </a:prstGeom>
          <a:noFill/>
        </p:spPr>
        <p:txBody>
          <a:bodyPr wrap="square" rtlCol="0">
            <a:spAutoFit/>
          </a:bodyPr>
          <a:lstStyle/>
          <a:p>
            <a:pPr algn="l"/>
            <a:r>
              <a:rPr lang="it-IT" sz="2400" b="1" i="0" dirty="0">
                <a:solidFill>
                  <a:srgbClr val="000000"/>
                </a:solidFill>
                <a:effectLst/>
                <a:latin typeface="Titillium Web" panose="00000500000000000000" pitchFamily="2" charset="0"/>
              </a:rPr>
              <a:t>Diritti di proprietà industriale</a:t>
            </a:r>
          </a:p>
          <a:p>
            <a:pPr algn="l"/>
            <a:r>
              <a:rPr lang="it-IT" sz="1600" b="0" i="0" dirty="0">
                <a:solidFill>
                  <a:srgbClr val="333333"/>
                </a:solidFill>
                <a:effectLst/>
                <a:latin typeface="Titillium Web" panose="00000500000000000000" pitchFamily="2" charset="0"/>
              </a:rPr>
              <a:t>La proprietà industriale comprende marchi e altri segni distintivi, indicazioni geografiche, denominazioni di origine, disegni e modelli, invenzioni, modelli di utilità, topografie dei prodotti a semiconduttori, informazioni aziendali riservate e nuove varietà vegetali. Questi diritti, validi limitatamente al territorio nazionale, si acquistano mediante brevettazione, registrazione o negli altri modi previsti dal </a:t>
            </a:r>
            <a:r>
              <a:rPr lang="it-IT" sz="1600" b="0" i="0" u="none" strike="noStrike" dirty="0">
                <a:solidFill>
                  <a:srgbClr val="0066CC"/>
                </a:solidFill>
                <a:effectLst/>
                <a:latin typeface="Titillium Web" panose="00000500000000000000" pitchFamily="2" charset="0"/>
                <a:hlinkClick r:id="rId3"/>
              </a:rPr>
              <a:t>codice della proprietà industriale</a:t>
            </a:r>
            <a:r>
              <a:rPr lang="it-IT" sz="1600" b="0" i="0" dirty="0">
                <a:solidFill>
                  <a:srgbClr val="333333"/>
                </a:solidFill>
                <a:effectLst/>
                <a:latin typeface="Titillium Web" panose="00000500000000000000" pitchFamily="2" charset="0"/>
              </a:rPr>
              <a:t> (decreto legislativo 10 febbraio 2005, n. 30).</a:t>
            </a:r>
          </a:p>
          <a:p>
            <a:pPr algn="l"/>
            <a:r>
              <a:rPr lang="it-IT" sz="1600" b="0" i="0" dirty="0">
                <a:solidFill>
                  <a:srgbClr val="333333"/>
                </a:solidFill>
                <a:effectLst/>
                <a:latin typeface="Titillium Web" panose="00000500000000000000" pitchFamily="2" charset="0"/>
              </a:rPr>
              <a:t>Si acquistano mediante </a:t>
            </a:r>
            <a:r>
              <a:rPr lang="it-IT" sz="1600" b="1" i="0" u="none" strike="noStrike" dirty="0">
                <a:solidFill>
                  <a:srgbClr val="0066CC"/>
                </a:solidFill>
                <a:effectLst/>
                <a:latin typeface="Titillium Web" panose="00000500000000000000" pitchFamily="2" charset="0"/>
                <a:hlinkClick r:id="rId4"/>
              </a:rPr>
              <a:t>brevettazione</a:t>
            </a:r>
            <a:r>
              <a:rPr lang="it-IT" sz="1600" b="0" i="0" dirty="0">
                <a:solidFill>
                  <a:srgbClr val="333333"/>
                </a:solidFill>
                <a:effectLst/>
                <a:latin typeface="Titillium Web" panose="00000500000000000000" pitchFamily="2" charset="0"/>
              </a:rPr>
              <a:t>:</a:t>
            </a:r>
          </a:p>
          <a:p>
            <a:pPr algn="l">
              <a:buFont typeface="Arial" panose="020B0604020202020204" pitchFamily="34" charset="0"/>
              <a:buChar char="•"/>
            </a:pPr>
            <a:r>
              <a:rPr lang="it-IT" sz="1600" b="1" i="0" dirty="0">
                <a:solidFill>
                  <a:srgbClr val="333333"/>
                </a:solidFill>
                <a:effectLst/>
                <a:latin typeface="Titillium Web" panose="00000500000000000000" pitchFamily="2" charset="0"/>
              </a:rPr>
              <a:t>le invenzioni</a:t>
            </a:r>
            <a:endParaRPr lang="it-IT" sz="1600" b="0" i="0" dirty="0">
              <a:solidFill>
                <a:srgbClr val="333333"/>
              </a:solidFill>
              <a:effectLst/>
              <a:latin typeface="Titillium Web" panose="00000500000000000000" pitchFamily="2" charset="0"/>
            </a:endParaRPr>
          </a:p>
          <a:p>
            <a:pPr algn="l">
              <a:buFont typeface="Arial" panose="020B0604020202020204" pitchFamily="34" charset="0"/>
              <a:buChar char="•"/>
            </a:pPr>
            <a:r>
              <a:rPr lang="it-IT" sz="1600" b="1" i="0" dirty="0">
                <a:solidFill>
                  <a:srgbClr val="333333"/>
                </a:solidFill>
                <a:effectLst/>
                <a:latin typeface="Titillium Web" panose="00000500000000000000" pitchFamily="2" charset="0"/>
              </a:rPr>
              <a:t>i modelli di utilità</a:t>
            </a:r>
            <a:endParaRPr lang="it-IT" sz="1600" b="0" i="0" dirty="0">
              <a:solidFill>
                <a:srgbClr val="333333"/>
              </a:solidFill>
              <a:effectLst/>
              <a:latin typeface="Titillium Web" panose="00000500000000000000" pitchFamily="2" charset="0"/>
            </a:endParaRPr>
          </a:p>
          <a:p>
            <a:pPr algn="l">
              <a:buFont typeface="Arial" panose="020B0604020202020204" pitchFamily="34" charset="0"/>
              <a:buChar char="•"/>
            </a:pPr>
            <a:r>
              <a:rPr lang="it-IT" sz="1600" b="1" i="0" dirty="0">
                <a:solidFill>
                  <a:srgbClr val="333333"/>
                </a:solidFill>
                <a:effectLst/>
                <a:latin typeface="Titillium Web" panose="00000500000000000000" pitchFamily="2" charset="0"/>
              </a:rPr>
              <a:t>le nuove varietà vegetali</a:t>
            </a:r>
            <a:endParaRPr lang="it-IT" sz="1600" b="0" i="0" dirty="0">
              <a:solidFill>
                <a:srgbClr val="333333"/>
              </a:solidFill>
              <a:effectLst/>
              <a:latin typeface="Titillium Web" panose="00000500000000000000" pitchFamily="2" charset="0"/>
            </a:endParaRPr>
          </a:p>
          <a:p>
            <a:pPr algn="l"/>
            <a:r>
              <a:rPr lang="it-IT" sz="1600" b="0" i="0" dirty="0">
                <a:solidFill>
                  <a:srgbClr val="333333"/>
                </a:solidFill>
                <a:effectLst/>
                <a:latin typeface="Titillium Web" panose="00000500000000000000" pitchFamily="2" charset="0"/>
              </a:rPr>
              <a:t>Si acquistano mediante </a:t>
            </a:r>
            <a:r>
              <a:rPr lang="it-IT" sz="1600" b="1" i="0" dirty="0">
                <a:solidFill>
                  <a:srgbClr val="333333"/>
                </a:solidFill>
                <a:effectLst/>
                <a:latin typeface="Titillium Web" panose="00000500000000000000" pitchFamily="2" charset="0"/>
              </a:rPr>
              <a:t>registrazione</a:t>
            </a:r>
            <a:r>
              <a:rPr lang="it-IT" sz="1600" b="0" i="0" dirty="0">
                <a:solidFill>
                  <a:srgbClr val="333333"/>
                </a:solidFill>
                <a:effectLst/>
                <a:latin typeface="Titillium Web" panose="00000500000000000000" pitchFamily="2" charset="0"/>
              </a:rPr>
              <a:t>:</a:t>
            </a:r>
          </a:p>
          <a:p>
            <a:pPr algn="l">
              <a:buFont typeface="Arial" panose="020B0604020202020204" pitchFamily="34" charset="0"/>
              <a:buChar char="•"/>
            </a:pPr>
            <a:r>
              <a:rPr lang="it-IT" sz="1600" b="1" i="0" dirty="0">
                <a:solidFill>
                  <a:srgbClr val="333333"/>
                </a:solidFill>
                <a:effectLst/>
                <a:latin typeface="Titillium Web" panose="00000500000000000000" pitchFamily="2" charset="0"/>
              </a:rPr>
              <a:t>i </a:t>
            </a:r>
            <a:r>
              <a:rPr lang="it-IT" sz="1600" b="1" i="0" u="none" strike="noStrike" dirty="0">
                <a:solidFill>
                  <a:srgbClr val="0066CC"/>
                </a:solidFill>
                <a:effectLst/>
                <a:latin typeface="Titillium Web" panose="00000500000000000000" pitchFamily="2" charset="0"/>
                <a:hlinkClick r:id="rId5"/>
              </a:rPr>
              <a:t>marchi</a:t>
            </a:r>
            <a:endParaRPr lang="it-IT" sz="1600" b="0" i="0" dirty="0">
              <a:solidFill>
                <a:srgbClr val="333333"/>
              </a:solidFill>
              <a:effectLst/>
              <a:latin typeface="Titillium Web" panose="00000500000000000000" pitchFamily="2" charset="0"/>
            </a:endParaRPr>
          </a:p>
          <a:p>
            <a:pPr algn="l">
              <a:buFont typeface="Arial" panose="020B0604020202020204" pitchFamily="34" charset="0"/>
              <a:buChar char="•"/>
            </a:pPr>
            <a:r>
              <a:rPr lang="it-IT" sz="1600" b="1" i="0" dirty="0">
                <a:solidFill>
                  <a:srgbClr val="333333"/>
                </a:solidFill>
                <a:effectLst/>
                <a:latin typeface="Titillium Web" panose="00000500000000000000" pitchFamily="2" charset="0"/>
              </a:rPr>
              <a:t>i </a:t>
            </a:r>
            <a:r>
              <a:rPr lang="it-IT" sz="1600" b="1" i="0" u="none" strike="noStrike" dirty="0">
                <a:solidFill>
                  <a:srgbClr val="0066CC"/>
                </a:solidFill>
                <a:effectLst/>
                <a:latin typeface="Titillium Web" panose="00000500000000000000" pitchFamily="2" charset="0"/>
                <a:hlinkClick r:id="rId6"/>
              </a:rPr>
              <a:t>disegni e modelli</a:t>
            </a:r>
            <a:endParaRPr lang="it-IT" sz="1600" b="0" i="0" dirty="0">
              <a:solidFill>
                <a:srgbClr val="333333"/>
              </a:solidFill>
              <a:effectLst/>
              <a:latin typeface="Titillium Web" panose="00000500000000000000" pitchFamily="2" charset="0"/>
            </a:endParaRPr>
          </a:p>
          <a:p>
            <a:pPr algn="l">
              <a:buFont typeface="Arial" panose="020B0604020202020204" pitchFamily="34" charset="0"/>
              <a:buChar char="•"/>
            </a:pPr>
            <a:r>
              <a:rPr lang="it-IT" sz="1600" b="1" i="0" dirty="0">
                <a:solidFill>
                  <a:srgbClr val="333333"/>
                </a:solidFill>
                <a:effectLst/>
                <a:latin typeface="Titillium Web" panose="00000500000000000000" pitchFamily="2" charset="0"/>
              </a:rPr>
              <a:t>le topografie dei prodotti a semiconduttori</a:t>
            </a:r>
            <a:r>
              <a:rPr lang="it-IT" sz="1600" b="0" i="0" dirty="0">
                <a:solidFill>
                  <a:srgbClr val="333333"/>
                </a:solidFill>
                <a:effectLst/>
                <a:latin typeface="Titillium Web" panose="00000500000000000000" pitchFamily="2" charset="0"/>
              </a:rPr>
              <a:t>.</a:t>
            </a:r>
          </a:p>
          <a:p>
            <a:pPr algn="l"/>
            <a:r>
              <a:rPr lang="it-IT" sz="1600" b="0" i="0" dirty="0">
                <a:solidFill>
                  <a:srgbClr val="333333"/>
                </a:solidFill>
                <a:effectLst/>
                <a:latin typeface="Titillium Web" panose="00000500000000000000" pitchFamily="2" charset="0"/>
              </a:rPr>
              <a:t>L’Ufficio italiano brevetti e marchi (UIBM) è l’amministrazione responsabile dell’attività di brevettazione e di registrazione, che dà luogo a </a:t>
            </a:r>
            <a:r>
              <a:rPr lang="it-IT" sz="1600" b="1" i="0" dirty="0">
                <a:solidFill>
                  <a:srgbClr val="333333"/>
                </a:solidFill>
                <a:effectLst/>
                <a:latin typeface="Titillium Web" panose="00000500000000000000" pitchFamily="2" charset="0"/>
              </a:rPr>
              <a:t>titoli di proprietà industriale, </a:t>
            </a:r>
            <a:r>
              <a:rPr lang="it-IT" sz="1600" b="0" i="0" dirty="0">
                <a:solidFill>
                  <a:srgbClr val="333333"/>
                </a:solidFill>
                <a:effectLst/>
                <a:latin typeface="Titillium Web" panose="00000500000000000000" pitchFamily="2" charset="0"/>
              </a:rPr>
              <a:t>subordinatamente al </a:t>
            </a:r>
            <a:r>
              <a:rPr lang="it-IT" sz="1600" b="1" i="0" dirty="0">
                <a:solidFill>
                  <a:srgbClr val="333333"/>
                </a:solidFill>
                <a:effectLst/>
                <a:latin typeface="Titillium Web" panose="00000500000000000000" pitchFamily="2" charset="0"/>
              </a:rPr>
              <a:t>deposito</a:t>
            </a:r>
            <a:r>
              <a:rPr lang="it-IT" sz="1600" b="0" i="0" dirty="0">
                <a:solidFill>
                  <a:srgbClr val="333333"/>
                </a:solidFill>
                <a:effectLst/>
                <a:latin typeface="Titillium Web" panose="00000500000000000000" pitchFamily="2" charset="0"/>
              </a:rPr>
              <a:t> di una domanda da parte degli interessati.</a:t>
            </a:r>
          </a:p>
          <a:p>
            <a:pPr>
              <a:lnSpc>
                <a:spcPct val="107000"/>
              </a:lnSpc>
              <a:spcAft>
                <a:spcPts val="940"/>
              </a:spcAft>
            </a:pPr>
            <a:endParaRPr lang="it-IT" sz="1800" b="0" i="0" u="none" strike="noStrike" baseline="0" dirty="0">
              <a:latin typeface="Calibri" panose="020F0502020204030204" pitchFamily="34" charset="0"/>
            </a:endParaRPr>
          </a:p>
        </p:txBody>
      </p:sp>
    </p:spTree>
    <p:extLst>
      <p:ext uri="{BB962C8B-B14F-4D97-AF65-F5344CB8AC3E}">
        <p14:creationId xmlns:p14="http://schemas.microsoft.com/office/powerpoint/2010/main" val="123078081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sellaDiTesto 2">
            <a:extLst>
              <a:ext uri="{FF2B5EF4-FFF2-40B4-BE49-F238E27FC236}">
                <a16:creationId xmlns:a16="http://schemas.microsoft.com/office/drawing/2014/main" id="{0E036262-D130-4BB7-8156-D53E4CE1989D}"/>
              </a:ext>
            </a:extLst>
          </p:cNvPr>
          <p:cNvSpPr txBox="1"/>
          <p:nvPr/>
        </p:nvSpPr>
        <p:spPr>
          <a:xfrm>
            <a:off x="834013" y="1768510"/>
            <a:ext cx="7646796" cy="4850687"/>
          </a:xfrm>
          <a:prstGeom prst="rect">
            <a:avLst/>
          </a:prstGeom>
          <a:noFill/>
        </p:spPr>
        <p:txBody>
          <a:bodyPr wrap="square">
            <a:spAutoFit/>
          </a:bodyPr>
          <a:lstStyle/>
          <a:p>
            <a:r>
              <a:rPr lang="it-IT" b="1" spc="10" dirty="0">
                <a:solidFill>
                  <a:srgbClr val="333333"/>
                </a:solidFill>
                <a:latin typeface="Titillium Web" panose="00000500000000000000" pitchFamily="2" charset="0"/>
                <a:cs typeface="Times New Roman" panose="02020603050405020304" pitchFamily="18" charset="0"/>
              </a:rPr>
              <a:t>Quali diritti derivano dalla registrazione di un marchio</a:t>
            </a:r>
          </a:p>
          <a:p>
            <a:endParaRPr lang="it-IT" spc="10" dirty="0">
              <a:solidFill>
                <a:srgbClr val="333333"/>
              </a:solidFill>
              <a:latin typeface="Titillium Web" panose="00000500000000000000" pitchFamily="2" charset="0"/>
              <a:cs typeface="Times New Roman" panose="02020603050405020304" pitchFamily="18" charset="0"/>
            </a:endParaRPr>
          </a:p>
          <a:p>
            <a:r>
              <a:rPr lang="it-IT" spc="10" dirty="0">
                <a:solidFill>
                  <a:srgbClr val="333333"/>
                </a:solidFill>
                <a:latin typeface="Titillium Web" panose="00000500000000000000" pitchFamily="2" charset="0"/>
                <a:cs typeface="Times New Roman" panose="02020603050405020304" pitchFamily="18" charset="0"/>
              </a:rPr>
              <a:t>Il titolare del marchio </a:t>
            </a:r>
            <a:r>
              <a:rPr lang="it-IT" b="1" spc="10" dirty="0">
                <a:solidFill>
                  <a:srgbClr val="333333"/>
                </a:solidFill>
                <a:latin typeface="Titillium Web" panose="00000500000000000000" pitchFamily="2" charset="0"/>
                <a:cs typeface="Times New Roman" panose="02020603050405020304" pitchFamily="18" charset="0"/>
              </a:rPr>
              <a:t>ha diritto di vietare l’uso da parte di terzi </a:t>
            </a:r>
            <a:r>
              <a:rPr lang="it-IT" spc="10" dirty="0">
                <a:solidFill>
                  <a:srgbClr val="333333"/>
                </a:solidFill>
                <a:latin typeface="Titillium Web" panose="00000500000000000000" pitchFamily="2" charset="0"/>
                <a:cs typeface="Times New Roman" panose="02020603050405020304" pitchFamily="18" charset="0"/>
              </a:rPr>
              <a:t>di segni identici o simili concernenti </a:t>
            </a:r>
            <a:r>
              <a:rPr lang="it-IT" b="1" spc="10" dirty="0">
                <a:solidFill>
                  <a:srgbClr val="333333"/>
                </a:solidFill>
                <a:latin typeface="Titillium Web" panose="00000500000000000000" pitchFamily="2" charset="0"/>
                <a:cs typeface="Times New Roman" panose="02020603050405020304" pitchFamily="18" charset="0"/>
              </a:rPr>
              <a:t>prodotti e servizi identici o affini</a:t>
            </a:r>
            <a:r>
              <a:rPr lang="it-IT" spc="10" dirty="0">
                <a:solidFill>
                  <a:srgbClr val="333333"/>
                </a:solidFill>
                <a:latin typeface="Titillium Web" panose="00000500000000000000" pitchFamily="2" charset="0"/>
                <a:cs typeface="Times New Roman" panose="02020603050405020304" pitchFamily="18" charset="0"/>
              </a:rPr>
              <a:t>. </a:t>
            </a:r>
          </a:p>
          <a:p>
            <a:pPr>
              <a:lnSpc>
                <a:spcPct val="107000"/>
              </a:lnSpc>
              <a:spcAft>
                <a:spcPts val="940"/>
              </a:spcAft>
            </a:pPr>
            <a:endParaRPr lang="it-IT" sz="800" spc="10" dirty="0">
              <a:solidFill>
                <a:srgbClr val="333333"/>
              </a:solidFill>
              <a:latin typeface="Titillium Web" panose="00000500000000000000" pitchFamily="2" charset="0"/>
              <a:cs typeface="Times New Roman" panose="02020603050405020304" pitchFamily="18" charset="0"/>
            </a:endParaRPr>
          </a:p>
          <a:p>
            <a:pPr>
              <a:lnSpc>
                <a:spcPct val="107000"/>
              </a:lnSpc>
              <a:spcAft>
                <a:spcPts val="940"/>
              </a:spcAft>
            </a:pPr>
            <a:r>
              <a:rPr lang="it-IT" b="1" spc="10" dirty="0">
                <a:solidFill>
                  <a:srgbClr val="333333"/>
                </a:solidFill>
                <a:latin typeface="Titillium Web" panose="00000500000000000000" pitchFamily="2" charset="0"/>
                <a:cs typeface="Times New Roman" panose="02020603050405020304" pitchFamily="18" charset="0"/>
              </a:rPr>
              <a:t>Validità del deposito</a:t>
            </a:r>
          </a:p>
          <a:p>
            <a:pPr>
              <a:lnSpc>
                <a:spcPct val="107000"/>
              </a:lnSpc>
              <a:spcAft>
                <a:spcPts val="940"/>
              </a:spcAft>
            </a:pPr>
            <a:r>
              <a:rPr lang="it-IT" u="sng" spc="10" dirty="0">
                <a:solidFill>
                  <a:srgbClr val="333333"/>
                </a:solidFill>
                <a:effectLst/>
                <a:latin typeface="Titillium Web" panose="00000500000000000000" pitchFamily="2" charset="0"/>
                <a:ea typeface="Times New Roman" panose="02020603050405020304" pitchFamily="18" charset="0"/>
                <a:cs typeface="Times New Roman" panose="02020603050405020304" pitchFamily="18" charset="0"/>
              </a:rPr>
              <a:t>SETTORIALE</a:t>
            </a:r>
            <a:endParaRPr lang="it-IT"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940"/>
              </a:spcAft>
            </a:pPr>
            <a:r>
              <a:rPr lang="it-IT" spc="10" dirty="0">
                <a:solidFill>
                  <a:srgbClr val="333333"/>
                </a:solidFill>
                <a:effectLst/>
                <a:latin typeface="Titillium Web" panose="00000500000000000000" pitchFamily="2" charset="0"/>
                <a:ea typeface="Times New Roman" panose="02020603050405020304" pitchFamily="18" charset="0"/>
                <a:cs typeface="Times New Roman" panose="02020603050405020304" pitchFamily="18" charset="0"/>
              </a:rPr>
              <a:t>La tutela del Marchio è circoscritta ai prodotti o servizi a cui è collegato che sono indicati nella Classificazione di Nizza</a:t>
            </a:r>
            <a:r>
              <a:rPr lang="it-IT" i="1" spc="10" dirty="0">
                <a:solidFill>
                  <a:srgbClr val="333333"/>
                </a:solidFill>
                <a:effectLst/>
                <a:latin typeface="Titillium Web" panose="00000500000000000000" pitchFamily="2" charset="0"/>
                <a:ea typeface="Times New Roman" panose="02020603050405020304" pitchFamily="18" charset="0"/>
                <a:cs typeface="Times New Roman" panose="02020603050405020304" pitchFamily="18" charset="0"/>
              </a:rPr>
              <a:t>.</a:t>
            </a:r>
            <a:endParaRPr lang="it-IT"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940"/>
              </a:spcAft>
            </a:pPr>
            <a:r>
              <a:rPr lang="it-IT" i="1" u="sng" spc="10" dirty="0">
                <a:solidFill>
                  <a:srgbClr val="333333"/>
                </a:solidFill>
                <a:effectLst/>
                <a:latin typeface="Titillium Web" panose="00000500000000000000" pitchFamily="2" charset="0"/>
                <a:ea typeface="Times New Roman" panose="02020603050405020304" pitchFamily="18" charset="0"/>
                <a:cs typeface="Times New Roman" panose="02020603050405020304" pitchFamily="18" charset="0"/>
              </a:rPr>
              <a:t>Attenzione: Le classi sono differenti della classificazione commerciale ATECO</a:t>
            </a:r>
            <a:r>
              <a:rPr lang="it-IT" i="1" spc="10" dirty="0">
                <a:solidFill>
                  <a:srgbClr val="333333"/>
                </a:solidFill>
                <a:effectLst/>
                <a:latin typeface="Titillium Web" panose="00000500000000000000" pitchFamily="2" charset="0"/>
                <a:ea typeface="Times New Roman" panose="02020603050405020304" pitchFamily="18" charset="0"/>
                <a:cs typeface="Times New Roman" panose="02020603050405020304" pitchFamily="18" charset="0"/>
              </a:rPr>
              <a:t>.</a:t>
            </a:r>
            <a:endParaRPr lang="it-IT"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940"/>
              </a:spcAft>
            </a:pPr>
            <a:r>
              <a:rPr lang="it-IT" spc="10" dirty="0">
                <a:solidFill>
                  <a:srgbClr val="333333"/>
                </a:solidFill>
                <a:effectLst/>
                <a:latin typeface="Titillium Web" panose="00000500000000000000" pitchFamily="2" charset="0"/>
                <a:ea typeface="Times New Roman" panose="02020603050405020304" pitchFamily="18" charset="0"/>
                <a:cs typeface="Times New Roman" panose="02020603050405020304" pitchFamily="18" charset="0"/>
              </a:rPr>
              <a:t>La tutela è limitata alle classi per cui si fa richiesta e non è possibile ampliare la tutela dopo il deposito della domanda.</a:t>
            </a:r>
            <a:endParaRPr lang="it-IT"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940"/>
              </a:spcAft>
            </a:pPr>
            <a:r>
              <a:rPr lang="it-IT" spc="10" dirty="0">
                <a:solidFill>
                  <a:srgbClr val="333333"/>
                </a:solidFill>
                <a:effectLst/>
                <a:latin typeface="Titillium Web" panose="00000500000000000000" pitchFamily="2" charset="0"/>
                <a:ea typeface="Times New Roman" panose="02020603050405020304" pitchFamily="18" charset="0"/>
                <a:cs typeface="Times New Roman" panose="02020603050405020304" pitchFamily="18" charset="0"/>
              </a:rPr>
              <a:t>E’ possibile chiedere la registrazione del marchio in più classi. I costi variano a seconda del numero delle classi indicate.</a:t>
            </a:r>
            <a:endParaRPr lang="it-IT"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73587062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sellaDiTesto 2">
            <a:extLst>
              <a:ext uri="{FF2B5EF4-FFF2-40B4-BE49-F238E27FC236}">
                <a16:creationId xmlns:a16="http://schemas.microsoft.com/office/drawing/2014/main" id="{A92FB858-C49C-4273-96A4-90CC9EE5C007}"/>
              </a:ext>
            </a:extLst>
          </p:cNvPr>
          <p:cNvSpPr txBox="1"/>
          <p:nvPr/>
        </p:nvSpPr>
        <p:spPr>
          <a:xfrm>
            <a:off x="1105319" y="1818752"/>
            <a:ext cx="6400800" cy="3511859"/>
          </a:xfrm>
          <a:prstGeom prst="rect">
            <a:avLst/>
          </a:prstGeom>
          <a:noFill/>
        </p:spPr>
        <p:txBody>
          <a:bodyPr wrap="square">
            <a:spAutoFit/>
          </a:bodyPr>
          <a:lstStyle/>
          <a:p>
            <a:pPr>
              <a:lnSpc>
                <a:spcPct val="107000"/>
              </a:lnSpc>
              <a:spcAft>
                <a:spcPts val="940"/>
              </a:spcAft>
            </a:pPr>
            <a:r>
              <a:rPr lang="it-IT" sz="1800" u="sng" spc="10" dirty="0">
                <a:solidFill>
                  <a:srgbClr val="333333"/>
                </a:solidFill>
                <a:effectLst/>
                <a:latin typeface="Titillium Web" panose="00000500000000000000" pitchFamily="2" charset="0"/>
                <a:ea typeface="Times New Roman" panose="02020603050405020304" pitchFamily="18" charset="0"/>
                <a:cs typeface="Times New Roman" panose="02020603050405020304" pitchFamily="18" charset="0"/>
              </a:rPr>
              <a:t>TERRITORIALE</a:t>
            </a:r>
            <a:endParaRPr lang="it-IT" sz="14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940"/>
              </a:spcAft>
            </a:pPr>
            <a:r>
              <a:rPr lang="it-IT" sz="1800" spc="10" dirty="0">
                <a:solidFill>
                  <a:srgbClr val="333333"/>
                </a:solidFill>
                <a:effectLst/>
                <a:latin typeface="Titillium Web" panose="00000500000000000000" pitchFamily="2" charset="0"/>
                <a:ea typeface="Times New Roman" panose="02020603050405020304" pitchFamily="18" charset="0"/>
                <a:cs typeface="Times New Roman" panose="02020603050405020304" pitchFamily="18" charset="0"/>
              </a:rPr>
              <a:t>Il deposito di domanda di marchio italiana, vale solo sul </a:t>
            </a:r>
            <a:r>
              <a:rPr lang="it-IT" sz="1800" b="1" spc="10" dirty="0">
                <a:solidFill>
                  <a:srgbClr val="333333"/>
                </a:solidFill>
                <a:effectLst/>
                <a:latin typeface="Titillium Web" panose="00000500000000000000" pitchFamily="2" charset="0"/>
                <a:ea typeface="Times New Roman" panose="02020603050405020304" pitchFamily="18" charset="0"/>
                <a:cs typeface="Times New Roman" panose="02020603050405020304" pitchFamily="18" charset="0"/>
              </a:rPr>
              <a:t>territorio italiano</a:t>
            </a:r>
            <a:r>
              <a:rPr lang="it-IT" sz="1800" spc="10" dirty="0">
                <a:solidFill>
                  <a:srgbClr val="333333"/>
                </a:solidFill>
                <a:effectLst/>
                <a:latin typeface="Titillium Web" panose="00000500000000000000" pitchFamily="2" charset="0"/>
                <a:ea typeface="Times New Roman" panose="02020603050405020304" pitchFamily="18" charset="0"/>
                <a:cs typeface="Times New Roman" panose="02020603050405020304" pitchFamily="18" charset="0"/>
              </a:rPr>
              <a:t>.</a:t>
            </a:r>
            <a:endParaRPr lang="it-IT" sz="14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940"/>
              </a:spcAft>
            </a:pPr>
            <a:r>
              <a:rPr lang="it-IT" sz="1800" spc="10" dirty="0">
                <a:solidFill>
                  <a:srgbClr val="333333"/>
                </a:solidFill>
                <a:effectLst/>
                <a:latin typeface="Titillium Web" panose="00000500000000000000" pitchFamily="2" charset="0"/>
                <a:ea typeface="Times New Roman" panose="02020603050405020304" pitchFamily="18" charset="0"/>
                <a:cs typeface="Times New Roman" panose="02020603050405020304" pitchFamily="18" charset="0"/>
              </a:rPr>
              <a:t>È possibile richiedere una tutela con validità su tutto il territorio </a:t>
            </a:r>
            <a:r>
              <a:rPr lang="it-IT" sz="1800" b="1" spc="10" dirty="0">
                <a:solidFill>
                  <a:srgbClr val="333333"/>
                </a:solidFill>
                <a:effectLst/>
                <a:latin typeface="Titillium Web" panose="00000500000000000000" pitchFamily="2" charset="0"/>
                <a:ea typeface="Times New Roman" panose="02020603050405020304" pitchFamily="18" charset="0"/>
                <a:cs typeface="Times New Roman" panose="02020603050405020304" pitchFamily="18" charset="0"/>
              </a:rPr>
              <a:t>dell’Unione Europea</a:t>
            </a:r>
            <a:r>
              <a:rPr lang="it-IT" sz="1800" spc="10" dirty="0">
                <a:solidFill>
                  <a:srgbClr val="333333"/>
                </a:solidFill>
                <a:effectLst/>
                <a:latin typeface="Titillium Web" panose="00000500000000000000" pitchFamily="2" charset="0"/>
                <a:ea typeface="Times New Roman" panose="02020603050405020304" pitchFamily="18" charset="0"/>
                <a:cs typeface="Times New Roman" panose="02020603050405020304" pitchFamily="18" charset="0"/>
              </a:rPr>
              <a:t> effettuando un deposito di domanda di marchio UE (MUE), direttamente presso l’ufficio europeo </a:t>
            </a:r>
            <a:r>
              <a:rPr lang="it-IT" sz="1800" b="1" spc="10" dirty="0">
                <a:solidFill>
                  <a:srgbClr val="333333"/>
                </a:solidFill>
                <a:effectLst/>
                <a:latin typeface="Titillium Web" panose="00000500000000000000" pitchFamily="2" charset="0"/>
                <a:ea typeface="Times New Roman" panose="02020603050405020304" pitchFamily="18" charset="0"/>
                <a:cs typeface="Times New Roman" panose="02020603050405020304" pitchFamily="18" charset="0"/>
              </a:rPr>
              <a:t>EUIPO </a:t>
            </a:r>
            <a:r>
              <a:rPr lang="it-IT" sz="1800" spc="10" dirty="0">
                <a:solidFill>
                  <a:srgbClr val="333333"/>
                </a:solidFill>
                <a:effectLst/>
                <a:latin typeface="Titillium Web" panose="00000500000000000000" pitchFamily="2" charset="0"/>
                <a:ea typeface="Times New Roman" panose="02020603050405020304" pitchFamily="18" charset="0"/>
                <a:cs typeface="Times New Roman" panose="02020603050405020304" pitchFamily="18" charset="0"/>
              </a:rPr>
              <a:t>(https://euipo.europa.eu/ohimportal/it)</a:t>
            </a:r>
            <a:endParaRPr lang="it-IT" sz="14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940"/>
              </a:spcAft>
            </a:pPr>
            <a:r>
              <a:rPr lang="it-IT" sz="1800" u="sng" spc="10" dirty="0">
                <a:solidFill>
                  <a:srgbClr val="333333"/>
                </a:solidFill>
                <a:effectLst/>
                <a:latin typeface="Titillium Web" panose="00000500000000000000" pitchFamily="2" charset="0"/>
                <a:ea typeface="Times New Roman" panose="02020603050405020304" pitchFamily="18" charset="0"/>
                <a:cs typeface="Times New Roman" panose="02020603050405020304" pitchFamily="18" charset="0"/>
              </a:rPr>
              <a:t>TEMPORALE</a:t>
            </a:r>
            <a:endParaRPr lang="it-IT" sz="14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940"/>
              </a:spcAft>
            </a:pPr>
            <a:r>
              <a:rPr lang="it-IT" sz="1800" spc="10" dirty="0">
                <a:solidFill>
                  <a:srgbClr val="333333"/>
                </a:solidFill>
                <a:effectLst/>
                <a:latin typeface="Titillium Web" panose="00000500000000000000" pitchFamily="2" charset="0"/>
                <a:ea typeface="Times New Roman" panose="02020603050405020304" pitchFamily="18" charset="0"/>
                <a:cs typeface="Times New Roman" panose="02020603050405020304" pitchFamily="18" charset="0"/>
              </a:rPr>
              <a:t>Il marchio ha validità 10 anni dal deposito della domanda e può essere rinnovato all’infinito ogni 10 anni.</a:t>
            </a:r>
            <a:endParaRPr lang="it-IT" sz="14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72099153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asellaDiTesto 4">
            <a:extLst>
              <a:ext uri="{FF2B5EF4-FFF2-40B4-BE49-F238E27FC236}">
                <a16:creationId xmlns:a16="http://schemas.microsoft.com/office/drawing/2014/main" id="{BFFF87AA-C6FF-48A3-84B9-9498AE6D00D5}"/>
              </a:ext>
            </a:extLst>
          </p:cNvPr>
          <p:cNvSpPr txBox="1"/>
          <p:nvPr/>
        </p:nvSpPr>
        <p:spPr>
          <a:xfrm>
            <a:off x="954593" y="1457010"/>
            <a:ext cx="7375491" cy="4588436"/>
          </a:xfrm>
          <a:prstGeom prst="rect">
            <a:avLst/>
          </a:prstGeom>
          <a:noFill/>
        </p:spPr>
        <p:txBody>
          <a:bodyPr wrap="square">
            <a:spAutoFit/>
          </a:bodyPr>
          <a:lstStyle/>
          <a:p>
            <a:pPr>
              <a:spcAft>
                <a:spcPts val="2250"/>
              </a:spcAft>
            </a:pPr>
            <a:r>
              <a:rPr lang="it-IT" sz="2400" b="1" spc="-10" dirty="0">
                <a:solidFill>
                  <a:srgbClr val="000000"/>
                </a:solidFill>
                <a:effectLst/>
                <a:latin typeface="Titillium Web" panose="00000500000000000000" pitchFamily="2" charset="0"/>
                <a:ea typeface="Times New Roman" panose="02020603050405020304" pitchFamily="18" charset="0"/>
              </a:rPr>
              <a:t>Registrare un marchio in Italia</a:t>
            </a:r>
            <a:endParaRPr lang="it-IT" sz="2400" b="1" dirty="0">
              <a:effectLst/>
              <a:latin typeface="Times New Roman" panose="02020603050405020304" pitchFamily="18" charset="0"/>
              <a:ea typeface="Times New Roman" panose="02020603050405020304" pitchFamily="18" charset="0"/>
            </a:endParaRPr>
          </a:p>
          <a:p>
            <a:pPr>
              <a:spcAft>
                <a:spcPts val="940"/>
              </a:spcAft>
            </a:pPr>
            <a:r>
              <a:rPr lang="it-IT" sz="1800" spc="10" dirty="0">
                <a:solidFill>
                  <a:srgbClr val="333333"/>
                </a:solidFill>
                <a:effectLst/>
                <a:latin typeface="Titillium Web" panose="00000500000000000000" pitchFamily="2" charset="0"/>
                <a:ea typeface="Times New Roman" panose="02020603050405020304" pitchFamily="18" charset="0"/>
              </a:rPr>
              <a:t>La domanda marchio può essere presentata da chiunque: persona fisica, persona giuridica, associazioni, enti </a:t>
            </a:r>
            <a:r>
              <a:rPr lang="it-IT" sz="1800" spc="10" dirty="0" err="1">
                <a:solidFill>
                  <a:srgbClr val="333333"/>
                </a:solidFill>
                <a:effectLst/>
                <a:latin typeface="Titillium Web" panose="00000500000000000000" pitchFamily="2" charset="0"/>
                <a:ea typeface="Times New Roman" panose="02020603050405020304" pitchFamily="18" charset="0"/>
              </a:rPr>
              <a:t>etc</a:t>
            </a:r>
            <a:r>
              <a:rPr lang="it-IT" sz="1800" spc="10" dirty="0">
                <a:solidFill>
                  <a:srgbClr val="333333"/>
                </a:solidFill>
                <a:effectLst/>
                <a:latin typeface="Titillium Web" panose="00000500000000000000" pitchFamily="2" charset="0"/>
                <a:ea typeface="Times New Roman" panose="02020603050405020304" pitchFamily="18" charset="0"/>
              </a:rPr>
              <a:t>, compresi i minorenni, anche stranieri purché domiciliato in uno dei Paesi UE. Possono essere titolari di un marchio anche più soggetti.</a:t>
            </a:r>
            <a:endParaRPr lang="it-IT" sz="1600" dirty="0">
              <a:effectLst/>
              <a:latin typeface="Times New Roman" panose="02020603050405020304" pitchFamily="18" charset="0"/>
              <a:ea typeface="Times New Roman" panose="02020603050405020304" pitchFamily="18" charset="0"/>
            </a:endParaRPr>
          </a:p>
          <a:p>
            <a:pPr>
              <a:spcAft>
                <a:spcPts val="940"/>
              </a:spcAft>
            </a:pPr>
            <a:r>
              <a:rPr lang="it-IT" sz="1800" spc="10" dirty="0">
                <a:solidFill>
                  <a:srgbClr val="333333"/>
                </a:solidFill>
                <a:effectLst/>
                <a:latin typeface="Titillium Web" panose="00000500000000000000" pitchFamily="2" charset="0"/>
                <a:ea typeface="Times New Roman" panose="02020603050405020304" pitchFamily="18" charset="0"/>
              </a:rPr>
              <a:t>La domanda può essere presentata direttamente dal titolare; il titolare può decidere di farsi rappresentare. Gli unici soggetti abilitati alla rappresentanza presso l’UIBM sono Consulenti in Proprietà Industriale iscritti all’ordine (mandatario) oppure gli Avvocati iscritti all’ordine (rappresentante). Tutte le altre categorie professionali non sono abilitate a rappresentare presso l’UIBM, pertanto non possono firmare al posto del titolare.</a:t>
            </a:r>
            <a:endParaRPr lang="it-IT" sz="1600" dirty="0">
              <a:effectLst/>
              <a:latin typeface="Times New Roman" panose="02020603050405020304" pitchFamily="18" charset="0"/>
              <a:ea typeface="Times New Roman" panose="02020603050405020304" pitchFamily="18" charset="0"/>
            </a:endParaRPr>
          </a:p>
          <a:p>
            <a:pPr>
              <a:spcAft>
                <a:spcPts val="940"/>
              </a:spcAft>
            </a:pPr>
            <a:r>
              <a:rPr lang="it-IT" sz="1800" spc="10" dirty="0">
                <a:solidFill>
                  <a:srgbClr val="333333"/>
                </a:solidFill>
                <a:effectLst/>
                <a:latin typeface="Titillium Web" panose="00000500000000000000" pitchFamily="2" charset="0"/>
                <a:ea typeface="Times New Roman" panose="02020603050405020304" pitchFamily="18" charset="0"/>
              </a:rPr>
              <a:t>Il conferimento dell’incarico deve avvenire sempre per iscritto e può essere fatto attraverso una lettera d’incarico o procura generale.</a:t>
            </a:r>
            <a:endParaRPr lang="it-IT" sz="16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326478462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sellaDiTesto 2">
            <a:extLst>
              <a:ext uri="{FF2B5EF4-FFF2-40B4-BE49-F238E27FC236}">
                <a16:creationId xmlns:a16="http://schemas.microsoft.com/office/drawing/2014/main" id="{77E833E5-8E9D-421A-9FA5-662D82C1F22D}"/>
              </a:ext>
            </a:extLst>
          </p:cNvPr>
          <p:cNvSpPr txBox="1"/>
          <p:nvPr/>
        </p:nvSpPr>
        <p:spPr>
          <a:xfrm>
            <a:off x="882869" y="1608083"/>
            <a:ext cx="7216103" cy="4714176"/>
          </a:xfrm>
          <a:prstGeom prst="rect">
            <a:avLst/>
          </a:prstGeom>
          <a:noFill/>
        </p:spPr>
        <p:txBody>
          <a:bodyPr wrap="square">
            <a:spAutoFit/>
          </a:bodyPr>
          <a:lstStyle/>
          <a:p>
            <a:pPr>
              <a:lnSpc>
                <a:spcPct val="107000"/>
              </a:lnSpc>
              <a:spcAft>
                <a:spcPts val="2250"/>
              </a:spcAft>
            </a:pPr>
            <a:r>
              <a:rPr lang="it-IT" sz="2400" b="1" kern="1800" spc="-10" dirty="0">
                <a:solidFill>
                  <a:srgbClr val="000000"/>
                </a:solidFill>
                <a:effectLst/>
                <a:latin typeface="Titillium Web" panose="00000500000000000000" pitchFamily="2" charset="0"/>
                <a:ea typeface="Times New Roman" panose="02020603050405020304" pitchFamily="18" charset="0"/>
                <a:cs typeface="Times New Roman" panose="02020603050405020304" pitchFamily="18" charset="0"/>
              </a:rPr>
              <a:t>Primo Deposito</a:t>
            </a:r>
          </a:p>
          <a:p>
            <a:pPr>
              <a:lnSpc>
                <a:spcPct val="107000"/>
              </a:lnSpc>
              <a:spcAft>
                <a:spcPts val="2250"/>
              </a:spcAft>
            </a:pPr>
            <a:r>
              <a:rPr lang="it-IT" sz="1600" spc="10" dirty="0">
                <a:solidFill>
                  <a:srgbClr val="333333"/>
                </a:solidFill>
                <a:effectLst/>
                <a:latin typeface="Titillium Web" panose="00000500000000000000" pitchFamily="2" charset="0"/>
                <a:ea typeface="Times New Roman" panose="02020603050405020304" pitchFamily="18" charset="0"/>
                <a:cs typeface="Times New Roman" panose="02020603050405020304" pitchFamily="18" charset="0"/>
              </a:rPr>
              <a:t>Prima di presentare domanda di marchio è necessario:</a:t>
            </a:r>
          </a:p>
          <a:p>
            <a:pPr marL="285750" indent="-285750">
              <a:lnSpc>
                <a:spcPct val="107000"/>
              </a:lnSpc>
              <a:spcAft>
                <a:spcPts val="2250"/>
              </a:spcAft>
              <a:buFont typeface="Arial" panose="020B0604020202020204" pitchFamily="34" charset="0"/>
              <a:buChar char="•"/>
            </a:pPr>
            <a:r>
              <a:rPr lang="it-IT" sz="1600" dirty="0">
                <a:solidFill>
                  <a:srgbClr val="333333"/>
                </a:solidFill>
                <a:effectLst/>
                <a:latin typeface="Titillium Web" panose="00000500000000000000" pitchFamily="2" charset="0"/>
                <a:ea typeface="Times New Roman" panose="02020603050405020304" pitchFamily="18" charset="0"/>
                <a:cs typeface="Times New Roman" panose="02020603050405020304" pitchFamily="18" charset="0"/>
              </a:rPr>
              <a:t>assicurarsi che sia conforme alle prescrizioni di legge e possegga tutti i </a:t>
            </a:r>
            <a:r>
              <a:rPr lang="it-IT" sz="1600" u="sng" dirty="0">
                <a:solidFill>
                  <a:srgbClr val="333333"/>
                </a:solidFill>
                <a:latin typeface="Titillium Web" panose="00000500000000000000" pitchFamily="2" charset="0"/>
                <a:cs typeface="Times New Roman" panose="02020603050405020304" pitchFamily="18" charset="0"/>
                <a:hlinkClick r:id="rId2">
                  <a:extLst>
                    <a:ext uri="{A12FA001-AC4F-418D-AE19-62706E023703}">
                      <ahyp:hlinkClr xmlns:ahyp="http://schemas.microsoft.com/office/drawing/2018/hyperlinkcolor" val="tx"/>
                    </a:ext>
                  </a:extLst>
                </a:hlinkClick>
              </a:rPr>
              <a:t>requisiti richiesti</a:t>
            </a:r>
            <a:r>
              <a:rPr lang="it-IT" sz="1600" dirty="0">
                <a:solidFill>
                  <a:srgbClr val="333333"/>
                </a:solidFill>
                <a:latin typeface="Titillium Web" panose="00000500000000000000" pitchFamily="2" charset="0"/>
                <a:cs typeface="Times New Roman" panose="02020603050405020304" pitchFamily="18" charset="0"/>
              </a:rPr>
              <a:t>;</a:t>
            </a:r>
          </a:p>
          <a:p>
            <a:pPr marL="285750" lvl="0" indent="-285750">
              <a:lnSpc>
                <a:spcPct val="107000"/>
              </a:lnSpc>
              <a:spcAft>
                <a:spcPts val="800"/>
              </a:spcAft>
              <a:buSzPts val="1000"/>
              <a:buFont typeface="Arial" panose="020B0604020202020204" pitchFamily="34" charset="0"/>
              <a:buChar char="•"/>
              <a:tabLst>
                <a:tab pos="457200" algn="l"/>
              </a:tabLst>
            </a:pPr>
            <a:r>
              <a:rPr lang="it-IT" sz="1600" dirty="0">
                <a:solidFill>
                  <a:srgbClr val="333333"/>
                </a:solidFill>
                <a:effectLst/>
                <a:latin typeface="Titillium Web" panose="00000500000000000000" pitchFamily="2" charset="0"/>
                <a:ea typeface="Times New Roman" panose="02020603050405020304" pitchFamily="18" charset="0"/>
                <a:cs typeface="Times New Roman" panose="02020603050405020304" pitchFamily="18" charset="0"/>
              </a:rPr>
              <a:t>scegliere le </a:t>
            </a:r>
            <a:r>
              <a:rPr lang="it-IT" sz="1600" b="1" dirty="0">
                <a:solidFill>
                  <a:srgbClr val="333333"/>
                </a:solidFill>
                <a:effectLst/>
                <a:latin typeface="Titillium Web" panose="00000500000000000000" pitchFamily="2" charset="0"/>
                <a:ea typeface="Times New Roman" panose="02020603050405020304" pitchFamily="18" charset="0"/>
                <a:cs typeface="Times New Roman" panose="02020603050405020304" pitchFamily="18" charset="0"/>
              </a:rPr>
              <a:t>classi della </a:t>
            </a:r>
            <a:r>
              <a:rPr lang="it-IT" sz="1600" b="1" dirty="0">
                <a:effectLst/>
                <a:latin typeface="Titillium Web" panose="00000500000000000000" pitchFamily="2" charset="0"/>
                <a:ea typeface="Times New Roman" panose="02020603050405020304" pitchFamily="18" charset="0"/>
                <a:cs typeface="Times New Roman" panose="02020603050405020304" pitchFamily="18" charset="0"/>
                <a:hlinkClick r:id="rId3">
                  <a:extLst>
                    <a:ext uri="{A12FA001-AC4F-418D-AE19-62706E023703}">
                      <ahyp:hlinkClr xmlns:ahyp="http://schemas.microsoft.com/office/drawing/2018/hyperlinkcolor" val="tx"/>
                    </a:ext>
                  </a:extLst>
                </a:hlinkClick>
              </a:rPr>
              <a:t>Classificazione internazionale dei prodotti e dei servizi (Classificazione di Nizza) 2024</a:t>
            </a:r>
            <a:r>
              <a:rPr lang="it-IT" sz="1600" b="1" dirty="0">
                <a:effectLst/>
                <a:latin typeface="Titillium Web" panose="00000500000000000000" pitchFamily="2" charset="0"/>
                <a:ea typeface="Times New Roman" panose="02020603050405020304" pitchFamily="18" charset="0"/>
                <a:cs typeface="Times New Roman" panose="02020603050405020304" pitchFamily="18" charset="0"/>
              </a:rPr>
              <a:t> </a:t>
            </a:r>
            <a:r>
              <a:rPr lang="it-IT" sz="1600" dirty="0">
                <a:solidFill>
                  <a:srgbClr val="333333"/>
                </a:solidFill>
                <a:effectLst/>
                <a:latin typeface="Titillium Web" panose="00000500000000000000" pitchFamily="2" charset="0"/>
                <a:ea typeface="Times New Roman" panose="02020603050405020304" pitchFamily="18" charset="0"/>
                <a:cs typeface="Times New Roman" panose="02020603050405020304" pitchFamily="18" charset="0"/>
              </a:rPr>
              <a:t>per le quali si vuole tutelare il marchio;</a:t>
            </a:r>
          </a:p>
          <a:p>
            <a:pPr algn="just">
              <a:lnSpc>
                <a:spcPct val="107000"/>
              </a:lnSpc>
              <a:spcAft>
                <a:spcPts val="940"/>
              </a:spcAft>
            </a:pPr>
            <a:r>
              <a:rPr lang="it-IT" sz="1600" spc="10" dirty="0">
                <a:solidFill>
                  <a:srgbClr val="333333"/>
                </a:solidFill>
                <a:effectLst/>
                <a:latin typeface="Titillium Web" panose="00000500000000000000" pitchFamily="2" charset="0"/>
                <a:ea typeface="Times New Roman" panose="02020603050405020304" pitchFamily="18" charset="0"/>
                <a:cs typeface="Times New Roman" panose="02020603050405020304" pitchFamily="18" charset="0"/>
              </a:rPr>
              <a:t>Al fine di identificare al meglio la classe di appartenenza di un determinato prodotto/servizio sono disponibili le seguenti banche dati:</a:t>
            </a:r>
            <a:br>
              <a:rPr lang="it-IT" sz="1600" spc="10" dirty="0">
                <a:solidFill>
                  <a:srgbClr val="333333"/>
                </a:solidFill>
                <a:effectLst/>
                <a:latin typeface="Titillium Web" panose="00000500000000000000" pitchFamily="2" charset="0"/>
                <a:ea typeface="Times New Roman" panose="02020603050405020304" pitchFamily="18" charset="0"/>
                <a:cs typeface="Times New Roman" panose="02020603050405020304" pitchFamily="18" charset="0"/>
              </a:rPr>
            </a:br>
            <a:r>
              <a:rPr lang="it-IT" sz="1600" spc="10" dirty="0">
                <a:solidFill>
                  <a:srgbClr val="333333"/>
                </a:solidFill>
                <a:effectLst/>
                <a:latin typeface="Titillium Web" panose="00000500000000000000" pitchFamily="2" charset="0"/>
                <a:ea typeface="Times New Roman" panose="02020603050405020304" pitchFamily="18" charset="0"/>
                <a:cs typeface="Times New Roman" panose="02020603050405020304" pitchFamily="18" charset="0"/>
              </a:rPr>
              <a:t>-</a:t>
            </a:r>
            <a:r>
              <a:rPr lang="it-IT" sz="1600" b="1" spc="10" dirty="0">
                <a:solidFill>
                  <a:srgbClr val="333333"/>
                </a:solidFill>
                <a:effectLst/>
                <a:latin typeface="Titillium Web" panose="00000500000000000000" pitchFamily="2" charset="0"/>
                <a:ea typeface="Times New Roman" panose="02020603050405020304" pitchFamily="18" charset="0"/>
                <a:cs typeface="Times New Roman" panose="02020603050405020304" pitchFamily="18" charset="0"/>
              </a:rPr>
              <a:t> </a:t>
            </a:r>
            <a:r>
              <a:rPr lang="it-IT" sz="1600" b="1" u="none" strike="noStrike" spc="10" dirty="0">
                <a:solidFill>
                  <a:srgbClr val="0066CC"/>
                </a:solidFill>
                <a:effectLst/>
                <a:latin typeface="Titillium Web" panose="00000500000000000000" pitchFamily="2" charset="0"/>
                <a:ea typeface="Times New Roman" panose="02020603050405020304" pitchFamily="18" charset="0"/>
                <a:cs typeface="Times New Roman" panose="02020603050405020304" pitchFamily="18" charset="0"/>
                <a:hlinkClick r:id="rId4"/>
              </a:rPr>
              <a:t>MGS – Madrid </a:t>
            </a:r>
            <a:r>
              <a:rPr lang="it-IT" sz="1600" b="1" u="none" strike="noStrike" spc="10" dirty="0" err="1">
                <a:solidFill>
                  <a:srgbClr val="0066CC"/>
                </a:solidFill>
                <a:effectLst/>
                <a:latin typeface="Titillium Web" panose="00000500000000000000" pitchFamily="2" charset="0"/>
                <a:ea typeface="Times New Roman" panose="02020603050405020304" pitchFamily="18" charset="0"/>
                <a:cs typeface="Times New Roman" panose="02020603050405020304" pitchFamily="18" charset="0"/>
                <a:hlinkClick r:id="rId4"/>
              </a:rPr>
              <a:t>Goods</a:t>
            </a:r>
            <a:r>
              <a:rPr lang="it-IT" sz="1600" b="1" u="none" strike="noStrike" spc="10" dirty="0">
                <a:solidFill>
                  <a:srgbClr val="0066CC"/>
                </a:solidFill>
                <a:effectLst/>
                <a:latin typeface="Titillium Web" panose="00000500000000000000" pitchFamily="2" charset="0"/>
                <a:ea typeface="Times New Roman" panose="02020603050405020304" pitchFamily="18" charset="0"/>
                <a:cs typeface="Times New Roman" panose="02020603050405020304" pitchFamily="18" charset="0"/>
                <a:hlinkClick r:id="rId4"/>
              </a:rPr>
              <a:t> and Services Manager</a:t>
            </a:r>
            <a:r>
              <a:rPr lang="it-IT" sz="1600" spc="10" dirty="0">
                <a:solidFill>
                  <a:srgbClr val="333333"/>
                </a:solidFill>
                <a:effectLst/>
                <a:latin typeface="Titillium Web" panose="00000500000000000000" pitchFamily="2" charset="0"/>
                <a:ea typeface="Times New Roman" panose="02020603050405020304" pitchFamily="18" charset="0"/>
                <a:cs typeface="Times New Roman" panose="02020603050405020304" pitchFamily="18" charset="0"/>
              </a:rPr>
              <a:t> a cura dell’OMPI</a:t>
            </a:r>
            <a:endParaRPr lang="it-IT" sz="16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940"/>
              </a:spcAft>
            </a:pPr>
            <a:r>
              <a:rPr lang="it-IT" sz="1600" spc="10" dirty="0">
                <a:solidFill>
                  <a:srgbClr val="333333"/>
                </a:solidFill>
                <a:effectLst/>
                <a:latin typeface="Titillium Web" panose="00000500000000000000" pitchFamily="2" charset="0"/>
                <a:ea typeface="Times New Roman" panose="02020603050405020304" pitchFamily="18" charset="0"/>
                <a:cs typeface="Times New Roman" panose="02020603050405020304" pitchFamily="18" charset="0"/>
              </a:rPr>
              <a:t>  Al link:   </a:t>
            </a:r>
            <a:r>
              <a:rPr lang="it-IT" sz="1600" u="sng" spc="10" dirty="0">
                <a:solidFill>
                  <a:srgbClr val="0066CC"/>
                </a:solidFill>
                <a:effectLst/>
                <a:latin typeface="Titillium Web" panose="00000500000000000000" pitchFamily="2" charset="0"/>
                <a:ea typeface="Times New Roman" panose="02020603050405020304" pitchFamily="18" charset="0"/>
                <a:cs typeface="Times New Roman" panose="02020603050405020304" pitchFamily="18" charset="0"/>
                <a:hlinkClick r:id="rId5"/>
              </a:rPr>
              <a:t>https://webaccess.wipo.int/mgs/</a:t>
            </a:r>
            <a:endParaRPr lang="it-IT" sz="16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940"/>
              </a:spcAft>
            </a:pPr>
            <a:r>
              <a:rPr lang="it-IT" sz="1600" spc="10" dirty="0">
                <a:solidFill>
                  <a:srgbClr val="333333"/>
                </a:solidFill>
                <a:effectLst/>
                <a:latin typeface="Titillium Web" panose="00000500000000000000" pitchFamily="2" charset="0"/>
                <a:ea typeface="Times New Roman" panose="02020603050405020304" pitchFamily="18" charset="0"/>
                <a:cs typeface="Times New Roman" panose="02020603050405020304" pitchFamily="18" charset="0"/>
              </a:rPr>
              <a:t>- </a:t>
            </a:r>
            <a:r>
              <a:rPr lang="it-IT" sz="1600" b="1" u="sng" spc="10" dirty="0" err="1">
                <a:solidFill>
                  <a:srgbClr val="0066CC"/>
                </a:solidFill>
                <a:effectLst/>
                <a:latin typeface="Titillium Web" panose="00000500000000000000" pitchFamily="2" charset="0"/>
                <a:ea typeface="Times New Roman" panose="02020603050405020304" pitchFamily="18" charset="0"/>
                <a:cs typeface="Times New Roman" panose="02020603050405020304" pitchFamily="18" charset="0"/>
                <a:hlinkClick r:id="rId6"/>
              </a:rPr>
              <a:t>TMClass</a:t>
            </a:r>
            <a:r>
              <a:rPr lang="it-IT" sz="1600" spc="10" dirty="0">
                <a:solidFill>
                  <a:srgbClr val="333333"/>
                </a:solidFill>
                <a:effectLst/>
                <a:latin typeface="Titillium Web" panose="00000500000000000000" pitchFamily="2" charset="0"/>
                <a:ea typeface="Times New Roman" panose="02020603050405020304" pitchFamily="18" charset="0"/>
                <a:cs typeface="Times New Roman" panose="02020603050405020304" pitchFamily="18" charset="0"/>
              </a:rPr>
              <a:t> a cura di EUIPO    </a:t>
            </a:r>
            <a:endParaRPr lang="it-IT" sz="16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940"/>
              </a:spcAft>
            </a:pPr>
            <a:r>
              <a:rPr lang="it-IT" sz="1600" spc="10" dirty="0">
                <a:solidFill>
                  <a:srgbClr val="333333"/>
                </a:solidFill>
                <a:effectLst/>
                <a:latin typeface="Titillium Web" panose="00000500000000000000" pitchFamily="2" charset="0"/>
                <a:ea typeface="Times New Roman" panose="02020603050405020304" pitchFamily="18" charset="0"/>
                <a:cs typeface="Times New Roman" panose="02020603050405020304" pitchFamily="18" charset="0"/>
              </a:rPr>
              <a:t>  Al Link: </a:t>
            </a:r>
            <a:r>
              <a:rPr lang="it-IT" sz="1600" u="sng" spc="10" dirty="0">
                <a:solidFill>
                  <a:srgbClr val="0066CC"/>
                </a:solidFill>
                <a:effectLst/>
                <a:latin typeface="Titillium Web" panose="00000500000000000000" pitchFamily="2" charset="0"/>
                <a:ea typeface="Times New Roman" panose="02020603050405020304" pitchFamily="18" charset="0"/>
                <a:cs typeface="Times New Roman" panose="02020603050405020304" pitchFamily="18" charset="0"/>
                <a:hlinkClick r:id="rId6"/>
              </a:rPr>
              <a:t>http://tmclass.tmdn.org/ec2/</a:t>
            </a:r>
            <a:endParaRPr lang="it-IT" sz="1400" dirty="0">
              <a:solidFill>
                <a:srgbClr val="333333"/>
              </a:solidFill>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03722967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sellaDiTesto 2">
            <a:extLst>
              <a:ext uri="{FF2B5EF4-FFF2-40B4-BE49-F238E27FC236}">
                <a16:creationId xmlns:a16="http://schemas.microsoft.com/office/drawing/2014/main" id="{978E43B9-A272-4DA6-8F79-8616C29728EF}"/>
              </a:ext>
            </a:extLst>
          </p:cNvPr>
          <p:cNvSpPr txBox="1"/>
          <p:nvPr/>
        </p:nvSpPr>
        <p:spPr>
          <a:xfrm>
            <a:off x="582805" y="1899139"/>
            <a:ext cx="8028632" cy="4661404"/>
          </a:xfrm>
          <a:prstGeom prst="rect">
            <a:avLst/>
          </a:prstGeom>
          <a:noFill/>
        </p:spPr>
        <p:txBody>
          <a:bodyPr wrap="square">
            <a:spAutoFit/>
          </a:bodyPr>
          <a:lstStyle/>
          <a:p>
            <a:pPr marL="342900" lvl="0" indent="-342900">
              <a:lnSpc>
                <a:spcPct val="107000"/>
              </a:lnSpc>
              <a:spcAft>
                <a:spcPts val="800"/>
              </a:spcAft>
              <a:buSzPts val="1000"/>
              <a:buFont typeface="Symbol" panose="05050102010706020507" pitchFamily="18" charset="2"/>
              <a:buChar char=""/>
              <a:tabLst>
                <a:tab pos="457200" algn="l"/>
              </a:tabLst>
            </a:pPr>
            <a:r>
              <a:rPr lang="it-IT" sz="1600" dirty="0">
                <a:solidFill>
                  <a:srgbClr val="333333"/>
                </a:solidFill>
                <a:effectLst/>
                <a:latin typeface="Titillium Web" panose="00000500000000000000" pitchFamily="2" charset="0"/>
                <a:ea typeface="Times New Roman" panose="02020603050405020304" pitchFamily="18" charset="0"/>
                <a:cs typeface="Times New Roman" panose="02020603050405020304" pitchFamily="18" charset="0"/>
              </a:rPr>
              <a:t>verificare che non si stiano violando diritti altrui e che il marchio sia nuovo e non confondibile attraverso la </a:t>
            </a:r>
            <a:r>
              <a:rPr lang="it-IT" sz="1600" b="1" dirty="0">
                <a:effectLst/>
                <a:latin typeface="Titillium Web" panose="00000500000000000000" pitchFamily="2" charset="0"/>
                <a:ea typeface="Times New Roman" panose="02020603050405020304" pitchFamily="18" charset="0"/>
                <a:cs typeface="Times New Roman" panose="02020603050405020304" pitchFamily="18" charset="0"/>
                <a:hlinkClick r:id="rId2">
                  <a:extLst>
                    <a:ext uri="{A12FA001-AC4F-418D-AE19-62706E023703}">
                      <ahyp:hlinkClr xmlns:ahyp="http://schemas.microsoft.com/office/drawing/2018/hyperlinkcolor" val="tx"/>
                    </a:ext>
                  </a:extLst>
                </a:hlinkClick>
              </a:rPr>
              <a:t>ricerca di anteriorità</a:t>
            </a:r>
            <a:r>
              <a:rPr lang="it-IT" sz="1600" dirty="0">
                <a:solidFill>
                  <a:srgbClr val="333333"/>
                </a:solidFill>
                <a:effectLst/>
                <a:latin typeface="Titillium Web" panose="00000500000000000000" pitchFamily="2" charset="0"/>
                <a:ea typeface="Times New Roman" panose="02020603050405020304" pitchFamily="18" charset="0"/>
                <a:cs typeface="Times New Roman" panose="02020603050405020304" pitchFamily="18" charset="0"/>
              </a:rPr>
              <a:t>.</a:t>
            </a:r>
          </a:p>
          <a:p>
            <a:pPr algn="l"/>
            <a:r>
              <a:rPr lang="it-IT" sz="1600" b="0" i="0" u="none" strike="noStrike" baseline="0" dirty="0">
                <a:solidFill>
                  <a:srgbClr val="000000"/>
                </a:solidFill>
                <a:latin typeface="CIDFont+F2"/>
              </a:rPr>
              <a:t>RICERCA BANCA DATI NAZIONALE</a:t>
            </a:r>
          </a:p>
          <a:p>
            <a:pPr algn="l"/>
            <a:r>
              <a:rPr lang="it-IT" sz="1600" b="0" i="0" u="none" strike="noStrike" baseline="0" dirty="0">
                <a:solidFill>
                  <a:srgbClr val="000081"/>
                </a:solidFill>
                <a:latin typeface="CIDFont+F2"/>
              </a:rPr>
              <a:t>https://www.uibm.gov.it/bancadati/</a:t>
            </a:r>
          </a:p>
          <a:p>
            <a:pPr algn="l"/>
            <a:r>
              <a:rPr lang="it-IT" sz="1600" b="0" i="0" u="none" strike="noStrike" baseline="0" dirty="0">
                <a:solidFill>
                  <a:srgbClr val="000000"/>
                </a:solidFill>
                <a:latin typeface="CIDFont+F2"/>
              </a:rPr>
              <a:t>RICERCA MARCHI NELL’UNIONE EUROPEA</a:t>
            </a:r>
          </a:p>
          <a:p>
            <a:pPr algn="l"/>
            <a:r>
              <a:rPr lang="it-IT" sz="1600" b="0" i="0" u="none" strike="noStrike" baseline="0" dirty="0">
                <a:solidFill>
                  <a:srgbClr val="000000"/>
                </a:solidFill>
                <a:latin typeface="CIDFont+F2"/>
              </a:rPr>
              <a:t>https://euipo.europa.eu/eSearch/#advanced/trademarks</a:t>
            </a:r>
          </a:p>
          <a:p>
            <a:pPr algn="l"/>
            <a:r>
              <a:rPr lang="it-IT" sz="1600" b="0" i="0" u="none" strike="noStrike" baseline="0" dirty="0">
                <a:solidFill>
                  <a:srgbClr val="000000"/>
                </a:solidFill>
                <a:latin typeface="CIDFont+F2"/>
              </a:rPr>
              <a:t>RICERCA MARCHI INTERNAZIONALE SECONDO IL SISTEMA DI MADRID</a:t>
            </a:r>
          </a:p>
          <a:p>
            <a:pPr algn="l"/>
            <a:r>
              <a:rPr lang="it-IT" sz="1600" b="0" i="0" u="none" strike="noStrike" baseline="0" dirty="0">
                <a:solidFill>
                  <a:srgbClr val="000081"/>
                </a:solidFill>
                <a:latin typeface="CIDFont+F2"/>
              </a:rPr>
              <a:t>https://www.wipo.int/portal/en/index.html</a:t>
            </a:r>
          </a:p>
          <a:p>
            <a:pPr algn="l"/>
            <a:r>
              <a:rPr lang="it-IT" sz="1600" b="0" i="0" u="none" strike="noStrike" baseline="0" dirty="0">
                <a:solidFill>
                  <a:srgbClr val="000000"/>
                </a:solidFill>
                <a:latin typeface="CIDFont+F2"/>
              </a:rPr>
              <a:t>RICERCA MARCHI INTERNAZIONALI E NAZIONALI ADERENTI AL SISTEMA DI MADRID</a:t>
            </a:r>
          </a:p>
          <a:p>
            <a:pPr algn="l"/>
            <a:r>
              <a:rPr lang="it-IT" sz="1600" b="0" i="0" u="none" strike="noStrike" baseline="0" dirty="0">
                <a:solidFill>
                  <a:srgbClr val="000081"/>
                </a:solidFill>
                <a:latin typeface="CIDFont+F2"/>
              </a:rPr>
              <a:t>https://www3.wipo.int/branddb/en/</a:t>
            </a:r>
          </a:p>
          <a:p>
            <a:pPr algn="l"/>
            <a:r>
              <a:rPr lang="it-IT" sz="1600" b="0" i="0" u="none" strike="noStrike" baseline="0" dirty="0">
                <a:solidFill>
                  <a:srgbClr val="000000"/>
                </a:solidFill>
                <a:latin typeface="CIDFont+F2"/>
              </a:rPr>
              <a:t>SERVIZIO DI CONSULTAZIONE SIMULTANEA DEI DATA BASE DEI MARCHI ITALIANI, COMUNITARI, INTERNAZIONALI, E DEGLI UFFICI MARCHI DEI PAESI CHE HANNO ADERITO AL SISTEMA</a:t>
            </a:r>
          </a:p>
          <a:p>
            <a:pPr algn="l"/>
            <a:r>
              <a:rPr lang="it-IT" sz="1600" b="0" i="0" u="none" strike="noStrike" baseline="0" dirty="0">
                <a:solidFill>
                  <a:srgbClr val="000081"/>
                </a:solidFill>
                <a:latin typeface="CIDFont+F2"/>
                <a:hlinkClick r:id="rId3"/>
              </a:rPr>
              <a:t>https://www.tmdn.org/tmview/#/tmview</a:t>
            </a:r>
            <a:endParaRPr lang="it-IT" sz="1600" b="0" i="0" u="none" strike="noStrike" baseline="0" dirty="0">
              <a:solidFill>
                <a:srgbClr val="000081"/>
              </a:solidFill>
              <a:latin typeface="CIDFont+F2"/>
            </a:endParaRPr>
          </a:p>
          <a:p>
            <a:pPr algn="l"/>
            <a:endParaRPr lang="it-IT" sz="1600" b="0" i="0" u="none" strike="noStrike" baseline="0" dirty="0">
              <a:solidFill>
                <a:srgbClr val="000081"/>
              </a:solidFill>
              <a:latin typeface="CIDFont+F2"/>
            </a:endParaRPr>
          </a:p>
          <a:p>
            <a:pPr algn="l"/>
            <a:r>
              <a:rPr lang="it-IT" sz="1600" dirty="0">
                <a:solidFill>
                  <a:srgbClr val="000000"/>
                </a:solidFill>
                <a:latin typeface="CIDFont+F2"/>
              </a:rPr>
              <a:t>Soltanto una ricerca effettuata su tutte le banche dati può essere considerata completa, anche ai fini di un deposito di marchio nazionale, in quanto consultando soltanto la banca dati UIBM, non sarebbero visibili né i marchi comunitari, che pure sono validi in Italia, né i marchi internazionali, che possono avere designazioni per l’Italia. </a:t>
            </a:r>
          </a:p>
        </p:txBody>
      </p:sp>
    </p:spTree>
    <p:extLst>
      <p:ext uri="{BB962C8B-B14F-4D97-AF65-F5344CB8AC3E}">
        <p14:creationId xmlns:p14="http://schemas.microsoft.com/office/powerpoint/2010/main" val="338590923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sellaDiTesto 2">
            <a:extLst>
              <a:ext uri="{FF2B5EF4-FFF2-40B4-BE49-F238E27FC236}">
                <a16:creationId xmlns:a16="http://schemas.microsoft.com/office/drawing/2014/main" id="{E8934314-2983-4885-9113-9DB7C8CC734F}"/>
              </a:ext>
            </a:extLst>
          </p:cNvPr>
          <p:cNvSpPr txBox="1"/>
          <p:nvPr/>
        </p:nvSpPr>
        <p:spPr>
          <a:xfrm>
            <a:off x="763675" y="1457010"/>
            <a:ext cx="7626699" cy="5335243"/>
          </a:xfrm>
          <a:prstGeom prst="rect">
            <a:avLst/>
          </a:prstGeom>
          <a:noFill/>
        </p:spPr>
        <p:txBody>
          <a:bodyPr wrap="square">
            <a:spAutoFit/>
          </a:bodyPr>
          <a:lstStyle/>
          <a:p>
            <a:pPr>
              <a:lnSpc>
                <a:spcPct val="107000"/>
              </a:lnSpc>
              <a:spcAft>
                <a:spcPts val="2250"/>
              </a:spcAft>
            </a:pPr>
            <a:r>
              <a:rPr lang="it-IT" sz="2400" b="1" kern="1800" spc="-10" dirty="0">
                <a:solidFill>
                  <a:srgbClr val="000000"/>
                </a:solidFill>
                <a:effectLst/>
                <a:latin typeface="Titillium Web" panose="00000500000000000000" pitchFamily="2" charset="0"/>
                <a:ea typeface="Times New Roman" panose="02020603050405020304" pitchFamily="18" charset="0"/>
                <a:cs typeface="Times New Roman" panose="02020603050405020304" pitchFamily="18" charset="0"/>
              </a:rPr>
              <a:t>Come effettuare il deposito</a:t>
            </a:r>
            <a:endParaRPr lang="it-IT" sz="24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tabLst>
                <a:tab pos="457200" algn="l"/>
              </a:tabLst>
            </a:pPr>
            <a:r>
              <a:rPr lang="it-IT" sz="1800" u="sng" dirty="0">
                <a:solidFill>
                  <a:srgbClr val="0066CC"/>
                </a:solidFill>
                <a:effectLst/>
                <a:latin typeface="Titillium Web" panose="00000500000000000000" pitchFamily="2" charset="0"/>
                <a:ea typeface="Times New Roman" panose="02020603050405020304" pitchFamily="18" charset="0"/>
                <a:cs typeface="Times New Roman" panose="02020603050405020304" pitchFamily="18" charset="0"/>
                <a:hlinkClick r:id="rId2"/>
              </a:rPr>
              <a:t>1. Modalità telematica</a:t>
            </a:r>
            <a:endParaRPr lang="it-IT" sz="1800" dirty="0">
              <a:effectLst/>
              <a:latin typeface="Calibri" panose="020F0502020204030204" pitchFamily="34" charset="0"/>
              <a:ea typeface="Calibri" panose="020F0502020204030204" pitchFamily="34" charset="0"/>
              <a:cs typeface="Times New Roman" panose="02020603050405020304" pitchFamily="18" charset="0"/>
            </a:endParaRPr>
          </a:p>
          <a:p>
            <a:pPr>
              <a:spcAft>
                <a:spcPts val="940"/>
              </a:spcAft>
            </a:pPr>
            <a:r>
              <a:rPr lang="it-IT" sz="1800" spc="10" dirty="0">
                <a:solidFill>
                  <a:srgbClr val="333333"/>
                </a:solidFill>
                <a:effectLst/>
                <a:latin typeface="Titillium Web" panose="00000500000000000000" pitchFamily="2" charset="0"/>
                <a:ea typeface="Times New Roman" panose="02020603050405020304" pitchFamily="18" charset="0"/>
              </a:rPr>
              <a:t>tramite il </a:t>
            </a:r>
            <a:r>
              <a:rPr lang="it-IT" sz="1800" b="1" spc="10" dirty="0">
                <a:solidFill>
                  <a:srgbClr val="333333"/>
                </a:solidFill>
                <a:effectLst/>
                <a:latin typeface="Titillium Web" panose="00000500000000000000" pitchFamily="2" charset="0"/>
                <a:ea typeface="Times New Roman" panose="02020603050405020304" pitchFamily="18" charset="0"/>
              </a:rPr>
              <a:t>portale dei servizi online</a:t>
            </a:r>
            <a:r>
              <a:rPr lang="it-IT" sz="1800" spc="10" dirty="0">
                <a:solidFill>
                  <a:srgbClr val="333333"/>
                </a:solidFill>
                <a:effectLst/>
                <a:latin typeface="Titillium Web" panose="00000500000000000000" pitchFamily="2" charset="0"/>
                <a:ea typeface="Times New Roman" panose="02020603050405020304" pitchFamily="18" charset="0"/>
              </a:rPr>
              <a:t> (</a:t>
            </a:r>
            <a:r>
              <a:rPr lang="it-IT" sz="1800" u="sng" spc="10" dirty="0">
                <a:solidFill>
                  <a:srgbClr val="0066CC"/>
                </a:solidFill>
                <a:effectLst/>
                <a:latin typeface="Titillium Web" panose="00000500000000000000" pitchFamily="2" charset="0"/>
                <a:ea typeface="Times New Roman" panose="02020603050405020304" pitchFamily="18" charset="0"/>
                <a:hlinkClick r:id="rId3"/>
              </a:rPr>
              <a:t>https://servizionline.uibm.gov.it</a:t>
            </a:r>
            <a:r>
              <a:rPr lang="it-IT" sz="1800" spc="10" dirty="0">
                <a:solidFill>
                  <a:srgbClr val="333333"/>
                </a:solidFill>
                <a:effectLst/>
                <a:latin typeface="Titillium Web" panose="00000500000000000000" pitchFamily="2" charset="0"/>
                <a:ea typeface="Times New Roman" panose="02020603050405020304" pitchFamily="18" charset="0"/>
              </a:rPr>
              <a:t>).</a:t>
            </a:r>
            <a:endParaRPr lang="it-IT" sz="1800" dirty="0">
              <a:effectLst/>
              <a:latin typeface="Times New Roman" panose="02020603050405020304" pitchFamily="18" charset="0"/>
              <a:ea typeface="Times New Roman" panose="02020603050405020304" pitchFamily="18" charset="0"/>
            </a:endParaRPr>
          </a:p>
          <a:p>
            <a:pPr algn="just">
              <a:spcAft>
                <a:spcPts val="940"/>
              </a:spcAft>
            </a:pPr>
            <a:r>
              <a:rPr lang="it-IT" sz="1800" spc="10" dirty="0">
                <a:solidFill>
                  <a:srgbClr val="333333"/>
                </a:solidFill>
                <a:effectLst/>
                <a:latin typeface="Titillium Web" panose="00000500000000000000" pitchFamily="2" charset="0"/>
                <a:ea typeface="Times New Roman" panose="02020603050405020304" pitchFamily="18" charset="0"/>
              </a:rPr>
              <a:t>L’accesso al portale è possibile tramite SPID o CIE per i residenti in Italia e può essere necessario il possesso di una firma digitale.</a:t>
            </a:r>
            <a:endParaRPr lang="it-IT" sz="1800" dirty="0">
              <a:effectLst/>
              <a:latin typeface="Times New Roman" panose="02020603050405020304" pitchFamily="18" charset="0"/>
              <a:ea typeface="Times New Roman" panose="02020603050405020304" pitchFamily="18" charset="0"/>
            </a:endParaRPr>
          </a:p>
          <a:p>
            <a:pPr algn="just">
              <a:spcAft>
                <a:spcPts val="940"/>
              </a:spcAft>
            </a:pPr>
            <a:r>
              <a:rPr lang="it-IT" sz="1800" spc="10" dirty="0">
                <a:solidFill>
                  <a:srgbClr val="333333"/>
                </a:solidFill>
                <a:effectLst/>
                <a:latin typeface="Titillium Web" panose="00000500000000000000" pitchFamily="2" charset="0"/>
                <a:ea typeface="Times New Roman" panose="02020603050405020304" pitchFamily="18" charset="0"/>
              </a:rPr>
              <a:t>Il deposito telematico consente il </a:t>
            </a:r>
            <a:r>
              <a:rPr lang="it-IT" sz="1800" b="1" spc="10" dirty="0">
                <a:solidFill>
                  <a:srgbClr val="333333"/>
                </a:solidFill>
                <a:effectLst/>
                <a:latin typeface="Titillium Web" panose="00000500000000000000" pitchFamily="2" charset="0"/>
                <a:ea typeface="Times New Roman" panose="02020603050405020304" pitchFamily="18" charset="0"/>
              </a:rPr>
              <a:t>pagamento</a:t>
            </a:r>
            <a:r>
              <a:rPr lang="it-IT" sz="1800" spc="10" dirty="0">
                <a:solidFill>
                  <a:srgbClr val="333333"/>
                </a:solidFill>
                <a:effectLst/>
                <a:latin typeface="Titillium Web" panose="00000500000000000000" pitchFamily="2" charset="0"/>
                <a:ea typeface="Times New Roman" panose="02020603050405020304" pitchFamily="18" charset="0"/>
              </a:rPr>
              <a:t> </a:t>
            </a:r>
            <a:r>
              <a:rPr lang="it-IT" sz="1800" b="1" spc="10" dirty="0">
                <a:solidFill>
                  <a:srgbClr val="333333"/>
                </a:solidFill>
                <a:effectLst/>
                <a:latin typeface="Titillium Web" panose="00000500000000000000" pitchFamily="2" charset="0"/>
                <a:ea typeface="Times New Roman" panose="02020603050405020304" pitchFamily="18" charset="0"/>
              </a:rPr>
              <a:t>contestuale</a:t>
            </a:r>
            <a:r>
              <a:rPr lang="it-IT" sz="1800" spc="10" dirty="0">
                <a:solidFill>
                  <a:srgbClr val="333333"/>
                </a:solidFill>
                <a:effectLst/>
                <a:latin typeface="Titillium Web" panose="00000500000000000000" pitchFamily="2" charset="0"/>
                <a:ea typeface="Times New Roman" panose="02020603050405020304" pitchFamily="18" charset="0"/>
              </a:rPr>
              <a:t> tramite la piattaforma digitale </a:t>
            </a:r>
            <a:r>
              <a:rPr lang="it-IT" sz="1800" spc="10" dirty="0" err="1">
                <a:solidFill>
                  <a:srgbClr val="333333"/>
                </a:solidFill>
                <a:effectLst/>
                <a:latin typeface="Titillium Web" panose="00000500000000000000" pitchFamily="2" charset="0"/>
                <a:ea typeface="Times New Roman" panose="02020603050405020304" pitchFamily="18" charset="0"/>
              </a:rPr>
              <a:t>PagoPa</a:t>
            </a:r>
            <a:r>
              <a:rPr lang="it-IT" sz="1800" spc="10" dirty="0">
                <a:solidFill>
                  <a:srgbClr val="333333"/>
                </a:solidFill>
                <a:effectLst/>
                <a:latin typeface="Titillium Web" panose="00000500000000000000" pitchFamily="2" charset="0"/>
                <a:ea typeface="Times New Roman" panose="02020603050405020304" pitchFamily="18" charset="0"/>
              </a:rPr>
              <a:t>, per mezzo di </a:t>
            </a:r>
            <a:r>
              <a:rPr lang="it-IT" sz="1800" b="1" spc="10" dirty="0">
                <a:solidFill>
                  <a:srgbClr val="333333"/>
                </a:solidFill>
                <a:effectLst/>
                <a:latin typeface="Titillium Web" panose="00000500000000000000" pitchFamily="2" charset="0"/>
                <a:ea typeface="Times New Roman" panose="02020603050405020304" pitchFamily="18" charset="0"/>
              </a:rPr>
              <a:t>carta di credito, bonifico bancario</a:t>
            </a:r>
            <a:r>
              <a:rPr lang="it-IT" sz="1800" spc="10" dirty="0">
                <a:solidFill>
                  <a:srgbClr val="333333"/>
                </a:solidFill>
                <a:effectLst/>
                <a:latin typeface="Titillium Web" panose="00000500000000000000" pitchFamily="2" charset="0"/>
                <a:ea typeface="Times New Roman" panose="02020603050405020304" pitchFamily="18" charset="0"/>
              </a:rPr>
              <a:t> o altra modalità di pagamento previsto da tale piattaforma, sia delle imposte di bollo che dei diritti/tasse di deposito.</a:t>
            </a:r>
            <a:endParaRPr lang="it-IT" sz="1800" dirty="0">
              <a:effectLst/>
              <a:latin typeface="Times New Roman" panose="02020603050405020304" pitchFamily="18" charset="0"/>
              <a:ea typeface="Times New Roman" panose="02020603050405020304" pitchFamily="18" charset="0"/>
            </a:endParaRPr>
          </a:p>
          <a:p>
            <a:pPr algn="just">
              <a:spcAft>
                <a:spcPts val="940"/>
              </a:spcAft>
            </a:pPr>
            <a:r>
              <a:rPr lang="it-IT" sz="1800" spc="10" dirty="0">
                <a:solidFill>
                  <a:srgbClr val="333333"/>
                </a:solidFill>
                <a:effectLst/>
                <a:latin typeface="Titillium Web" panose="00000500000000000000" pitchFamily="2" charset="0"/>
                <a:ea typeface="Times New Roman" panose="02020603050405020304" pitchFamily="18" charset="0"/>
              </a:rPr>
              <a:t>In alternativa, </a:t>
            </a:r>
            <a:r>
              <a:rPr lang="it-IT" sz="1800" b="1" spc="10" dirty="0">
                <a:solidFill>
                  <a:srgbClr val="333333"/>
                </a:solidFill>
                <a:effectLst/>
                <a:latin typeface="Titillium Web" panose="00000500000000000000" pitchFamily="2" charset="0"/>
                <a:ea typeface="Times New Roman" panose="02020603050405020304" pitchFamily="18" charset="0"/>
              </a:rPr>
              <a:t>i soli diritti/tasse di deposito</a:t>
            </a:r>
            <a:r>
              <a:rPr lang="it-IT" sz="1800" spc="10" dirty="0">
                <a:solidFill>
                  <a:srgbClr val="333333"/>
                </a:solidFill>
                <a:effectLst/>
                <a:latin typeface="Titillium Web" panose="00000500000000000000" pitchFamily="2" charset="0"/>
                <a:ea typeface="Times New Roman" panose="02020603050405020304" pitchFamily="18" charset="0"/>
              </a:rPr>
              <a:t> possono essere pagati </a:t>
            </a:r>
            <a:r>
              <a:rPr lang="it-IT" sz="1800" b="1" spc="10" dirty="0">
                <a:solidFill>
                  <a:srgbClr val="333333"/>
                </a:solidFill>
                <a:effectLst/>
                <a:latin typeface="Titillium Web" panose="00000500000000000000" pitchFamily="2" charset="0"/>
                <a:ea typeface="Times New Roman" panose="02020603050405020304" pitchFamily="18" charset="0"/>
              </a:rPr>
              <a:t>tramite </a:t>
            </a:r>
            <a:r>
              <a:rPr lang="it-IT" sz="1800" b="1" spc="10" dirty="0" err="1">
                <a:solidFill>
                  <a:srgbClr val="333333"/>
                </a:solidFill>
                <a:effectLst/>
                <a:latin typeface="Titillium Web" panose="00000500000000000000" pitchFamily="2" charset="0"/>
                <a:ea typeface="Times New Roman" panose="02020603050405020304" pitchFamily="18" charset="0"/>
              </a:rPr>
              <a:t>mod</a:t>
            </a:r>
            <a:r>
              <a:rPr lang="it-IT" sz="1800" b="1" spc="10" dirty="0">
                <a:solidFill>
                  <a:srgbClr val="333333"/>
                </a:solidFill>
                <a:effectLst/>
                <a:latin typeface="Titillium Web" panose="00000500000000000000" pitchFamily="2" charset="0"/>
                <a:ea typeface="Times New Roman" panose="02020603050405020304" pitchFamily="18" charset="0"/>
              </a:rPr>
              <a:t>. F24 “Versamento con elementi identificativi”</a:t>
            </a:r>
            <a:r>
              <a:rPr lang="it-IT" sz="1800" spc="10" dirty="0">
                <a:solidFill>
                  <a:srgbClr val="333333"/>
                </a:solidFill>
                <a:effectLst/>
                <a:latin typeface="Titillium Web" panose="00000500000000000000" pitchFamily="2" charset="0"/>
                <a:ea typeface="Times New Roman" panose="02020603050405020304" pitchFamily="18" charset="0"/>
              </a:rPr>
              <a:t> già precompilato, che UIBM invia tramite email all’utente subito dopo la trasmissione della domanda.</a:t>
            </a:r>
            <a:endParaRPr lang="it-IT" sz="1800" dirty="0">
              <a:effectLst/>
              <a:latin typeface="Times New Roman" panose="02020603050405020304" pitchFamily="18" charset="0"/>
              <a:ea typeface="Times New Roman" panose="02020603050405020304" pitchFamily="18" charset="0"/>
            </a:endParaRPr>
          </a:p>
          <a:p>
            <a:pPr>
              <a:lnSpc>
                <a:spcPct val="107000"/>
              </a:lnSpc>
              <a:spcAft>
                <a:spcPts val="800"/>
              </a:spcAft>
            </a:pPr>
            <a:r>
              <a:rPr lang="it-IT" sz="1800" dirty="0">
                <a:solidFill>
                  <a:srgbClr val="333333"/>
                </a:solidFill>
                <a:effectLst/>
                <a:latin typeface="Titillium Web" panose="00000500000000000000" pitchFamily="2" charset="0"/>
                <a:ea typeface="Times New Roman" panose="02020603050405020304" pitchFamily="18" charset="0"/>
                <a:cs typeface="Times New Roman" panose="02020603050405020304" pitchFamily="18" charset="0"/>
              </a:rPr>
              <a:t> </a:t>
            </a:r>
            <a:endParaRPr lang="it-IT" sz="1800" dirty="0">
              <a:effectLst/>
              <a:latin typeface="Calibri" panose="020F0502020204030204" pitchFamily="34" charset="0"/>
              <a:ea typeface="Calibri" panose="020F0502020204030204" pitchFamily="34" charset="0"/>
              <a:cs typeface="Times New Roman" panose="02020603050405020304" pitchFamily="18" charset="0"/>
            </a:endParaRPr>
          </a:p>
          <a:p>
            <a:pPr>
              <a:spcAft>
                <a:spcPts val="2250"/>
              </a:spcAft>
            </a:pPr>
            <a:endParaRPr lang="it-IT" sz="16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381982698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sellaDiTesto 2">
            <a:extLst>
              <a:ext uri="{FF2B5EF4-FFF2-40B4-BE49-F238E27FC236}">
                <a16:creationId xmlns:a16="http://schemas.microsoft.com/office/drawing/2014/main" id="{74A754FC-27B4-4583-91F5-C2353314C62F}"/>
              </a:ext>
            </a:extLst>
          </p:cNvPr>
          <p:cNvSpPr txBox="1"/>
          <p:nvPr/>
        </p:nvSpPr>
        <p:spPr>
          <a:xfrm>
            <a:off x="1034979" y="1949380"/>
            <a:ext cx="6993653" cy="3396443"/>
          </a:xfrm>
          <a:prstGeom prst="rect">
            <a:avLst/>
          </a:prstGeom>
          <a:noFill/>
        </p:spPr>
        <p:txBody>
          <a:bodyPr wrap="square">
            <a:spAutoFit/>
          </a:bodyPr>
          <a:lstStyle/>
          <a:p>
            <a:pPr>
              <a:lnSpc>
                <a:spcPct val="107000"/>
              </a:lnSpc>
              <a:spcAft>
                <a:spcPts val="940"/>
              </a:spcAft>
            </a:pPr>
            <a:r>
              <a:rPr lang="it-IT" spc="10" dirty="0">
                <a:solidFill>
                  <a:srgbClr val="0000FF"/>
                </a:solidFill>
                <a:latin typeface="Titillium Web" panose="00000500000000000000" pitchFamily="2" charset="0"/>
                <a:cs typeface="Times New Roman" panose="02020603050405020304" pitchFamily="18" charset="0"/>
              </a:rPr>
              <a:t>Modalità telematica</a:t>
            </a:r>
            <a:r>
              <a:rPr lang="it-IT" sz="1800" spc="10" dirty="0">
                <a:solidFill>
                  <a:srgbClr val="333333"/>
                </a:solidFill>
                <a:effectLst/>
                <a:latin typeface="Titillium Web" panose="00000500000000000000" pitchFamily="2" charset="0"/>
                <a:ea typeface="Times New Roman" panose="02020603050405020304" pitchFamily="18" charset="0"/>
                <a:cs typeface="Times New Roman" panose="02020603050405020304" pitchFamily="18" charset="0"/>
              </a:rPr>
              <a:t>: </a:t>
            </a:r>
            <a:r>
              <a:rPr lang="it-IT" sz="1800" spc="10" dirty="0">
                <a:solidFill>
                  <a:srgbClr val="0066CC"/>
                </a:solidFill>
                <a:effectLst/>
                <a:latin typeface="Titillium Web" panose="00000500000000000000" pitchFamily="2" charset="0"/>
                <a:ea typeface="Times New Roman" panose="02020603050405020304" pitchFamily="18" charset="0"/>
                <a:cs typeface="Times New Roman" panose="02020603050405020304" pitchFamily="18" charset="0"/>
                <a:hlinkClick r:id="rId2"/>
              </a:rPr>
              <a:t>fast-track</a:t>
            </a:r>
            <a:endParaRPr lang="it-IT" sz="14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940"/>
              </a:spcAft>
            </a:pPr>
            <a:r>
              <a:rPr lang="it-IT" sz="1800" spc="10" dirty="0">
                <a:solidFill>
                  <a:srgbClr val="333333"/>
                </a:solidFill>
                <a:effectLst/>
                <a:latin typeface="Titillium Web" panose="00000500000000000000" pitchFamily="2" charset="0"/>
                <a:ea typeface="Times New Roman" panose="02020603050405020304" pitchFamily="18" charset="0"/>
                <a:cs typeface="Times New Roman" panose="02020603050405020304" pitchFamily="18" charset="0"/>
              </a:rPr>
              <a:t>La procedura </a:t>
            </a:r>
            <a:r>
              <a:rPr lang="it-IT" sz="1800" b="1" u="none" strike="noStrike" spc="10" dirty="0">
                <a:solidFill>
                  <a:srgbClr val="0066CC"/>
                </a:solidFill>
                <a:effectLst/>
                <a:latin typeface="Titillium Web" panose="00000500000000000000" pitchFamily="2" charset="0"/>
                <a:ea typeface="Times New Roman" panose="02020603050405020304" pitchFamily="18" charset="0"/>
                <a:cs typeface="Times New Roman" panose="02020603050405020304" pitchFamily="18" charset="0"/>
                <a:hlinkClick r:id="rId3"/>
              </a:rPr>
              <a:t>Fast- track</a:t>
            </a:r>
            <a:r>
              <a:rPr lang="it-IT" sz="1800" spc="10" dirty="0">
                <a:solidFill>
                  <a:srgbClr val="0066CC"/>
                </a:solidFill>
                <a:effectLst/>
                <a:latin typeface="Titillium Web" panose="00000500000000000000" pitchFamily="2" charset="0"/>
                <a:ea typeface="Times New Roman" panose="02020603050405020304" pitchFamily="18" charset="0"/>
                <a:cs typeface="Times New Roman" panose="02020603050405020304" pitchFamily="18" charset="0"/>
                <a:hlinkClick r:id="rId3"/>
              </a:rPr>
              <a:t> </a:t>
            </a:r>
            <a:r>
              <a:rPr lang="it-IT" sz="1800" spc="10" dirty="0">
                <a:solidFill>
                  <a:srgbClr val="333333"/>
                </a:solidFill>
                <a:effectLst/>
                <a:latin typeface="Titillium Web" panose="00000500000000000000" pitchFamily="2" charset="0"/>
                <a:ea typeface="Times New Roman" panose="02020603050405020304" pitchFamily="18" charset="0"/>
                <a:cs typeface="Times New Roman" panose="02020603050405020304" pitchFamily="18" charset="0"/>
              </a:rPr>
              <a:t>è utilizzabile solo per i depositi telematici. Segue le stesse regole del deposito telematico di firma digitale, marca da bollo e procedura.</a:t>
            </a:r>
            <a:endParaRPr lang="it-IT" sz="14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940"/>
              </a:spcAft>
            </a:pPr>
            <a:r>
              <a:rPr lang="it-IT" sz="1800" spc="10" dirty="0">
                <a:solidFill>
                  <a:srgbClr val="333333"/>
                </a:solidFill>
                <a:effectLst/>
                <a:latin typeface="Titillium Web" panose="00000500000000000000" pitchFamily="2" charset="0"/>
                <a:ea typeface="Times New Roman" panose="02020603050405020304" pitchFamily="18" charset="0"/>
                <a:cs typeface="Times New Roman" panose="02020603050405020304" pitchFamily="18" charset="0"/>
              </a:rPr>
              <a:t>Per accedere alla procedura “fast track” il richiedente deve utilizzare esclusivamente i prodotti e servizi inclusi nella vigente classificazione di Nizza, presente nel sistema e non la scelta libera. Questo consente di ridurre i tempi di esame di merito della domanda.</a:t>
            </a:r>
            <a:endParaRPr lang="it-IT" sz="14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940"/>
              </a:spcAft>
            </a:pPr>
            <a:r>
              <a:rPr lang="it-IT" sz="1800" spc="10" dirty="0">
                <a:solidFill>
                  <a:srgbClr val="333333"/>
                </a:solidFill>
                <a:effectLst/>
                <a:latin typeface="Titillium Web" panose="00000500000000000000" pitchFamily="2" charset="0"/>
                <a:ea typeface="Times New Roman" panose="02020603050405020304" pitchFamily="18" charset="0"/>
                <a:cs typeface="Times New Roman" panose="02020603050405020304" pitchFamily="18" charset="0"/>
              </a:rPr>
              <a:t>Il pagamento è contestuale all’invio della domanda (tramite il sistema pubblico </a:t>
            </a:r>
            <a:r>
              <a:rPr lang="it-IT" sz="1800" spc="10" dirty="0" err="1">
                <a:solidFill>
                  <a:srgbClr val="0066CC"/>
                </a:solidFill>
                <a:effectLst/>
                <a:latin typeface="Titillium Web" panose="00000500000000000000" pitchFamily="2" charset="0"/>
                <a:ea typeface="Times New Roman" panose="02020603050405020304" pitchFamily="18" charset="0"/>
                <a:cs typeface="Times New Roman" panose="02020603050405020304" pitchFamily="18" charset="0"/>
                <a:hlinkClick r:id="rId4"/>
              </a:rPr>
              <a:t>PagoPa</a:t>
            </a:r>
            <a:r>
              <a:rPr lang="it-IT" sz="1800" spc="10" dirty="0">
                <a:solidFill>
                  <a:srgbClr val="333333"/>
                </a:solidFill>
                <a:effectLst/>
                <a:latin typeface="Titillium Web" panose="00000500000000000000" pitchFamily="2" charset="0"/>
                <a:ea typeface="Times New Roman" panose="02020603050405020304" pitchFamily="18" charset="0"/>
                <a:cs typeface="Times New Roman" panose="02020603050405020304" pitchFamily="18" charset="0"/>
              </a:rPr>
              <a:t>).</a:t>
            </a:r>
            <a:endParaRPr lang="it-IT" sz="14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59526109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sellaDiTesto 2">
            <a:extLst>
              <a:ext uri="{FF2B5EF4-FFF2-40B4-BE49-F238E27FC236}">
                <a16:creationId xmlns:a16="http://schemas.microsoft.com/office/drawing/2014/main" id="{6F4A29E9-50BF-48E2-BE5B-D32BAFDDCA09}"/>
              </a:ext>
            </a:extLst>
          </p:cNvPr>
          <p:cNvSpPr txBox="1"/>
          <p:nvPr/>
        </p:nvSpPr>
        <p:spPr>
          <a:xfrm>
            <a:off x="743578" y="1205802"/>
            <a:ext cx="7616650" cy="5257017"/>
          </a:xfrm>
          <a:prstGeom prst="rect">
            <a:avLst/>
          </a:prstGeom>
          <a:noFill/>
        </p:spPr>
        <p:txBody>
          <a:bodyPr wrap="square">
            <a:spAutoFit/>
          </a:bodyPr>
          <a:lstStyle/>
          <a:p>
            <a:pPr lvl="0">
              <a:lnSpc>
                <a:spcPct val="107000"/>
              </a:lnSpc>
              <a:spcAft>
                <a:spcPts val="800"/>
              </a:spcAft>
              <a:tabLst>
                <a:tab pos="90170" algn="l"/>
              </a:tabLst>
            </a:pPr>
            <a:r>
              <a:rPr lang="it-IT" sz="2000" dirty="0">
                <a:solidFill>
                  <a:srgbClr val="0066CC"/>
                </a:solidFill>
                <a:effectLst/>
                <a:latin typeface="Titillium Web" panose="00000500000000000000" pitchFamily="2" charset="0"/>
                <a:ea typeface="Times New Roman" panose="02020603050405020304" pitchFamily="18" charset="0"/>
                <a:cs typeface="Times New Roman" panose="02020603050405020304" pitchFamily="18" charset="0"/>
                <a:hlinkClick r:id="rId2"/>
              </a:rPr>
              <a:t>2. Modalità cartacea presso la Camera di Commercio (CCIAA)</a:t>
            </a:r>
            <a:endParaRPr lang="it-IT" sz="20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940"/>
              </a:spcAft>
            </a:pPr>
            <a:r>
              <a:rPr lang="it-IT" sz="1800" spc="10" dirty="0">
                <a:solidFill>
                  <a:srgbClr val="333333"/>
                </a:solidFill>
                <a:effectLst/>
                <a:latin typeface="Titillium Web" panose="00000500000000000000" pitchFamily="2" charset="0"/>
                <a:ea typeface="Times New Roman" panose="02020603050405020304" pitchFamily="18" charset="0"/>
                <a:cs typeface="Times New Roman" panose="02020603050405020304" pitchFamily="18" charset="0"/>
              </a:rPr>
              <a:t> </a:t>
            </a:r>
            <a:r>
              <a:rPr lang="it-IT" sz="1600" spc="10" dirty="0">
                <a:solidFill>
                  <a:srgbClr val="333333"/>
                </a:solidFill>
                <a:effectLst/>
                <a:latin typeface="Titillium Web" panose="00000500000000000000" pitchFamily="2" charset="0"/>
                <a:ea typeface="Times New Roman" panose="02020603050405020304" pitchFamily="18" charset="0"/>
                <a:cs typeface="Times New Roman" panose="02020603050405020304" pitchFamily="18" charset="0"/>
              </a:rPr>
              <a:t>Il Modulo della domanda di primo deposito e le istruzioni per la compilazione sono disponibili sul portale UIBM link  </a:t>
            </a:r>
            <a:r>
              <a:rPr lang="it-IT" sz="1600" spc="10" dirty="0">
                <a:solidFill>
                  <a:srgbClr val="0066CC"/>
                </a:solidFill>
                <a:effectLst/>
                <a:latin typeface="Titillium Web" panose="00000500000000000000" pitchFamily="2" charset="0"/>
                <a:ea typeface="Times New Roman" panose="02020603050405020304" pitchFamily="18" charset="0"/>
                <a:cs typeface="Times New Roman" panose="02020603050405020304" pitchFamily="18" charset="0"/>
              </a:rPr>
              <a:t>https://uibm.mise.gov.it/index.php/it/deposito-titoli/modulistica-per-il-deposito-cartaceo/227-modulistica-deposito-cartaceo/2036653-marchi-primo-deposito-nuovo</a:t>
            </a:r>
          </a:p>
          <a:p>
            <a:pPr>
              <a:lnSpc>
                <a:spcPct val="107000"/>
              </a:lnSpc>
              <a:spcAft>
                <a:spcPts val="940"/>
              </a:spcAft>
            </a:pPr>
            <a:r>
              <a:rPr lang="it-IT" sz="1600" spc="10" dirty="0">
                <a:solidFill>
                  <a:srgbClr val="333333"/>
                </a:solidFill>
                <a:effectLst/>
                <a:latin typeface="Titillium Web" panose="00000500000000000000" pitchFamily="2" charset="0"/>
                <a:ea typeface="Times New Roman" panose="02020603050405020304" pitchFamily="18" charset="0"/>
                <a:cs typeface="Times New Roman" panose="02020603050405020304" pitchFamily="18" charset="0"/>
              </a:rPr>
              <a:t>Il Modulo è un PDF scrivibile e va compilato al computer.</a:t>
            </a:r>
            <a:endParaRPr lang="it-IT" sz="16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940"/>
              </a:spcAft>
            </a:pPr>
            <a:r>
              <a:rPr lang="it-IT" sz="1400" spc="10" dirty="0">
                <a:solidFill>
                  <a:srgbClr val="333333"/>
                </a:solidFill>
                <a:effectLst/>
                <a:latin typeface="Titillium Web" panose="00000500000000000000" pitchFamily="2" charset="0"/>
                <a:ea typeface="Times New Roman" panose="02020603050405020304" pitchFamily="18" charset="0"/>
                <a:cs typeface="Times New Roman" panose="02020603050405020304" pitchFamily="18" charset="0"/>
              </a:rPr>
              <a:t>Se la domanda è presentata:</a:t>
            </a:r>
            <a:endParaRPr lang="it-IT" sz="14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SzPts val="1000"/>
              <a:buFont typeface="Symbol" panose="05050102010706020507" pitchFamily="18" charset="2"/>
              <a:buChar char=""/>
              <a:tabLst>
                <a:tab pos="457200" algn="l"/>
              </a:tabLst>
            </a:pPr>
            <a:r>
              <a:rPr lang="it-IT" sz="1400" dirty="0">
                <a:solidFill>
                  <a:srgbClr val="333333"/>
                </a:solidFill>
                <a:effectLst/>
                <a:latin typeface="Titillium Web" panose="00000500000000000000" pitchFamily="2" charset="0"/>
                <a:ea typeface="Times New Roman" panose="02020603050405020304" pitchFamily="18" charset="0"/>
                <a:cs typeface="Times New Roman" panose="02020603050405020304" pitchFamily="18" charset="0"/>
              </a:rPr>
              <a:t>dal richiedente (futuro titolare) scegliere modulo PER RICHIEDENTE;</a:t>
            </a:r>
          </a:p>
          <a:p>
            <a:pPr marL="342900" lvl="0" indent="-342900">
              <a:lnSpc>
                <a:spcPct val="107000"/>
              </a:lnSpc>
              <a:spcAft>
                <a:spcPts val="800"/>
              </a:spcAft>
              <a:buSzPts val="1000"/>
              <a:buFont typeface="Symbol" panose="05050102010706020507" pitchFamily="18" charset="2"/>
              <a:buChar char=""/>
              <a:tabLst>
                <a:tab pos="457200" algn="l"/>
              </a:tabLst>
            </a:pPr>
            <a:r>
              <a:rPr lang="it-IT" sz="1400" dirty="0">
                <a:solidFill>
                  <a:srgbClr val="333333"/>
                </a:solidFill>
                <a:effectLst/>
                <a:latin typeface="Titillium Web" panose="00000500000000000000" pitchFamily="2" charset="0"/>
                <a:ea typeface="Times New Roman" panose="02020603050405020304" pitchFamily="18" charset="0"/>
                <a:cs typeface="Times New Roman" panose="02020603050405020304" pitchFamily="18" charset="0"/>
              </a:rPr>
              <a:t>dal mandatario (con lettera d'incarico) scegliere modulo PER MANDATARIO;</a:t>
            </a:r>
            <a:endParaRPr lang="it-IT" sz="1400" dirty="0">
              <a:solidFill>
                <a:srgbClr val="333333"/>
              </a:solidFill>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SzPts val="1000"/>
              <a:buFont typeface="Symbol" panose="05050102010706020507" pitchFamily="18" charset="2"/>
              <a:buChar char=""/>
              <a:tabLst>
                <a:tab pos="457200" algn="l"/>
              </a:tabLst>
            </a:pPr>
            <a:r>
              <a:rPr lang="it-IT" sz="1400" dirty="0">
                <a:solidFill>
                  <a:srgbClr val="333333"/>
                </a:solidFill>
                <a:effectLst/>
                <a:latin typeface="Titillium Web" panose="00000500000000000000" pitchFamily="2" charset="0"/>
                <a:ea typeface="Times New Roman" panose="02020603050405020304" pitchFamily="18" charset="0"/>
                <a:cs typeface="Times New Roman" panose="02020603050405020304" pitchFamily="18" charset="0"/>
              </a:rPr>
              <a:t>dall'avvocato (con lettera d'incarico) scegliere modulo PER RAPPRESENTANTE;</a:t>
            </a:r>
            <a:endParaRPr lang="it-IT" sz="1400" dirty="0">
              <a:solidFill>
                <a:srgbClr val="333333"/>
              </a:solidFill>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940"/>
              </a:spcAft>
            </a:pPr>
            <a:r>
              <a:rPr lang="it-IT" sz="1600" spc="10" dirty="0">
                <a:solidFill>
                  <a:srgbClr val="333333"/>
                </a:solidFill>
                <a:effectLst/>
                <a:latin typeface="Titillium Web" panose="00000500000000000000" pitchFamily="2" charset="0"/>
                <a:ea typeface="Times New Roman" panose="02020603050405020304" pitchFamily="18" charset="0"/>
                <a:cs typeface="Times New Roman" panose="02020603050405020304" pitchFamily="18" charset="0"/>
              </a:rPr>
              <a:t>Il deposito si effettua in CCIAA presentando 1 originale e 2 copie del modulo e una immagine del marchio su foglio bianco.</a:t>
            </a:r>
            <a:endParaRPr lang="it-IT" sz="16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940"/>
              </a:spcAft>
            </a:pPr>
            <a:r>
              <a:rPr lang="it-IT" sz="1600" spc="10" dirty="0">
                <a:solidFill>
                  <a:srgbClr val="333333"/>
                </a:solidFill>
                <a:effectLst/>
                <a:latin typeface="Titillium Web" panose="00000500000000000000" pitchFamily="2" charset="0"/>
                <a:ea typeface="Times New Roman" panose="02020603050405020304" pitchFamily="18" charset="0"/>
                <a:cs typeface="Times New Roman" panose="02020603050405020304" pitchFamily="18" charset="0"/>
              </a:rPr>
              <a:t>Alla CCIAA deve essere corrisposto il diritto di segreteria (€ 43 se richiesta la copia conforme del verbale di deposito, altrimenti € 40)</a:t>
            </a:r>
            <a:r>
              <a:rPr lang="it-IT" sz="1600" dirty="0">
                <a:solidFill>
                  <a:srgbClr val="222222"/>
                </a:solidFill>
                <a:latin typeface="tahoma" panose="020B0604030504040204" pitchFamily="34" charset="0"/>
              </a:rPr>
              <a:t> in contanti o bancomat.</a:t>
            </a:r>
            <a:endParaRPr lang="it-IT" sz="1600" spc="10" dirty="0">
              <a:solidFill>
                <a:srgbClr val="333333"/>
              </a:solidFill>
              <a:effectLst/>
              <a:latin typeface="Titillium Web" panose="00000500000000000000" pitchFamily="2" charset="0"/>
              <a:ea typeface="Times New Roman" panose="02020603050405020304" pitchFamily="18" charset="0"/>
              <a:cs typeface="Times New Roman" panose="02020603050405020304" pitchFamily="18" charset="0"/>
            </a:endParaRPr>
          </a:p>
          <a:p>
            <a:pPr>
              <a:lnSpc>
                <a:spcPct val="107000"/>
              </a:lnSpc>
              <a:spcAft>
                <a:spcPts val="940"/>
              </a:spcAft>
            </a:pPr>
            <a:r>
              <a:rPr lang="it-IT" sz="1600" spc="10" dirty="0">
                <a:solidFill>
                  <a:srgbClr val="333333"/>
                </a:solidFill>
                <a:effectLst/>
                <a:latin typeface="Titillium Web" panose="00000500000000000000" pitchFamily="2" charset="0"/>
                <a:ea typeface="Times New Roman" panose="02020603050405020304" pitchFamily="18" charset="0"/>
                <a:cs typeface="Times New Roman" panose="02020603050405020304" pitchFamily="18" charset="0"/>
              </a:rPr>
              <a:t>Presentata la domanda, viene generato un </a:t>
            </a:r>
            <a:r>
              <a:rPr lang="it-IT" sz="1600" spc="10" dirty="0" err="1">
                <a:solidFill>
                  <a:srgbClr val="333333"/>
                </a:solidFill>
                <a:effectLst/>
                <a:latin typeface="Titillium Web" panose="00000500000000000000" pitchFamily="2" charset="0"/>
                <a:ea typeface="Times New Roman" panose="02020603050405020304" pitchFamily="18" charset="0"/>
                <a:cs typeface="Times New Roman" panose="02020603050405020304" pitchFamily="18" charset="0"/>
              </a:rPr>
              <a:t>mod</a:t>
            </a:r>
            <a:r>
              <a:rPr lang="it-IT" sz="1600" spc="10" dirty="0">
                <a:solidFill>
                  <a:srgbClr val="333333"/>
                </a:solidFill>
                <a:effectLst/>
                <a:latin typeface="Titillium Web" panose="00000500000000000000" pitchFamily="2" charset="0"/>
                <a:ea typeface="Times New Roman" panose="02020603050405020304" pitchFamily="18" charset="0"/>
                <a:cs typeface="Times New Roman" panose="02020603050405020304" pitchFamily="18" charset="0"/>
              </a:rPr>
              <a:t>. F.24 “</a:t>
            </a:r>
            <a:r>
              <a:rPr lang="it-IT" sz="1600" b="1" spc="10" dirty="0">
                <a:solidFill>
                  <a:srgbClr val="333333"/>
                </a:solidFill>
                <a:effectLst/>
                <a:latin typeface="Titillium Web" panose="00000500000000000000" pitchFamily="2" charset="0"/>
                <a:ea typeface="Times New Roman" panose="02020603050405020304" pitchFamily="18" charset="0"/>
                <a:cs typeface="Times New Roman" panose="02020603050405020304" pitchFamily="18" charset="0"/>
              </a:rPr>
              <a:t>Versamento con elementi identificativi</a:t>
            </a:r>
            <a:r>
              <a:rPr lang="it-IT" sz="1600" spc="10" dirty="0">
                <a:solidFill>
                  <a:srgbClr val="333333"/>
                </a:solidFill>
                <a:effectLst/>
                <a:latin typeface="Titillium Web" panose="00000500000000000000" pitchFamily="2" charset="0"/>
                <a:ea typeface="Times New Roman" panose="02020603050405020304" pitchFamily="18" charset="0"/>
                <a:cs typeface="Times New Roman" panose="02020603050405020304" pitchFamily="18" charset="0"/>
              </a:rPr>
              <a:t>” precompilato per il pagamento della tassa di registrazione.</a:t>
            </a:r>
            <a:endParaRPr lang="it-IT" sz="16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82813607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sellaDiTesto 2">
            <a:extLst>
              <a:ext uri="{FF2B5EF4-FFF2-40B4-BE49-F238E27FC236}">
                <a16:creationId xmlns:a16="http://schemas.microsoft.com/office/drawing/2014/main" id="{CE26768D-D299-4657-927A-40041497AC41}"/>
              </a:ext>
            </a:extLst>
          </p:cNvPr>
          <p:cNvSpPr txBox="1"/>
          <p:nvPr/>
        </p:nvSpPr>
        <p:spPr>
          <a:xfrm>
            <a:off x="788796" y="1367788"/>
            <a:ext cx="7601578" cy="5967980"/>
          </a:xfrm>
          <a:prstGeom prst="rect">
            <a:avLst/>
          </a:prstGeom>
          <a:noFill/>
        </p:spPr>
        <p:txBody>
          <a:bodyPr wrap="square">
            <a:spAutoFit/>
          </a:bodyPr>
          <a:lstStyle/>
          <a:p>
            <a:pPr lvl="0">
              <a:lnSpc>
                <a:spcPct val="107000"/>
              </a:lnSpc>
              <a:spcAft>
                <a:spcPts val="800"/>
              </a:spcAft>
              <a:tabLst>
                <a:tab pos="318770" algn="l"/>
              </a:tabLst>
            </a:pPr>
            <a:r>
              <a:rPr lang="it-IT" sz="1800" dirty="0">
                <a:solidFill>
                  <a:srgbClr val="0066CC"/>
                </a:solidFill>
                <a:effectLst/>
                <a:latin typeface="Titillium Web" panose="00000500000000000000" pitchFamily="2" charset="0"/>
                <a:ea typeface="Times New Roman" panose="02020603050405020304" pitchFamily="18" charset="0"/>
                <a:cs typeface="Times New Roman" panose="02020603050405020304" pitchFamily="18" charset="0"/>
                <a:hlinkClick r:id="rId2"/>
              </a:rPr>
              <a:t>3. Modalità postale</a:t>
            </a:r>
            <a:endParaRPr lang="it-IT" sz="14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940"/>
              </a:spcAft>
            </a:pPr>
            <a:r>
              <a:rPr lang="it-IT" sz="1800" spc="10" dirty="0">
                <a:solidFill>
                  <a:srgbClr val="333333"/>
                </a:solidFill>
                <a:effectLst/>
                <a:latin typeface="Titillium Web" panose="00000500000000000000" pitchFamily="2" charset="0"/>
                <a:ea typeface="Times New Roman" panose="02020603050405020304" pitchFamily="18" charset="0"/>
                <a:cs typeface="Times New Roman" panose="02020603050405020304" pitchFamily="18" charset="0"/>
              </a:rPr>
              <a:t>Inviando una raccomandata a/r all’indirizzo:</a:t>
            </a:r>
            <a:endParaRPr lang="it-IT" sz="14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940"/>
              </a:spcAft>
            </a:pPr>
            <a:r>
              <a:rPr lang="it-IT" sz="1800" spc="10" dirty="0">
                <a:solidFill>
                  <a:srgbClr val="333333"/>
                </a:solidFill>
                <a:effectLst/>
                <a:latin typeface="Titillium Web" panose="00000500000000000000" pitchFamily="2" charset="0"/>
                <a:ea typeface="Times New Roman" panose="02020603050405020304" pitchFamily="18" charset="0"/>
                <a:cs typeface="Times New Roman" panose="02020603050405020304" pitchFamily="18" charset="0"/>
              </a:rPr>
              <a:t>DGLC-UIBM </a:t>
            </a:r>
            <a:r>
              <a:rPr lang="it-IT" sz="1800" spc="10" dirty="0" err="1">
                <a:solidFill>
                  <a:srgbClr val="333333"/>
                </a:solidFill>
                <a:effectLst/>
                <a:latin typeface="Titillium Web" panose="00000500000000000000" pitchFamily="2" charset="0"/>
                <a:ea typeface="Times New Roman" panose="02020603050405020304" pitchFamily="18" charset="0"/>
                <a:cs typeface="Times New Roman" panose="02020603050405020304" pitchFamily="18" charset="0"/>
              </a:rPr>
              <a:t>Div</a:t>
            </a:r>
            <a:r>
              <a:rPr lang="it-IT" sz="1800" spc="10" dirty="0">
                <a:solidFill>
                  <a:srgbClr val="333333"/>
                </a:solidFill>
                <a:effectLst/>
                <a:latin typeface="Titillium Web" panose="00000500000000000000" pitchFamily="2" charset="0"/>
                <a:ea typeface="Times New Roman" panose="02020603050405020304" pitchFamily="18" charset="0"/>
                <a:cs typeface="Times New Roman" panose="02020603050405020304" pitchFamily="18" charset="0"/>
              </a:rPr>
              <a:t>. V-Servizi per l’Utenza-Via Molise, 19 - 00187 Roma. </a:t>
            </a:r>
            <a:endParaRPr lang="it-IT" sz="14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940"/>
              </a:spcAft>
            </a:pPr>
            <a:r>
              <a:rPr lang="it-IT" sz="1800" spc="10" dirty="0">
                <a:solidFill>
                  <a:srgbClr val="333333"/>
                </a:solidFill>
                <a:effectLst/>
                <a:latin typeface="Titillium Web" panose="00000500000000000000" pitchFamily="2" charset="0"/>
                <a:ea typeface="Times New Roman" panose="02020603050405020304" pitchFamily="18" charset="0"/>
                <a:cs typeface="Times New Roman" panose="02020603050405020304" pitchFamily="18" charset="0"/>
              </a:rPr>
              <a:t>Nel plico devono essere presenti i seguenti documenti:</a:t>
            </a:r>
            <a:endParaRPr lang="it-IT" sz="14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SzPts val="1000"/>
              <a:buFont typeface="Symbol" panose="05050102010706020507" pitchFamily="18" charset="2"/>
              <a:buChar char=""/>
              <a:tabLst>
                <a:tab pos="457200" algn="l"/>
              </a:tabLst>
            </a:pPr>
            <a:r>
              <a:rPr lang="it-IT" sz="1800" dirty="0">
                <a:solidFill>
                  <a:srgbClr val="333333"/>
                </a:solidFill>
                <a:effectLst/>
                <a:latin typeface="Titillium Web" panose="00000500000000000000" pitchFamily="2" charset="0"/>
                <a:ea typeface="Times New Roman" panose="02020603050405020304" pitchFamily="18" charset="0"/>
                <a:cs typeface="Times New Roman" panose="02020603050405020304" pitchFamily="18" charset="0"/>
              </a:rPr>
              <a:t>modulo: n. 1 originale e n. 2 copie (sull'originale deve essere apposta una marca da bollo da 16€);</a:t>
            </a:r>
            <a:endParaRPr lang="it-IT" sz="1400" dirty="0">
              <a:solidFill>
                <a:srgbClr val="333333"/>
              </a:solidFill>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SzPts val="1000"/>
              <a:buFont typeface="Symbol" panose="05050102010706020507" pitchFamily="18" charset="2"/>
              <a:buChar char=""/>
              <a:tabLst>
                <a:tab pos="457200" algn="l"/>
              </a:tabLst>
            </a:pPr>
            <a:r>
              <a:rPr lang="it-IT" sz="1800" dirty="0">
                <a:solidFill>
                  <a:srgbClr val="333333"/>
                </a:solidFill>
                <a:effectLst/>
                <a:latin typeface="Titillium Web" panose="00000500000000000000" pitchFamily="2" charset="0"/>
                <a:ea typeface="Times New Roman" panose="02020603050405020304" pitchFamily="18" charset="0"/>
                <a:cs typeface="Times New Roman" panose="02020603050405020304" pitchFamily="18" charset="0"/>
              </a:rPr>
              <a:t>immagine del marchio su foglio bianco;</a:t>
            </a:r>
            <a:endParaRPr lang="it-IT" sz="1400" dirty="0">
              <a:solidFill>
                <a:srgbClr val="333333"/>
              </a:solidFill>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940"/>
              </a:spcAft>
            </a:pPr>
            <a:r>
              <a:rPr lang="it-IT" sz="1800" spc="10" dirty="0">
                <a:solidFill>
                  <a:srgbClr val="333333"/>
                </a:solidFill>
                <a:effectLst/>
                <a:latin typeface="Titillium Web" panose="00000500000000000000" pitchFamily="2" charset="0"/>
                <a:ea typeface="Times New Roman" panose="02020603050405020304" pitchFamily="18" charset="0"/>
                <a:cs typeface="Times New Roman" panose="02020603050405020304" pitchFamily="18" charset="0"/>
              </a:rPr>
              <a:t>Attestazione del pagamento della tassa con modello F24 «elementi identificativi». </a:t>
            </a:r>
            <a:endParaRPr lang="it-IT" sz="14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940"/>
              </a:spcAft>
            </a:pPr>
            <a:r>
              <a:rPr lang="it-IT" sz="1800" spc="10" dirty="0">
                <a:solidFill>
                  <a:srgbClr val="333333"/>
                </a:solidFill>
                <a:effectLst/>
                <a:latin typeface="Titillium Web" panose="00000500000000000000" pitchFamily="2" charset="0"/>
                <a:ea typeface="Times New Roman" panose="02020603050405020304" pitchFamily="18" charset="0"/>
                <a:cs typeface="Times New Roman" panose="02020603050405020304" pitchFamily="18" charset="0"/>
              </a:rPr>
              <a:t>     L’elemento identificativo da inserire è il codice fiscale del richiedente;</a:t>
            </a:r>
            <a:endParaRPr lang="it-IT" sz="14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SzPts val="1000"/>
              <a:buFont typeface="Symbol" panose="05050102010706020507" pitchFamily="18" charset="2"/>
              <a:buChar char=""/>
              <a:tabLst>
                <a:tab pos="457200" algn="l"/>
              </a:tabLst>
            </a:pPr>
            <a:r>
              <a:rPr lang="it-IT" sz="1800" dirty="0">
                <a:solidFill>
                  <a:srgbClr val="333333"/>
                </a:solidFill>
                <a:effectLst/>
                <a:latin typeface="Titillium Web" panose="00000500000000000000" pitchFamily="2" charset="0"/>
                <a:ea typeface="Times New Roman" panose="02020603050405020304" pitchFamily="18" charset="0"/>
                <a:cs typeface="Times New Roman" panose="02020603050405020304" pitchFamily="18" charset="0"/>
              </a:rPr>
              <a:t>Ricevuta del pagamento dei diritti di segreteria alla Camera di Commercio di Roma (c/c postale 33692005) di  40€.</a:t>
            </a:r>
          </a:p>
          <a:p>
            <a:pPr>
              <a:lnSpc>
                <a:spcPct val="107000"/>
              </a:lnSpc>
              <a:spcAft>
                <a:spcPts val="800"/>
              </a:spcAft>
              <a:buSzPts val="1000"/>
              <a:tabLst>
                <a:tab pos="457200" algn="l"/>
              </a:tabLst>
            </a:pPr>
            <a:r>
              <a:rPr lang="it-IT" sz="1800" b="1" spc="10" dirty="0">
                <a:solidFill>
                  <a:srgbClr val="333333"/>
                </a:solidFill>
                <a:effectLst/>
                <a:latin typeface="Titillium Web" panose="00000500000000000000" pitchFamily="2" charset="0"/>
                <a:ea typeface="Times New Roman" panose="02020603050405020304" pitchFamily="18" charset="0"/>
                <a:cs typeface="Times New Roman" panose="02020603050405020304" pitchFamily="18" charset="0"/>
              </a:rPr>
              <a:t>Il deposito si perfeziona con il pagamento della tassa di registrazione. La data del deposito sarà quella del pagamento della tassa.</a:t>
            </a:r>
            <a:endParaRPr lang="it-IT" sz="1800" b="1"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SzPts val="1000"/>
              <a:buFont typeface="Symbol" panose="05050102010706020507" pitchFamily="18" charset="2"/>
              <a:buChar char=""/>
              <a:tabLst>
                <a:tab pos="457200" algn="l"/>
              </a:tabLst>
            </a:pPr>
            <a:endParaRPr lang="it-IT" sz="1400" dirty="0">
              <a:solidFill>
                <a:srgbClr val="333333"/>
              </a:solidFill>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it-IT" sz="1800" dirty="0">
                <a:solidFill>
                  <a:srgbClr val="333333"/>
                </a:solidFill>
                <a:effectLst/>
                <a:latin typeface="Titillium Web" panose="00000500000000000000" pitchFamily="2" charset="0"/>
                <a:ea typeface="Times New Roman" panose="02020603050405020304" pitchFamily="18" charset="0"/>
                <a:cs typeface="Times New Roman" panose="02020603050405020304" pitchFamily="18" charset="0"/>
              </a:rPr>
              <a:t> </a:t>
            </a:r>
            <a:endParaRPr lang="it-IT" sz="14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71118750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sellaDiTesto 2">
            <a:extLst>
              <a:ext uri="{FF2B5EF4-FFF2-40B4-BE49-F238E27FC236}">
                <a16:creationId xmlns:a16="http://schemas.microsoft.com/office/drawing/2014/main" id="{2D371023-2CEA-495F-BB8B-3B6E19E4F1E0}"/>
              </a:ext>
            </a:extLst>
          </p:cNvPr>
          <p:cNvSpPr txBox="1"/>
          <p:nvPr/>
        </p:nvSpPr>
        <p:spPr>
          <a:xfrm>
            <a:off x="651641" y="1229711"/>
            <a:ext cx="7903779" cy="5310493"/>
          </a:xfrm>
          <a:prstGeom prst="rect">
            <a:avLst/>
          </a:prstGeom>
          <a:noFill/>
        </p:spPr>
        <p:txBody>
          <a:bodyPr wrap="square">
            <a:spAutoFit/>
          </a:bodyPr>
          <a:lstStyle/>
          <a:p>
            <a:pPr>
              <a:lnSpc>
                <a:spcPct val="107000"/>
              </a:lnSpc>
              <a:spcAft>
                <a:spcPts val="940"/>
              </a:spcAft>
            </a:pPr>
            <a:r>
              <a:rPr lang="it-IT" sz="2000" b="1" spc="10" dirty="0">
                <a:solidFill>
                  <a:srgbClr val="333333"/>
                </a:solidFill>
                <a:effectLst/>
                <a:latin typeface="Titillium Web" panose="00000500000000000000" pitchFamily="2" charset="0"/>
                <a:ea typeface="Times New Roman" panose="02020603050405020304" pitchFamily="18" charset="0"/>
                <a:cs typeface="Times New Roman" panose="02020603050405020304" pitchFamily="18" charset="0"/>
              </a:rPr>
              <a:t>COSTI PER IL PRIMO DEPOSITO</a:t>
            </a:r>
          </a:p>
          <a:p>
            <a:pPr>
              <a:lnSpc>
                <a:spcPct val="107000"/>
              </a:lnSpc>
              <a:spcAft>
                <a:spcPts val="940"/>
              </a:spcAft>
            </a:pPr>
            <a:r>
              <a:rPr lang="it-IT" sz="1600" b="1" spc="10" dirty="0">
                <a:solidFill>
                  <a:srgbClr val="333333"/>
                </a:solidFill>
                <a:effectLst/>
                <a:latin typeface="Titillium Web" panose="00000500000000000000" pitchFamily="2" charset="0"/>
                <a:ea typeface="Times New Roman" panose="02020603050405020304" pitchFamily="18" charset="0"/>
                <a:cs typeface="Times New Roman" panose="02020603050405020304" pitchFamily="18" charset="0"/>
              </a:rPr>
              <a:t>Tasse:</a:t>
            </a:r>
            <a:endParaRPr lang="it-IT" sz="16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940"/>
              </a:spcAft>
            </a:pPr>
            <a:r>
              <a:rPr lang="it-IT" sz="1600" spc="10" dirty="0">
                <a:solidFill>
                  <a:srgbClr val="333333"/>
                </a:solidFill>
                <a:effectLst/>
                <a:latin typeface="Titillium Web" panose="00000500000000000000" pitchFamily="2" charset="0"/>
                <a:ea typeface="Times New Roman" panose="02020603050405020304" pitchFamily="18" charset="0"/>
                <a:cs typeface="Times New Roman" panose="02020603050405020304" pitchFamily="18" charset="0"/>
              </a:rPr>
              <a:t>MARCHIO INDIVIDUALE: 101€ per una classe + 34€ per ogni classe aggiuntiva, dalla seconda in poi + 34€ se c’è lettera d’incarico </a:t>
            </a:r>
            <a:endParaRPr lang="it-IT" sz="16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940"/>
              </a:spcAft>
            </a:pPr>
            <a:r>
              <a:rPr lang="it-IT" sz="1600" spc="10" dirty="0">
                <a:solidFill>
                  <a:srgbClr val="333333"/>
                </a:solidFill>
                <a:effectLst/>
                <a:latin typeface="Titillium Web" panose="00000500000000000000" pitchFamily="2" charset="0"/>
                <a:ea typeface="Times New Roman" panose="02020603050405020304" pitchFamily="18" charset="0"/>
                <a:cs typeface="Times New Roman" panose="02020603050405020304" pitchFamily="18" charset="0"/>
              </a:rPr>
              <a:t>MARCHIO COLLETTIVO: 337€ per una o più classi + 34€ se c’è lettera d’incarico. </a:t>
            </a:r>
            <a:endParaRPr lang="it-IT" sz="16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940"/>
              </a:spcAft>
            </a:pPr>
            <a:r>
              <a:rPr lang="it-IT" sz="1600" b="1" spc="10" dirty="0">
                <a:solidFill>
                  <a:srgbClr val="333333"/>
                </a:solidFill>
                <a:effectLst/>
                <a:latin typeface="Titillium Web" panose="00000500000000000000" pitchFamily="2" charset="0"/>
                <a:ea typeface="Times New Roman" panose="02020603050405020304" pitchFamily="18" charset="0"/>
                <a:cs typeface="Times New Roman" panose="02020603050405020304" pitchFamily="18" charset="0"/>
              </a:rPr>
              <a:t>Marca da bollo:</a:t>
            </a:r>
            <a:endParaRPr lang="it-IT" sz="16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tabLst>
                <a:tab pos="457200" algn="l"/>
              </a:tabLst>
            </a:pPr>
            <a:r>
              <a:rPr lang="it-IT" sz="1600" dirty="0">
                <a:solidFill>
                  <a:srgbClr val="333333"/>
                </a:solidFill>
                <a:effectLst/>
                <a:latin typeface="Titillium Web" panose="00000500000000000000" pitchFamily="2" charset="0"/>
                <a:ea typeface="Times New Roman" panose="02020603050405020304" pitchFamily="18" charset="0"/>
                <a:cs typeface="Times New Roman" panose="02020603050405020304" pitchFamily="18" charset="0"/>
              </a:rPr>
              <a:t>Deposito telematico: 48€</a:t>
            </a:r>
            <a:endParaRPr lang="it-IT" sz="16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tabLst>
                <a:tab pos="457200" algn="l"/>
              </a:tabLst>
            </a:pPr>
            <a:r>
              <a:rPr lang="it-IT" sz="1600" dirty="0">
                <a:solidFill>
                  <a:srgbClr val="333333"/>
                </a:solidFill>
                <a:effectLst/>
                <a:latin typeface="Titillium Web" panose="00000500000000000000" pitchFamily="2" charset="0"/>
                <a:ea typeface="Times New Roman" panose="02020603050405020304" pitchFamily="18" charset="0"/>
                <a:cs typeface="Times New Roman" panose="02020603050405020304" pitchFamily="18" charset="0"/>
              </a:rPr>
              <a:t>Deposito di domanda cartacea presso la CCIAA: 16€</a:t>
            </a:r>
            <a:endParaRPr lang="it-IT" sz="16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tabLst>
                <a:tab pos="457200" algn="l"/>
              </a:tabLst>
            </a:pPr>
            <a:r>
              <a:rPr lang="it-IT" sz="1600" dirty="0">
                <a:solidFill>
                  <a:srgbClr val="333333"/>
                </a:solidFill>
                <a:effectLst/>
                <a:latin typeface="Titillium Web" panose="00000500000000000000" pitchFamily="2" charset="0"/>
                <a:ea typeface="Times New Roman" panose="02020603050405020304" pitchFamily="18" charset="0"/>
                <a:cs typeface="Times New Roman" panose="02020603050405020304" pitchFamily="18" charset="0"/>
              </a:rPr>
              <a:t>Deposito postale: 16€</a:t>
            </a:r>
            <a:endParaRPr lang="it-IT" sz="16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940"/>
              </a:spcAft>
            </a:pPr>
            <a:r>
              <a:rPr lang="it-IT" sz="1600" b="1" spc="10" dirty="0">
                <a:solidFill>
                  <a:srgbClr val="333333"/>
                </a:solidFill>
                <a:effectLst/>
                <a:latin typeface="Titillium Web" panose="00000500000000000000" pitchFamily="2" charset="0"/>
                <a:ea typeface="Times New Roman" panose="02020603050405020304" pitchFamily="18" charset="0"/>
                <a:cs typeface="Times New Roman" panose="02020603050405020304" pitchFamily="18" charset="0"/>
              </a:rPr>
              <a:t>Diritto di segreteria per la CCIAA:</a:t>
            </a:r>
            <a:endParaRPr lang="it-IT" sz="16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tabLst>
                <a:tab pos="457200" algn="l"/>
              </a:tabLst>
            </a:pPr>
            <a:r>
              <a:rPr lang="it-IT" sz="1600" dirty="0">
                <a:solidFill>
                  <a:srgbClr val="333333"/>
                </a:solidFill>
                <a:effectLst/>
                <a:latin typeface="Titillium Web" panose="00000500000000000000" pitchFamily="2" charset="0"/>
                <a:ea typeface="Times New Roman" panose="02020603050405020304" pitchFamily="18" charset="0"/>
                <a:cs typeface="Times New Roman" panose="02020603050405020304" pitchFamily="18" charset="0"/>
              </a:rPr>
              <a:t>Deposito telematico: NON DOVUTO</a:t>
            </a:r>
            <a:endParaRPr lang="it-IT" sz="16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tabLst>
                <a:tab pos="457200" algn="l"/>
              </a:tabLst>
            </a:pPr>
            <a:r>
              <a:rPr lang="it-IT" sz="1600" dirty="0">
                <a:solidFill>
                  <a:srgbClr val="333333"/>
                </a:solidFill>
                <a:effectLst/>
                <a:latin typeface="Titillium Web" panose="00000500000000000000" pitchFamily="2" charset="0"/>
                <a:ea typeface="Times New Roman" panose="02020603050405020304" pitchFamily="18" charset="0"/>
                <a:cs typeface="Times New Roman" panose="02020603050405020304" pitchFamily="18" charset="0"/>
              </a:rPr>
              <a:t>Deposito di domanda cartacea presso la CCIAA: 40€. (Se si richiede una copia autentica del verbale di deposito, il costo è di 43€ anziché 40€ + una marca da bollo da 16€ che viene applicata sulla copia autentica).</a:t>
            </a:r>
            <a:endParaRPr lang="it-IT" sz="16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tabLst>
                <a:tab pos="457200" algn="l"/>
              </a:tabLst>
            </a:pPr>
            <a:r>
              <a:rPr lang="it-IT" sz="1600" dirty="0">
                <a:solidFill>
                  <a:srgbClr val="333333"/>
                </a:solidFill>
                <a:effectLst/>
                <a:latin typeface="Titillium Web" panose="00000500000000000000" pitchFamily="2" charset="0"/>
                <a:ea typeface="Times New Roman" panose="02020603050405020304" pitchFamily="18" charset="0"/>
                <a:cs typeface="Times New Roman" panose="02020603050405020304" pitchFamily="18" charset="0"/>
              </a:rPr>
              <a:t>Deposito postale: 40€ alla Camera di Commercio di Roma (c/c postale 33692005)</a:t>
            </a:r>
            <a:endParaRPr lang="it-IT" sz="1600" dirty="0"/>
          </a:p>
        </p:txBody>
      </p:sp>
    </p:spTree>
    <p:extLst>
      <p:ext uri="{BB962C8B-B14F-4D97-AF65-F5344CB8AC3E}">
        <p14:creationId xmlns:p14="http://schemas.microsoft.com/office/powerpoint/2010/main" val="129083725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sellaDiTesto 2">
            <a:extLst>
              <a:ext uri="{FF2B5EF4-FFF2-40B4-BE49-F238E27FC236}">
                <a16:creationId xmlns:a16="http://schemas.microsoft.com/office/drawing/2014/main" id="{5493A773-2B7B-40D9-9A77-115D04C0EA48}"/>
              </a:ext>
            </a:extLst>
          </p:cNvPr>
          <p:cNvSpPr txBox="1"/>
          <p:nvPr/>
        </p:nvSpPr>
        <p:spPr>
          <a:xfrm>
            <a:off x="1008993" y="1902371"/>
            <a:ext cx="6758152" cy="4117024"/>
          </a:xfrm>
          <a:prstGeom prst="rect">
            <a:avLst/>
          </a:prstGeom>
          <a:noFill/>
        </p:spPr>
        <p:txBody>
          <a:bodyPr wrap="square">
            <a:spAutoFit/>
          </a:bodyPr>
          <a:lstStyle/>
          <a:p>
            <a:pPr>
              <a:lnSpc>
                <a:spcPct val="107000"/>
              </a:lnSpc>
              <a:spcAft>
                <a:spcPts val="940"/>
              </a:spcAft>
            </a:pPr>
            <a:r>
              <a:rPr lang="it-IT" sz="1800" b="1" spc="10" dirty="0">
                <a:solidFill>
                  <a:srgbClr val="333333"/>
                </a:solidFill>
                <a:effectLst/>
                <a:latin typeface="Titillium Web" panose="00000500000000000000" pitchFamily="2" charset="0"/>
                <a:ea typeface="Times New Roman" panose="02020603050405020304" pitchFamily="18" charset="0"/>
                <a:cs typeface="Times New Roman" panose="02020603050405020304" pitchFamily="18" charset="0"/>
              </a:rPr>
              <a:t>IL MARCHIO</a:t>
            </a:r>
          </a:p>
          <a:p>
            <a:pPr>
              <a:lnSpc>
                <a:spcPct val="107000"/>
              </a:lnSpc>
              <a:spcAft>
                <a:spcPts val="940"/>
              </a:spcAft>
            </a:pPr>
            <a:endParaRPr lang="it-IT" sz="1800" spc="10" dirty="0">
              <a:solidFill>
                <a:srgbClr val="333333"/>
              </a:solidFill>
              <a:effectLst/>
              <a:latin typeface="Titillium Web" panose="00000500000000000000" pitchFamily="2" charset="0"/>
              <a:ea typeface="Times New Roman" panose="02020603050405020304" pitchFamily="18" charset="0"/>
              <a:cs typeface="Times New Roman" panose="02020603050405020304" pitchFamily="18" charset="0"/>
            </a:endParaRPr>
          </a:p>
          <a:p>
            <a:pPr>
              <a:lnSpc>
                <a:spcPct val="107000"/>
              </a:lnSpc>
              <a:spcAft>
                <a:spcPts val="940"/>
              </a:spcAft>
            </a:pPr>
            <a:r>
              <a:rPr lang="it-IT" sz="1800" spc="10" dirty="0">
                <a:solidFill>
                  <a:srgbClr val="333333"/>
                </a:solidFill>
                <a:effectLst/>
                <a:latin typeface="Titillium Web" panose="00000500000000000000" pitchFamily="2" charset="0"/>
                <a:ea typeface="Times New Roman" panose="02020603050405020304" pitchFamily="18" charset="0"/>
                <a:cs typeface="Times New Roman" panose="02020603050405020304" pitchFamily="18" charset="0"/>
              </a:rPr>
              <a:t>Il marchio è un “</a:t>
            </a:r>
            <a:r>
              <a:rPr lang="it-IT" sz="1800" b="1" spc="10" dirty="0">
                <a:solidFill>
                  <a:srgbClr val="333333"/>
                </a:solidFill>
                <a:effectLst/>
                <a:latin typeface="Titillium Web" panose="00000500000000000000" pitchFamily="2" charset="0"/>
                <a:ea typeface="Times New Roman" panose="02020603050405020304" pitchFamily="18" charset="0"/>
                <a:cs typeface="Times New Roman" panose="02020603050405020304" pitchFamily="18" charset="0"/>
              </a:rPr>
              <a:t>segno</a:t>
            </a:r>
            <a:r>
              <a:rPr lang="it-IT" sz="1800" spc="10" dirty="0">
                <a:solidFill>
                  <a:srgbClr val="333333"/>
                </a:solidFill>
                <a:effectLst/>
                <a:latin typeface="Titillium Web" panose="00000500000000000000" pitchFamily="2" charset="0"/>
                <a:ea typeface="Times New Roman" panose="02020603050405020304" pitchFamily="18" charset="0"/>
                <a:cs typeface="Times New Roman" panose="02020603050405020304" pitchFamily="18" charset="0"/>
              </a:rPr>
              <a:t>” usato per identificare i prodotti/servizi di una impresa e distinguerli da quelli della concorrenza. </a:t>
            </a:r>
            <a:endParaRPr lang="it-IT" sz="1800" dirty="0">
              <a:effectLst/>
              <a:latin typeface="Calibri" panose="020F0502020204030204" pitchFamily="34" charset="0"/>
              <a:ea typeface="Calibri" panose="020F0502020204030204" pitchFamily="34" charset="0"/>
              <a:cs typeface="Times New Roman" panose="02020603050405020304" pitchFamily="18" charset="0"/>
            </a:endParaRPr>
          </a:p>
          <a:p>
            <a:r>
              <a:rPr lang="it-IT" sz="1800" spc="10" dirty="0">
                <a:solidFill>
                  <a:srgbClr val="333333"/>
                </a:solidFill>
                <a:effectLst/>
                <a:latin typeface="Titillium Web" panose="00000500000000000000" pitchFamily="2" charset="0"/>
                <a:ea typeface="Times New Roman" panose="02020603050405020304" pitchFamily="18" charset="0"/>
                <a:cs typeface="Times New Roman" panose="02020603050405020304" pitchFamily="18" charset="0"/>
              </a:rPr>
              <a:t>Possono costituire marchi d'impresa tutti i segni, in particolare le parole, compresi i nomi di persone, o i disegni, le lettere, le cifre, i colori, la forma del prodotto o del suo confezionamento, oppure i suoni, a condizione che tali segni siano adatti a distinguere i prodotti o i servizi di un'impresa  da  quelli di altre imprese; e ad  essere  rappresentati  nel  registro  in  modo  chiaro tale   da determinare con chiarezza e precisione l'oggetto della  protezione  conferita  al titolare.</a:t>
            </a:r>
            <a:br>
              <a:rPr lang="it-IT" sz="1800" spc="10" dirty="0">
                <a:solidFill>
                  <a:srgbClr val="333333"/>
                </a:solidFill>
                <a:effectLst/>
                <a:latin typeface="Titillium Web" panose="00000500000000000000" pitchFamily="2" charset="0"/>
                <a:ea typeface="Times New Roman" panose="02020603050405020304" pitchFamily="18" charset="0"/>
                <a:cs typeface="Times New Roman" panose="02020603050405020304" pitchFamily="18" charset="0"/>
              </a:rPr>
            </a:br>
            <a:endParaRPr lang="it-IT" sz="1800" b="0" i="0" u="none" strike="noStrike" baseline="0" dirty="0">
              <a:latin typeface="Calibri" panose="020F0502020204030204" pitchFamily="34" charset="0"/>
            </a:endParaRPr>
          </a:p>
        </p:txBody>
      </p:sp>
    </p:spTree>
    <p:extLst>
      <p:ext uri="{BB962C8B-B14F-4D97-AF65-F5344CB8AC3E}">
        <p14:creationId xmlns:p14="http://schemas.microsoft.com/office/powerpoint/2010/main" val="87450358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sellaDiTesto 2">
            <a:extLst>
              <a:ext uri="{FF2B5EF4-FFF2-40B4-BE49-F238E27FC236}">
                <a16:creationId xmlns:a16="http://schemas.microsoft.com/office/drawing/2014/main" id="{456B01EF-27F3-4022-9235-DD9124D93128}"/>
              </a:ext>
            </a:extLst>
          </p:cNvPr>
          <p:cNvSpPr txBox="1"/>
          <p:nvPr/>
        </p:nvSpPr>
        <p:spPr>
          <a:xfrm>
            <a:off x="502417" y="1316334"/>
            <a:ext cx="8048730" cy="6304290"/>
          </a:xfrm>
          <a:prstGeom prst="rect">
            <a:avLst/>
          </a:prstGeom>
          <a:noFill/>
        </p:spPr>
        <p:txBody>
          <a:bodyPr wrap="square">
            <a:spAutoFit/>
          </a:bodyPr>
          <a:lstStyle/>
          <a:p>
            <a:pPr>
              <a:lnSpc>
                <a:spcPct val="107000"/>
              </a:lnSpc>
              <a:spcAft>
                <a:spcPts val="940"/>
              </a:spcAft>
            </a:pPr>
            <a:r>
              <a:rPr lang="it-IT" sz="2000" b="1" spc="10" dirty="0">
                <a:solidFill>
                  <a:srgbClr val="333333"/>
                </a:solidFill>
                <a:latin typeface="Titillium Web" panose="00000500000000000000" pitchFamily="2" charset="0"/>
                <a:cs typeface="Times New Roman" panose="02020603050405020304" pitchFamily="18" charset="0"/>
              </a:rPr>
              <a:t>RINNOVO DEL MARCHIO</a:t>
            </a:r>
          </a:p>
          <a:p>
            <a:pPr>
              <a:spcAft>
                <a:spcPts val="940"/>
              </a:spcAft>
            </a:pPr>
            <a:r>
              <a:rPr lang="it-IT" sz="1600" spc="10" dirty="0">
                <a:solidFill>
                  <a:srgbClr val="333333"/>
                </a:solidFill>
                <a:effectLst/>
                <a:latin typeface="Titillium Web" panose="00000500000000000000" pitchFamily="2" charset="0"/>
                <a:ea typeface="Times New Roman" panose="02020603050405020304" pitchFamily="18" charset="0"/>
              </a:rPr>
              <a:t>Il rinnovo di un marchio deve essere effettuato entro la scadenza del decimo anno, intesa come ultimo giorno del mese di deposito.</a:t>
            </a:r>
            <a:endParaRPr lang="it-IT" sz="1600" dirty="0">
              <a:effectLst/>
              <a:latin typeface="Times New Roman" panose="02020603050405020304" pitchFamily="18" charset="0"/>
              <a:ea typeface="Times New Roman" panose="02020603050405020304" pitchFamily="18" charset="0"/>
            </a:endParaRPr>
          </a:p>
          <a:p>
            <a:pPr>
              <a:spcAft>
                <a:spcPts val="940"/>
              </a:spcAft>
            </a:pPr>
            <a:r>
              <a:rPr lang="it-IT" sz="1600" spc="10" dirty="0">
                <a:solidFill>
                  <a:srgbClr val="333333"/>
                </a:solidFill>
                <a:effectLst/>
                <a:latin typeface="Titillium Web" panose="00000500000000000000" pitchFamily="2" charset="0"/>
                <a:ea typeface="Times New Roman" panose="02020603050405020304" pitchFamily="18" charset="0"/>
              </a:rPr>
              <a:t>Si può presentare una domanda di rinnovo di un marchio già da 12 mesi prima della sua scadenza. Si considera come data di scadenza del decennio l’ultimo giorno del mese della data di deposito originaria. Si può rinnovare con  un ritardo fino a 6 mesi pagando la mora. Oltre questa data il marchio non più è rinnovabile e va presentata una nuova domanda di </a:t>
            </a:r>
            <a:r>
              <a:rPr lang="it-IT" sz="1600" u="none" strike="noStrike" spc="10" dirty="0">
                <a:effectLst/>
                <a:latin typeface="Titillium Web" panose="00000500000000000000" pitchFamily="2" charset="0"/>
                <a:ea typeface="Times New Roman" panose="02020603050405020304" pitchFamily="18" charset="0"/>
                <a:hlinkClick r:id="rId2">
                  <a:extLst>
                    <a:ext uri="{A12FA001-AC4F-418D-AE19-62706E023703}">
                      <ahyp:hlinkClr xmlns:ahyp="http://schemas.microsoft.com/office/drawing/2018/hyperlinkcolor" val="tx"/>
                    </a:ext>
                  </a:extLst>
                </a:hlinkClick>
              </a:rPr>
              <a:t>Marchio-primo deposito</a:t>
            </a:r>
            <a:r>
              <a:rPr lang="it-IT" sz="1600" u="none" strike="noStrike" spc="10" dirty="0">
                <a:effectLst/>
                <a:latin typeface="Titillium Web" panose="00000500000000000000" pitchFamily="2" charset="0"/>
                <a:ea typeface="Times New Roman" panose="02020603050405020304" pitchFamily="18" charset="0"/>
              </a:rPr>
              <a:t>.</a:t>
            </a:r>
          </a:p>
          <a:p>
            <a:pPr>
              <a:spcAft>
                <a:spcPts val="940"/>
              </a:spcAft>
            </a:pPr>
            <a:r>
              <a:rPr lang="it-IT" sz="1600" spc="10" dirty="0">
                <a:solidFill>
                  <a:srgbClr val="333333"/>
                </a:solidFill>
                <a:effectLst/>
                <a:latin typeface="Titillium Web" panose="00000500000000000000" pitchFamily="2" charset="0"/>
                <a:ea typeface="Times New Roman" panose="02020603050405020304" pitchFamily="18" charset="0"/>
              </a:rPr>
              <a:t>Il marchio deve essere identico a quello che si rinnova. Non si possono apportare modifiche: non si può cambiare la grafica e non si possono aumentare le classi.</a:t>
            </a:r>
            <a:endParaRPr lang="it-IT" sz="1600" dirty="0">
              <a:effectLst/>
              <a:latin typeface="Times New Roman" panose="02020603050405020304" pitchFamily="18" charset="0"/>
              <a:ea typeface="Times New Roman" panose="02020603050405020304" pitchFamily="18" charset="0"/>
            </a:endParaRPr>
          </a:p>
          <a:p>
            <a:pPr>
              <a:spcAft>
                <a:spcPts val="940"/>
              </a:spcAft>
            </a:pPr>
            <a:r>
              <a:rPr lang="it-IT" sz="1600" spc="10" dirty="0">
                <a:solidFill>
                  <a:srgbClr val="333333"/>
                </a:solidFill>
                <a:effectLst/>
                <a:latin typeface="Titillium Web" panose="00000500000000000000" pitchFamily="2" charset="0"/>
                <a:ea typeface="Times New Roman" panose="02020603050405020304" pitchFamily="18" charset="0"/>
              </a:rPr>
              <a:t>E’ possibile </a:t>
            </a:r>
            <a:r>
              <a:rPr lang="it-IT" sz="1600" spc="10" dirty="0">
                <a:solidFill>
                  <a:srgbClr val="333333"/>
                </a:solidFill>
                <a:latin typeface="Titillium Web" panose="00000500000000000000" pitchFamily="2" charset="0"/>
                <a:ea typeface="Times New Roman" panose="02020603050405020304" pitchFamily="18" charset="0"/>
              </a:rPr>
              <a:t>solo </a:t>
            </a:r>
            <a:r>
              <a:rPr lang="it-IT" sz="1600" spc="10" dirty="0">
                <a:solidFill>
                  <a:srgbClr val="333333"/>
                </a:solidFill>
                <a:effectLst/>
                <a:latin typeface="Titillium Web" panose="00000500000000000000" pitchFamily="2" charset="0"/>
                <a:ea typeface="Times New Roman" panose="02020603050405020304" pitchFamily="18" charset="0"/>
              </a:rPr>
              <a:t>la riduzione delle classi; insieme alla domanda di rinnovo deve essere presentata istanza di limitazione nella quale si indicano solo le classi per cui viene chiesto il rinnovo.</a:t>
            </a:r>
          </a:p>
          <a:p>
            <a:pPr>
              <a:spcAft>
                <a:spcPts val="940"/>
              </a:spcAft>
            </a:pPr>
            <a:r>
              <a:rPr lang="it-IT" sz="1600" spc="10" dirty="0">
                <a:solidFill>
                  <a:srgbClr val="333333"/>
                </a:solidFill>
                <a:effectLst/>
                <a:latin typeface="Titillium Web" panose="00000500000000000000" pitchFamily="2" charset="0"/>
                <a:ea typeface="Times New Roman" panose="02020603050405020304" pitchFamily="18" charset="0"/>
              </a:rPr>
              <a:t>Se al momento del rinnovo di un marchio sono cambiate delle circostanze rispetto a quelle del primo deposito (ad esempio sono cambiati i titolari, o è cambiato il domicilio elettivo) OCCORRE FORNIRE I DATI AGGIORNATI; se è cambiato il titolare, ma non era stata presentata la trascrizione, va allegata copia dell’atto di cessione.</a:t>
            </a:r>
          </a:p>
          <a:p>
            <a:pPr>
              <a:spcAft>
                <a:spcPts val="940"/>
              </a:spcAft>
            </a:pPr>
            <a:endParaRPr lang="it-IT" sz="1600" dirty="0">
              <a:effectLst/>
              <a:latin typeface="Times New Roman" panose="02020603050405020304" pitchFamily="18" charset="0"/>
              <a:ea typeface="Times New Roman" panose="02020603050405020304" pitchFamily="18" charset="0"/>
            </a:endParaRPr>
          </a:p>
          <a:p>
            <a:pPr>
              <a:spcAft>
                <a:spcPts val="940"/>
              </a:spcAft>
            </a:pPr>
            <a:endParaRPr lang="it-IT" u="none" strike="noStrike" spc="10" dirty="0">
              <a:effectLst/>
              <a:latin typeface="Titillium Web" panose="00000500000000000000" pitchFamily="2" charset="0"/>
              <a:ea typeface="Times New Roman" panose="02020603050405020304" pitchFamily="18" charset="0"/>
            </a:endParaRPr>
          </a:p>
          <a:p>
            <a:pPr>
              <a:spcAft>
                <a:spcPts val="940"/>
              </a:spcAft>
            </a:pPr>
            <a:endParaRPr lang="it-IT"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268865347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sellaDiTesto 2">
            <a:extLst>
              <a:ext uri="{FF2B5EF4-FFF2-40B4-BE49-F238E27FC236}">
                <a16:creationId xmlns:a16="http://schemas.microsoft.com/office/drawing/2014/main" id="{DC38A6AC-DA96-444A-BFF0-50D015C4D920}"/>
              </a:ext>
            </a:extLst>
          </p:cNvPr>
          <p:cNvSpPr txBox="1"/>
          <p:nvPr/>
        </p:nvSpPr>
        <p:spPr>
          <a:xfrm>
            <a:off x="633047" y="1386673"/>
            <a:ext cx="7948246" cy="4631268"/>
          </a:xfrm>
          <a:prstGeom prst="rect">
            <a:avLst/>
          </a:prstGeom>
          <a:noFill/>
        </p:spPr>
        <p:txBody>
          <a:bodyPr wrap="square">
            <a:spAutoFit/>
          </a:bodyPr>
          <a:lstStyle/>
          <a:p>
            <a:pPr>
              <a:lnSpc>
                <a:spcPct val="107000"/>
              </a:lnSpc>
              <a:spcAft>
                <a:spcPts val="940"/>
              </a:spcAft>
            </a:pPr>
            <a:r>
              <a:rPr lang="it-IT" sz="1600" spc="10" dirty="0">
                <a:solidFill>
                  <a:srgbClr val="333333"/>
                </a:solidFill>
                <a:effectLst/>
                <a:latin typeface="Titillium Web" panose="00000500000000000000" pitchFamily="2" charset="0"/>
                <a:ea typeface="Times New Roman" panose="02020603050405020304" pitchFamily="18" charset="0"/>
                <a:cs typeface="Times New Roman" panose="02020603050405020304" pitchFamily="18" charset="0"/>
              </a:rPr>
              <a:t>Il Modulo della domanda e le istruzioni per la compilazione sono disponibili al link  </a:t>
            </a:r>
            <a:r>
              <a:rPr lang="it-IT" sz="1600" i="1" spc="10" dirty="0">
                <a:solidFill>
                  <a:srgbClr val="333333"/>
                </a:solidFill>
                <a:effectLst/>
                <a:latin typeface="Titillium Web" panose="00000500000000000000" pitchFamily="2" charset="0"/>
                <a:ea typeface="Times New Roman" panose="02020603050405020304" pitchFamily="18" charset="0"/>
                <a:cs typeface="Times New Roman" panose="02020603050405020304" pitchFamily="18" charset="0"/>
              </a:rPr>
              <a:t>https://uibm.mise.gov.it/index.php/it/deposito-titoli/modulistica-per-il-deposito-cartaceo/227-modulistica-deposito-cartaceo/2036654-marchi-rinnovo-nuovo.</a:t>
            </a:r>
          </a:p>
          <a:p>
            <a:pPr>
              <a:lnSpc>
                <a:spcPct val="107000"/>
              </a:lnSpc>
              <a:spcAft>
                <a:spcPts val="940"/>
              </a:spcAft>
            </a:pPr>
            <a:r>
              <a:rPr lang="it-IT" sz="1600" spc="10" dirty="0">
                <a:solidFill>
                  <a:srgbClr val="333333"/>
                </a:solidFill>
                <a:effectLst/>
                <a:latin typeface="Titillium Web" panose="00000500000000000000" pitchFamily="2" charset="0"/>
                <a:ea typeface="Times New Roman" panose="02020603050405020304" pitchFamily="18" charset="0"/>
                <a:cs typeface="Times New Roman" panose="02020603050405020304" pitchFamily="18" charset="0"/>
              </a:rPr>
              <a:t>Il Modulo è un PDF scrivibile e va compilato al computer.</a:t>
            </a:r>
            <a:endParaRPr lang="it-IT" sz="16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940"/>
              </a:spcAft>
            </a:pPr>
            <a:r>
              <a:rPr lang="it-IT" sz="1600" spc="10" dirty="0">
                <a:solidFill>
                  <a:srgbClr val="333333"/>
                </a:solidFill>
                <a:effectLst/>
                <a:latin typeface="Titillium Web" panose="00000500000000000000" pitchFamily="2" charset="0"/>
                <a:ea typeface="Times New Roman" panose="02020603050405020304" pitchFamily="18" charset="0"/>
                <a:cs typeface="Times New Roman" panose="02020603050405020304" pitchFamily="18" charset="0"/>
              </a:rPr>
              <a:t>Se la domanda è presentata:</a:t>
            </a:r>
            <a:endParaRPr lang="it-IT" sz="16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SzPts val="1000"/>
              <a:buFont typeface="Symbol" panose="05050102010706020507" pitchFamily="18" charset="2"/>
              <a:buChar char=""/>
              <a:tabLst>
                <a:tab pos="457200" algn="l"/>
              </a:tabLst>
            </a:pPr>
            <a:r>
              <a:rPr lang="it-IT" sz="1600" dirty="0">
                <a:solidFill>
                  <a:srgbClr val="333333"/>
                </a:solidFill>
                <a:effectLst/>
                <a:latin typeface="Titillium Web" panose="00000500000000000000" pitchFamily="2" charset="0"/>
                <a:ea typeface="Times New Roman" panose="02020603050405020304" pitchFamily="18" charset="0"/>
                <a:cs typeface="Times New Roman" panose="02020603050405020304" pitchFamily="18" charset="0"/>
              </a:rPr>
              <a:t>dal richiedente (futuro titolare) scegliere PER RICHIEDENTE;</a:t>
            </a:r>
            <a:endParaRPr lang="it-IT" sz="1600" dirty="0">
              <a:solidFill>
                <a:srgbClr val="333333"/>
              </a:solidFill>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SzPts val="1000"/>
              <a:buFont typeface="Symbol" panose="05050102010706020507" pitchFamily="18" charset="2"/>
              <a:buChar char=""/>
              <a:tabLst>
                <a:tab pos="457200" algn="l"/>
              </a:tabLst>
            </a:pPr>
            <a:r>
              <a:rPr lang="it-IT" sz="1600" dirty="0">
                <a:solidFill>
                  <a:srgbClr val="333333"/>
                </a:solidFill>
                <a:effectLst/>
                <a:latin typeface="Titillium Web" panose="00000500000000000000" pitchFamily="2" charset="0"/>
                <a:ea typeface="Times New Roman" panose="02020603050405020304" pitchFamily="18" charset="0"/>
                <a:cs typeface="Times New Roman" panose="02020603050405020304" pitchFamily="18" charset="0"/>
              </a:rPr>
              <a:t>dal mandatario (con lettera d'incarico) scegliere PER MANDATARIO;</a:t>
            </a:r>
            <a:endParaRPr lang="it-IT" sz="1600" dirty="0">
              <a:solidFill>
                <a:srgbClr val="333333"/>
              </a:solidFill>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SzPts val="1000"/>
              <a:buFont typeface="Symbol" panose="05050102010706020507" pitchFamily="18" charset="2"/>
              <a:buChar char=""/>
              <a:tabLst>
                <a:tab pos="457200" algn="l"/>
              </a:tabLst>
            </a:pPr>
            <a:r>
              <a:rPr lang="it-IT" sz="1600" dirty="0">
                <a:solidFill>
                  <a:srgbClr val="333333"/>
                </a:solidFill>
                <a:effectLst/>
                <a:latin typeface="Titillium Web" panose="00000500000000000000" pitchFamily="2" charset="0"/>
                <a:ea typeface="Times New Roman" panose="02020603050405020304" pitchFamily="18" charset="0"/>
                <a:cs typeface="Times New Roman" panose="02020603050405020304" pitchFamily="18" charset="0"/>
              </a:rPr>
              <a:t>dall'avvocato (con lettera d'incarico) scegliere PER RAPPRESENTANTE;</a:t>
            </a:r>
            <a:endParaRPr lang="it-IT" sz="1600" dirty="0">
              <a:solidFill>
                <a:srgbClr val="333333"/>
              </a:solidFill>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940"/>
              </a:spcAft>
            </a:pPr>
            <a:r>
              <a:rPr lang="it-IT" sz="1600" spc="10" dirty="0">
                <a:solidFill>
                  <a:srgbClr val="333333"/>
                </a:solidFill>
                <a:effectLst/>
                <a:latin typeface="Titillium Web" panose="00000500000000000000" pitchFamily="2" charset="0"/>
                <a:ea typeface="Times New Roman" panose="02020603050405020304" pitchFamily="18" charset="0"/>
                <a:cs typeface="Times New Roman" panose="02020603050405020304" pitchFamily="18" charset="0"/>
              </a:rPr>
              <a:t>Il deposito si effettua in CCIAA presentando 1 originale e 2 copie del modulo e una immagine del marchio su foglio bianco.</a:t>
            </a:r>
            <a:endParaRPr lang="it-IT" sz="16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940"/>
              </a:spcAft>
            </a:pPr>
            <a:r>
              <a:rPr lang="it-IT" sz="1600" spc="10" dirty="0">
                <a:solidFill>
                  <a:srgbClr val="333333"/>
                </a:solidFill>
                <a:effectLst/>
                <a:latin typeface="Titillium Web" panose="00000500000000000000" pitchFamily="2" charset="0"/>
                <a:ea typeface="Times New Roman" panose="02020603050405020304" pitchFamily="18" charset="0"/>
                <a:cs typeface="Times New Roman" panose="02020603050405020304" pitchFamily="18" charset="0"/>
              </a:rPr>
              <a:t>Alla CCIAA deve essere preventivamente corrisposto il diritto di segreteria (chiedere alla CCIAA come pagare).</a:t>
            </a:r>
            <a:endParaRPr lang="it-IT" sz="1600" dirty="0">
              <a:effectLst/>
              <a:latin typeface="Calibri" panose="020F0502020204030204" pitchFamily="34" charset="0"/>
              <a:ea typeface="Calibri" panose="020F0502020204030204" pitchFamily="34" charset="0"/>
              <a:cs typeface="Times New Roman" panose="02020603050405020304" pitchFamily="18" charset="0"/>
            </a:endParaRPr>
          </a:p>
          <a:p>
            <a:r>
              <a:rPr lang="it-IT" sz="1600" spc="10" dirty="0">
                <a:solidFill>
                  <a:srgbClr val="333333"/>
                </a:solidFill>
                <a:effectLst/>
                <a:latin typeface="Titillium Web" panose="00000500000000000000" pitchFamily="2" charset="0"/>
                <a:ea typeface="Times New Roman" panose="02020603050405020304" pitchFamily="18" charset="0"/>
                <a:cs typeface="Times New Roman" panose="02020603050405020304" pitchFamily="18" charset="0"/>
              </a:rPr>
              <a:t>Presentata la domanda, la CCIAA genererà un </a:t>
            </a:r>
            <a:r>
              <a:rPr lang="it-IT" sz="1600" spc="10" dirty="0" err="1">
                <a:solidFill>
                  <a:srgbClr val="333333"/>
                </a:solidFill>
                <a:effectLst/>
                <a:latin typeface="Titillium Web" panose="00000500000000000000" pitchFamily="2" charset="0"/>
                <a:ea typeface="Times New Roman" panose="02020603050405020304" pitchFamily="18" charset="0"/>
                <a:cs typeface="Times New Roman" panose="02020603050405020304" pitchFamily="18" charset="0"/>
              </a:rPr>
              <a:t>mod</a:t>
            </a:r>
            <a:r>
              <a:rPr lang="it-IT" sz="1600" spc="10" dirty="0">
                <a:solidFill>
                  <a:srgbClr val="333333"/>
                </a:solidFill>
                <a:effectLst/>
                <a:latin typeface="Titillium Web" panose="00000500000000000000" pitchFamily="2" charset="0"/>
                <a:ea typeface="Times New Roman" panose="02020603050405020304" pitchFamily="18" charset="0"/>
                <a:cs typeface="Times New Roman" panose="02020603050405020304" pitchFamily="18" charset="0"/>
              </a:rPr>
              <a:t>. F.24 “</a:t>
            </a:r>
            <a:r>
              <a:rPr lang="it-IT" sz="1600" b="1" spc="10" dirty="0">
                <a:solidFill>
                  <a:srgbClr val="333333"/>
                </a:solidFill>
                <a:effectLst/>
                <a:latin typeface="Titillium Web" panose="00000500000000000000" pitchFamily="2" charset="0"/>
                <a:ea typeface="Times New Roman" panose="02020603050405020304" pitchFamily="18" charset="0"/>
                <a:cs typeface="Times New Roman" panose="02020603050405020304" pitchFamily="18" charset="0"/>
              </a:rPr>
              <a:t>Versamento con elementi identificativi</a:t>
            </a:r>
            <a:r>
              <a:rPr lang="it-IT" sz="1600" spc="10" dirty="0">
                <a:solidFill>
                  <a:srgbClr val="333333"/>
                </a:solidFill>
                <a:effectLst/>
                <a:latin typeface="Titillium Web" panose="00000500000000000000" pitchFamily="2" charset="0"/>
                <a:ea typeface="Times New Roman" panose="02020603050405020304" pitchFamily="18" charset="0"/>
                <a:cs typeface="Times New Roman" panose="02020603050405020304" pitchFamily="18" charset="0"/>
              </a:rPr>
              <a:t>” precompilato per il pagamento della tassa di registrazione.</a:t>
            </a:r>
            <a:endParaRPr lang="it-IT" sz="1600" dirty="0"/>
          </a:p>
        </p:txBody>
      </p:sp>
    </p:spTree>
    <p:extLst>
      <p:ext uri="{BB962C8B-B14F-4D97-AF65-F5344CB8AC3E}">
        <p14:creationId xmlns:p14="http://schemas.microsoft.com/office/powerpoint/2010/main" val="338718493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sellaDiTesto 2">
            <a:extLst>
              <a:ext uri="{FF2B5EF4-FFF2-40B4-BE49-F238E27FC236}">
                <a16:creationId xmlns:a16="http://schemas.microsoft.com/office/drawing/2014/main" id="{1284A54A-B1E4-4F84-BF86-021375AF65A3}"/>
              </a:ext>
            </a:extLst>
          </p:cNvPr>
          <p:cNvSpPr txBox="1"/>
          <p:nvPr/>
        </p:nvSpPr>
        <p:spPr>
          <a:xfrm>
            <a:off x="472273" y="1386673"/>
            <a:ext cx="8219551" cy="5644559"/>
          </a:xfrm>
          <a:prstGeom prst="rect">
            <a:avLst/>
          </a:prstGeom>
          <a:noFill/>
        </p:spPr>
        <p:txBody>
          <a:bodyPr wrap="square">
            <a:spAutoFit/>
          </a:bodyPr>
          <a:lstStyle/>
          <a:p>
            <a:pPr>
              <a:spcAft>
                <a:spcPts val="940"/>
              </a:spcAft>
            </a:pPr>
            <a:r>
              <a:rPr lang="it-IT" b="1" spc="10" dirty="0">
                <a:solidFill>
                  <a:srgbClr val="333333"/>
                </a:solidFill>
                <a:effectLst/>
                <a:latin typeface="Titillium Web" panose="00000500000000000000" pitchFamily="2" charset="0"/>
                <a:ea typeface="Times New Roman" panose="02020603050405020304" pitchFamily="18" charset="0"/>
              </a:rPr>
              <a:t>COSTI PER IL RINNOVO DEL MARCHIO</a:t>
            </a:r>
          </a:p>
          <a:p>
            <a:pPr>
              <a:lnSpc>
                <a:spcPct val="107000"/>
              </a:lnSpc>
              <a:spcAft>
                <a:spcPts val="940"/>
              </a:spcAft>
            </a:pPr>
            <a:r>
              <a:rPr lang="it-IT" sz="1800" spc="10" dirty="0">
                <a:solidFill>
                  <a:srgbClr val="333333"/>
                </a:solidFill>
                <a:effectLst/>
                <a:latin typeface="Titillium Web" panose="00000500000000000000" pitchFamily="2" charset="0"/>
                <a:ea typeface="Times New Roman" panose="02020603050405020304" pitchFamily="18" charset="0"/>
                <a:cs typeface="Times New Roman" panose="02020603050405020304" pitchFamily="18" charset="0"/>
              </a:rPr>
              <a:t> </a:t>
            </a:r>
            <a:r>
              <a:rPr lang="it-IT" sz="1600" b="1" spc="10" dirty="0">
                <a:solidFill>
                  <a:srgbClr val="333333"/>
                </a:solidFill>
                <a:effectLst/>
                <a:latin typeface="Titillium Web" panose="00000500000000000000" pitchFamily="2" charset="0"/>
                <a:ea typeface="Times New Roman" panose="02020603050405020304" pitchFamily="18" charset="0"/>
                <a:cs typeface="Times New Roman" panose="02020603050405020304" pitchFamily="18" charset="0"/>
              </a:rPr>
              <a:t>Tasse:</a:t>
            </a:r>
            <a:endParaRPr lang="it-IT" sz="16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940"/>
              </a:spcAft>
            </a:pPr>
            <a:r>
              <a:rPr lang="it-IT" sz="1600" spc="10" dirty="0">
                <a:solidFill>
                  <a:srgbClr val="333333"/>
                </a:solidFill>
                <a:effectLst/>
                <a:latin typeface="Titillium Web" panose="00000500000000000000" pitchFamily="2" charset="0"/>
                <a:ea typeface="Times New Roman" panose="02020603050405020304" pitchFamily="18" charset="0"/>
                <a:cs typeface="Times New Roman" panose="02020603050405020304" pitchFamily="18" charset="0"/>
              </a:rPr>
              <a:t>67€ per una classe + 34€ per ogni classe aggiuntiva dalla seconda + 34€ se c’è lettera d’incarico</a:t>
            </a:r>
          </a:p>
          <a:p>
            <a:pPr>
              <a:lnSpc>
                <a:spcPct val="107000"/>
              </a:lnSpc>
              <a:spcAft>
                <a:spcPts val="940"/>
              </a:spcAft>
            </a:pPr>
            <a:r>
              <a:rPr lang="it-IT" sz="1600" spc="10" dirty="0">
                <a:solidFill>
                  <a:srgbClr val="333333"/>
                </a:solidFill>
                <a:effectLst/>
                <a:latin typeface="Titillium Web" panose="00000500000000000000" pitchFamily="2" charset="0"/>
                <a:ea typeface="Times New Roman" panose="02020603050405020304" pitchFamily="18" charset="0"/>
                <a:cs typeface="Times New Roman" panose="02020603050405020304" pitchFamily="18" charset="0"/>
              </a:rPr>
              <a:t>TASSA DI MORA: 34€ se il rinnovo è effettuato nel semestre successivo alla scadenza del marchio</a:t>
            </a:r>
            <a:endParaRPr lang="it-IT" sz="16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940"/>
              </a:spcAft>
            </a:pPr>
            <a:r>
              <a:rPr lang="it-IT" sz="1600" b="1" spc="10" dirty="0">
                <a:solidFill>
                  <a:srgbClr val="333333"/>
                </a:solidFill>
                <a:effectLst/>
                <a:latin typeface="Titillium Web" panose="00000500000000000000" pitchFamily="2" charset="0"/>
                <a:ea typeface="Times New Roman" panose="02020603050405020304" pitchFamily="18" charset="0"/>
                <a:cs typeface="Times New Roman" panose="02020603050405020304" pitchFamily="18" charset="0"/>
              </a:rPr>
              <a:t>Marca da bollo:</a:t>
            </a:r>
            <a:endParaRPr lang="it-IT" sz="16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tabLst>
                <a:tab pos="457200" algn="l"/>
              </a:tabLst>
            </a:pPr>
            <a:r>
              <a:rPr lang="it-IT" sz="1600" dirty="0">
                <a:solidFill>
                  <a:srgbClr val="333333"/>
                </a:solidFill>
                <a:effectLst/>
                <a:latin typeface="Titillium Web" panose="00000500000000000000" pitchFamily="2" charset="0"/>
                <a:ea typeface="Times New Roman" panose="02020603050405020304" pitchFamily="18" charset="0"/>
                <a:cs typeface="Times New Roman" panose="02020603050405020304" pitchFamily="18" charset="0"/>
              </a:rPr>
              <a:t>Deposito telematico: 48€</a:t>
            </a:r>
            <a:endParaRPr lang="it-IT" sz="16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tabLst>
                <a:tab pos="457200" algn="l"/>
              </a:tabLst>
            </a:pPr>
            <a:r>
              <a:rPr lang="it-IT" sz="1600" dirty="0">
                <a:solidFill>
                  <a:srgbClr val="333333"/>
                </a:solidFill>
                <a:effectLst/>
                <a:latin typeface="Titillium Web" panose="00000500000000000000" pitchFamily="2" charset="0"/>
                <a:ea typeface="Times New Roman" panose="02020603050405020304" pitchFamily="18" charset="0"/>
                <a:cs typeface="Times New Roman" panose="02020603050405020304" pitchFamily="18" charset="0"/>
              </a:rPr>
              <a:t>Deposito di domanda cartacea presso la CCIAA: 16€</a:t>
            </a:r>
            <a:endParaRPr lang="it-IT" sz="16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tabLst>
                <a:tab pos="457200" algn="l"/>
              </a:tabLst>
            </a:pPr>
            <a:r>
              <a:rPr lang="it-IT" sz="1600" dirty="0">
                <a:solidFill>
                  <a:srgbClr val="333333"/>
                </a:solidFill>
                <a:effectLst/>
                <a:latin typeface="Titillium Web" panose="00000500000000000000" pitchFamily="2" charset="0"/>
                <a:ea typeface="Times New Roman" panose="02020603050405020304" pitchFamily="18" charset="0"/>
                <a:cs typeface="Times New Roman" panose="02020603050405020304" pitchFamily="18" charset="0"/>
              </a:rPr>
              <a:t>Deposito postale: 16€</a:t>
            </a:r>
            <a:endParaRPr lang="it-IT" sz="16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940"/>
              </a:spcAft>
            </a:pPr>
            <a:r>
              <a:rPr lang="it-IT" sz="1600" b="1" spc="10" dirty="0">
                <a:solidFill>
                  <a:srgbClr val="333333"/>
                </a:solidFill>
                <a:effectLst/>
                <a:latin typeface="Titillium Web" panose="00000500000000000000" pitchFamily="2" charset="0"/>
                <a:ea typeface="Times New Roman" panose="02020603050405020304" pitchFamily="18" charset="0"/>
                <a:cs typeface="Times New Roman" panose="02020603050405020304" pitchFamily="18" charset="0"/>
              </a:rPr>
              <a:t>Diritto di segreteria per la CCIAA:</a:t>
            </a:r>
            <a:endParaRPr lang="it-IT" sz="16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tabLst>
                <a:tab pos="457200" algn="l"/>
              </a:tabLst>
            </a:pPr>
            <a:r>
              <a:rPr lang="it-IT" sz="1600" dirty="0">
                <a:solidFill>
                  <a:srgbClr val="333333"/>
                </a:solidFill>
                <a:effectLst/>
                <a:latin typeface="Titillium Web" panose="00000500000000000000" pitchFamily="2" charset="0"/>
                <a:ea typeface="Times New Roman" panose="02020603050405020304" pitchFamily="18" charset="0"/>
                <a:cs typeface="Times New Roman" panose="02020603050405020304" pitchFamily="18" charset="0"/>
              </a:rPr>
              <a:t>Deposito telematico: NON DOVUTO</a:t>
            </a:r>
            <a:endParaRPr lang="it-IT" sz="16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tabLst>
                <a:tab pos="457200" algn="l"/>
              </a:tabLst>
            </a:pPr>
            <a:r>
              <a:rPr lang="it-IT" sz="1600" dirty="0">
                <a:solidFill>
                  <a:srgbClr val="333333"/>
                </a:solidFill>
                <a:effectLst/>
                <a:latin typeface="Titillium Web" panose="00000500000000000000" pitchFamily="2" charset="0"/>
                <a:ea typeface="Times New Roman" panose="02020603050405020304" pitchFamily="18" charset="0"/>
                <a:cs typeface="Times New Roman" panose="02020603050405020304" pitchFamily="18" charset="0"/>
              </a:rPr>
              <a:t>Deposito di domanda cartacea presso la CCIAA: 40€. (Se si richiede una copia autentica del verbale di deposito, il costo è di 43€ anziché 40€ + una marca da bollo da 16€ per la copia).</a:t>
            </a:r>
            <a:endParaRPr lang="it-IT" sz="16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tabLst>
                <a:tab pos="457200" algn="l"/>
              </a:tabLst>
            </a:pPr>
            <a:r>
              <a:rPr lang="it-IT" sz="1600" dirty="0">
                <a:solidFill>
                  <a:srgbClr val="333333"/>
                </a:solidFill>
                <a:effectLst/>
                <a:latin typeface="Titillium Web" panose="00000500000000000000" pitchFamily="2" charset="0"/>
                <a:ea typeface="Times New Roman" panose="02020603050405020304" pitchFamily="18" charset="0"/>
                <a:cs typeface="Times New Roman" panose="02020603050405020304" pitchFamily="18" charset="0"/>
              </a:rPr>
              <a:t>Deposito postale: 40€ alla Camera di Commercio di Roma (c/c postale 33692005)</a:t>
            </a:r>
            <a:endParaRPr lang="it-IT" sz="16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940"/>
              </a:spcAft>
            </a:pPr>
            <a:endParaRPr lang="it-IT" sz="16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47477339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asellaDiTesto 4">
            <a:extLst>
              <a:ext uri="{FF2B5EF4-FFF2-40B4-BE49-F238E27FC236}">
                <a16:creationId xmlns:a16="http://schemas.microsoft.com/office/drawing/2014/main" id="{E75A0276-2EBD-49CE-89B9-91D0EE5E5EE3}"/>
              </a:ext>
            </a:extLst>
          </p:cNvPr>
          <p:cNvSpPr txBox="1"/>
          <p:nvPr/>
        </p:nvSpPr>
        <p:spPr>
          <a:xfrm>
            <a:off x="823965" y="1406769"/>
            <a:ext cx="7626699" cy="4690708"/>
          </a:xfrm>
          <a:prstGeom prst="rect">
            <a:avLst/>
          </a:prstGeom>
          <a:noFill/>
        </p:spPr>
        <p:txBody>
          <a:bodyPr wrap="square">
            <a:spAutoFit/>
          </a:bodyPr>
          <a:lstStyle/>
          <a:p>
            <a:pPr>
              <a:lnSpc>
                <a:spcPct val="107000"/>
              </a:lnSpc>
              <a:spcAft>
                <a:spcPts val="2250"/>
              </a:spcAft>
            </a:pPr>
            <a:r>
              <a:rPr lang="it-IT" sz="2400" b="1" kern="1800" spc="-10" dirty="0">
                <a:solidFill>
                  <a:srgbClr val="000000"/>
                </a:solidFill>
                <a:effectLst/>
                <a:latin typeface="Titillium Web" panose="00000500000000000000" pitchFamily="2" charset="0"/>
                <a:ea typeface="Times New Roman" panose="02020603050405020304" pitchFamily="18" charset="0"/>
                <a:cs typeface="Times New Roman" panose="02020603050405020304" pitchFamily="18" charset="0"/>
              </a:rPr>
              <a:t>Esame della domanda e procedura di opposizione</a:t>
            </a:r>
            <a:endParaRPr lang="it-IT" sz="24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940"/>
              </a:spcAft>
            </a:pPr>
            <a:r>
              <a:rPr lang="it-IT" sz="1800" spc="10" dirty="0">
                <a:solidFill>
                  <a:srgbClr val="333333"/>
                </a:solidFill>
                <a:effectLst/>
                <a:latin typeface="Titillium Web" panose="00000500000000000000" pitchFamily="2" charset="0"/>
                <a:ea typeface="Times New Roman" panose="02020603050405020304" pitchFamily="18" charset="0"/>
                <a:cs typeface="Times New Roman" panose="02020603050405020304" pitchFamily="18" charset="0"/>
              </a:rPr>
              <a:t>Le domande subiscono la verifica di ricevibilità e l’esame di merito. L’UIBM non effettua ricerche di anteriorità volte ad accertare la novità del marchio.</a:t>
            </a:r>
            <a:endParaRPr lang="it-IT" sz="14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940"/>
              </a:spcAft>
            </a:pPr>
            <a:r>
              <a:rPr lang="it-IT" sz="1800" u="sng" spc="10" dirty="0">
                <a:solidFill>
                  <a:srgbClr val="333333"/>
                </a:solidFill>
                <a:effectLst/>
                <a:latin typeface="Titillium Web" panose="00000500000000000000" pitchFamily="2" charset="0"/>
                <a:ea typeface="Times New Roman" panose="02020603050405020304" pitchFamily="18" charset="0"/>
                <a:cs typeface="Times New Roman" panose="02020603050405020304" pitchFamily="18" charset="0"/>
              </a:rPr>
              <a:t>La verifica di ricevibilità</a:t>
            </a:r>
            <a:r>
              <a:rPr lang="it-IT" sz="1800" spc="10" dirty="0">
                <a:solidFill>
                  <a:srgbClr val="333333"/>
                </a:solidFill>
                <a:effectLst/>
                <a:latin typeface="Titillium Web" panose="00000500000000000000" pitchFamily="2" charset="0"/>
                <a:ea typeface="Times New Roman" panose="02020603050405020304" pitchFamily="18" charset="0"/>
                <a:cs typeface="Times New Roman" panose="02020603050405020304" pitchFamily="18" charset="0"/>
              </a:rPr>
              <a:t> serve ad accertare che la domanda sia stata compilata negli elementi essenziali e che siano state pagate le tasse.</a:t>
            </a:r>
            <a:endParaRPr lang="it-IT" sz="14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940"/>
              </a:spcAft>
            </a:pPr>
            <a:r>
              <a:rPr lang="it-IT" sz="1800" spc="10" dirty="0">
                <a:solidFill>
                  <a:srgbClr val="333333"/>
                </a:solidFill>
                <a:effectLst/>
                <a:latin typeface="Titillium Web" panose="00000500000000000000" pitchFamily="2" charset="0"/>
                <a:ea typeface="Times New Roman" panose="02020603050405020304" pitchFamily="18" charset="0"/>
                <a:cs typeface="Times New Roman" panose="02020603050405020304" pitchFamily="18" charset="0"/>
              </a:rPr>
              <a:t>Comportano </a:t>
            </a:r>
            <a:r>
              <a:rPr lang="it-IT" sz="1800" b="1" spc="10" dirty="0">
                <a:solidFill>
                  <a:srgbClr val="333333"/>
                </a:solidFill>
                <a:effectLst/>
                <a:latin typeface="Titillium Web" panose="00000500000000000000" pitchFamily="2" charset="0"/>
                <a:ea typeface="Times New Roman" panose="02020603050405020304" pitchFamily="18" charset="0"/>
                <a:cs typeface="Times New Roman" panose="02020603050405020304" pitchFamily="18" charset="0"/>
              </a:rPr>
              <a:t>irricevibilità della domanda</a:t>
            </a:r>
            <a:r>
              <a:rPr lang="it-IT" sz="1800" spc="10" dirty="0">
                <a:solidFill>
                  <a:srgbClr val="333333"/>
                </a:solidFill>
                <a:effectLst/>
                <a:latin typeface="Titillium Web" panose="00000500000000000000" pitchFamily="2" charset="0"/>
                <a:ea typeface="Times New Roman" panose="02020603050405020304" pitchFamily="18" charset="0"/>
                <a:cs typeface="Times New Roman" panose="02020603050405020304" pitchFamily="18" charset="0"/>
              </a:rPr>
              <a:t>:</a:t>
            </a:r>
            <a:endParaRPr lang="it-IT" sz="14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SzPts val="1000"/>
              <a:buFont typeface="Symbol" panose="05050102010706020507" pitchFamily="18" charset="2"/>
              <a:buChar char=""/>
              <a:tabLst>
                <a:tab pos="457200" algn="l"/>
              </a:tabLst>
            </a:pPr>
            <a:r>
              <a:rPr lang="it-IT" sz="1800" dirty="0">
                <a:solidFill>
                  <a:srgbClr val="333333"/>
                </a:solidFill>
                <a:effectLst/>
                <a:latin typeface="Titillium Web" panose="00000500000000000000" pitchFamily="2" charset="0"/>
                <a:ea typeface="Times New Roman" panose="02020603050405020304" pitchFamily="18" charset="0"/>
                <a:cs typeface="Times New Roman" panose="02020603050405020304" pitchFamily="18" charset="0"/>
              </a:rPr>
              <a:t>La mancata indicazione del richiedente identificato o identificabile;</a:t>
            </a:r>
            <a:endParaRPr lang="it-IT" sz="1400" dirty="0">
              <a:solidFill>
                <a:srgbClr val="333333"/>
              </a:solidFill>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SzPts val="1000"/>
              <a:buFont typeface="Symbol" panose="05050102010706020507" pitchFamily="18" charset="2"/>
              <a:buChar char=""/>
              <a:tabLst>
                <a:tab pos="457200" algn="l"/>
              </a:tabLst>
            </a:pPr>
            <a:r>
              <a:rPr lang="it-IT" sz="1800" dirty="0">
                <a:solidFill>
                  <a:srgbClr val="333333"/>
                </a:solidFill>
                <a:effectLst/>
                <a:latin typeface="Titillium Web" panose="00000500000000000000" pitchFamily="2" charset="0"/>
                <a:ea typeface="Times New Roman" panose="02020603050405020304" pitchFamily="18" charset="0"/>
                <a:cs typeface="Times New Roman" panose="02020603050405020304" pitchFamily="18" charset="0"/>
              </a:rPr>
              <a:t>la mancata indicazione del domicilio elettivo;</a:t>
            </a:r>
            <a:endParaRPr lang="it-IT" sz="1400" dirty="0">
              <a:solidFill>
                <a:srgbClr val="333333"/>
              </a:solidFill>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SzPts val="1000"/>
              <a:buFont typeface="Symbol" panose="05050102010706020507" pitchFamily="18" charset="2"/>
              <a:buChar char=""/>
              <a:tabLst>
                <a:tab pos="457200" algn="l"/>
              </a:tabLst>
            </a:pPr>
            <a:r>
              <a:rPr lang="it-IT" sz="1800" dirty="0">
                <a:solidFill>
                  <a:srgbClr val="333333"/>
                </a:solidFill>
                <a:effectLst/>
                <a:latin typeface="Titillium Web" panose="00000500000000000000" pitchFamily="2" charset="0"/>
                <a:ea typeface="Times New Roman" panose="02020603050405020304" pitchFamily="18" charset="0"/>
                <a:cs typeface="Times New Roman" panose="02020603050405020304" pitchFamily="18" charset="0"/>
              </a:rPr>
              <a:t>l’assenza delle classi (aver lasciato la casella vuota) e dell’indicazione dei prodotti/servizi;</a:t>
            </a:r>
            <a:endParaRPr lang="it-IT" sz="1400" dirty="0">
              <a:solidFill>
                <a:srgbClr val="333333"/>
              </a:solidFill>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SzPts val="1000"/>
              <a:buFont typeface="Symbol" panose="05050102010706020507" pitchFamily="18" charset="2"/>
              <a:buChar char=""/>
              <a:tabLst>
                <a:tab pos="457200" algn="l"/>
              </a:tabLst>
            </a:pPr>
            <a:r>
              <a:rPr lang="it-IT" sz="1800" dirty="0">
                <a:solidFill>
                  <a:srgbClr val="333333"/>
                </a:solidFill>
                <a:effectLst/>
                <a:latin typeface="Titillium Web" panose="00000500000000000000" pitchFamily="2" charset="0"/>
                <a:ea typeface="Times New Roman" panose="02020603050405020304" pitchFamily="18" charset="0"/>
                <a:cs typeface="Times New Roman" panose="02020603050405020304" pitchFamily="18" charset="0"/>
              </a:rPr>
              <a:t>l’assenza della riproduzione del marchio: immagine (in caso di marchio figurativo) o denominazione (in caso di marchio denominativo)</a:t>
            </a:r>
            <a:endParaRPr lang="it-IT" sz="1400" dirty="0">
              <a:solidFill>
                <a:srgbClr val="333333"/>
              </a:solidFill>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63832798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sellaDiTesto 2">
            <a:extLst>
              <a:ext uri="{FF2B5EF4-FFF2-40B4-BE49-F238E27FC236}">
                <a16:creationId xmlns:a16="http://schemas.microsoft.com/office/drawing/2014/main" id="{844E9B87-886F-4E4C-8B74-FB0D3043D73D}"/>
              </a:ext>
            </a:extLst>
          </p:cNvPr>
          <p:cNvSpPr txBox="1"/>
          <p:nvPr/>
        </p:nvSpPr>
        <p:spPr>
          <a:xfrm>
            <a:off x="713433" y="1336431"/>
            <a:ext cx="7646796" cy="5310428"/>
          </a:xfrm>
          <a:prstGeom prst="rect">
            <a:avLst/>
          </a:prstGeom>
          <a:noFill/>
        </p:spPr>
        <p:txBody>
          <a:bodyPr wrap="square">
            <a:spAutoFit/>
          </a:bodyPr>
          <a:lstStyle/>
          <a:p>
            <a:pPr>
              <a:lnSpc>
                <a:spcPct val="107000"/>
              </a:lnSpc>
              <a:spcAft>
                <a:spcPts val="940"/>
              </a:spcAft>
            </a:pPr>
            <a:r>
              <a:rPr lang="it-IT" sz="1600" b="1" u="sng" spc="10" dirty="0">
                <a:solidFill>
                  <a:srgbClr val="333333"/>
                </a:solidFill>
                <a:effectLst/>
                <a:latin typeface="Titillium Web" panose="00000500000000000000" pitchFamily="2" charset="0"/>
                <a:ea typeface="Times New Roman" panose="02020603050405020304" pitchFamily="18" charset="0"/>
                <a:cs typeface="Times New Roman" panose="02020603050405020304" pitchFamily="18" charset="0"/>
              </a:rPr>
              <a:t>L’esame di merito</a:t>
            </a:r>
            <a:r>
              <a:rPr lang="it-IT" sz="1600" b="1" spc="10" dirty="0">
                <a:solidFill>
                  <a:srgbClr val="333333"/>
                </a:solidFill>
                <a:effectLst/>
                <a:latin typeface="Titillium Web" panose="00000500000000000000" pitchFamily="2" charset="0"/>
                <a:ea typeface="Times New Roman" panose="02020603050405020304" pitchFamily="18" charset="0"/>
                <a:cs typeface="Times New Roman" panose="02020603050405020304" pitchFamily="18" charset="0"/>
              </a:rPr>
              <a:t> </a:t>
            </a:r>
            <a:r>
              <a:rPr lang="it-IT" sz="1600" spc="10" dirty="0">
                <a:solidFill>
                  <a:srgbClr val="333333"/>
                </a:solidFill>
                <a:effectLst/>
                <a:latin typeface="Titillium Web" panose="00000500000000000000" pitchFamily="2" charset="0"/>
                <a:ea typeface="Times New Roman" panose="02020603050405020304" pitchFamily="18" charset="0"/>
                <a:cs typeface="Times New Roman" panose="02020603050405020304" pitchFamily="18" charset="0"/>
              </a:rPr>
              <a:t>verifica:</a:t>
            </a:r>
            <a:endParaRPr lang="it-IT" sz="16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SzPts val="1000"/>
              <a:buFont typeface="Symbol" panose="05050102010706020507" pitchFamily="18" charset="2"/>
              <a:buChar char=""/>
              <a:tabLst>
                <a:tab pos="457200" algn="l"/>
              </a:tabLst>
            </a:pPr>
            <a:r>
              <a:rPr lang="it-IT" sz="1600" dirty="0">
                <a:solidFill>
                  <a:srgbClr val="333333"/>
                </a:solidFill>
                <a:effectLst/>
                <a:latin typeface="Titillium Web" panose="00000500000000000000" pitchFamily="2" charset="0"/>
                <a:ea typeface="Times New Roman" panose="02020603050405020304" pitchFamily="18" charset="0"/>
                <a:cs typeface="Times New Roman" panose="02020603050405020304" pitchFamily="18" charset="0"/>
              </a:rPr>
              <a:t>che il marchio abbia i requisiti di legge;</a:t>
            </a:r>
            <a:endParaRPr lang="it-IT" sz="1600" dirty="0">
              <a:solidFill>
                <a:srgbClr val="333333"/>
              </a:solidFill>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SzPts val="1000"/>
              <a:buFont typeface="Symbol" panose="05050102010706020507" pitchFamily="18" charset="2"/>
              <a:buChar char=""/>
              <a:tabLst>
                <a:tab pos="457200" algn="l"/>
              </a:tabLst>
            </a:pPr>
            <a:r>
              <a:rPr lang="it-IT" sz="1600" dirty="0">
                <a:solidFill>
                  <a:srgbClr val="333333"/>
                </a:solidFill>
                <a:effectLst/>
                <a:latin typeface="Titillium Web" panose="00000500000000000000" pitchFamily="2" charset="0"/>
                <a:ea typeface="Times New Roman" panose="02020603050405020304" pitchFamily="18" charset="0"/>
                <a:cs typeface="Times New Roman" panose="02020603050405020304" pitchFamily="18" charset="0"/>
              </a:rPr>
              <a:t>che i prodotti e servizi di cui si chiede protezione siano correttamente indicati e appartenenti alla classe richiesta.</a:t>
            </a:r>
            <a:endParaRPr lang="it-IT" sz="1600" dirty="0">
              <a:solidFill>
                <a:srgbClr val="333333"/>
              </a:solidFill>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940"/>
              </a:spcAft>
            </a:pPr>
            <a:r>
              <a:rPr lang="it-IT" sz="1600" spc="10" dirty="0">
                <a:solidFill>
                  <a:srgbClr val="333333"/>
                </a:solidFill>
                <a:effectLst/>
                <a:latin typeface="Titillium Web" panose="00000500000000000000" pitchFamily="2" charset="0"/>
                <a:ea typeface="Times New Roman" panose="02020603050405020304" pitchFamily="18" charset="0"/>
                <a:cs typeface="Times New Roman" panose="02020603050405020304" pitchFamily="18" charset="0"/>
              </a:rPr>
              <a:t>Se ci sono delle criticità, l’ufficio invia comunicazioni ufficiali (</a:t>
            </a:r>
            <a:r>
              <a:rPr lang="it-IT" sz="1600" b="1" spc="10" dirty="0">
                <a:solidFill>
                  <a:srgbClr val="333333"/>
                </a:solidFill>
                <a:effectLst/>
                <a:latin typeface="Titillium Web" panose="00000500000000000000" pitchFamily="2" charset="0"/>
                <a:ea typeface="Times New Roman" panose="02020603050405020304" pitchFamily="18" charset="0"/>
                <a:cs typeface="Times New Roman" panose="02020603050405020304" pitchFamily="18" charset="0"/>
              </a:rPr>
              <a:t>RILIEVI</a:t>
            </a:r>
            <a:r>
              <a:rPr lang="it-IT" sz="1600" spc="10" dirty="0">
                <a:solidFill>
                  <a:srgbClr val="333333"/>
                </a:solidFill>
                <a:effectLst/>
                <a:latin typeface="Titillium Web" panose="00000500000000000000" pitchFamily="2" charset="0"/>
                <a:ea typeface="Times New Roman" panose="02020603050405020304" pitchFamily="18" charset="0"/>
                <a:cs typeface="Times New Roman" panose="02020603050405020304" pitchFamily="18" charset="0"/>
              </a:rPr>
              <a:t>) al domicilio elettivo indicato nella domanda, assegnando un termine per rispondere. In caso di mancata risposta o di risposta non risolutiva delle criticità l’ufficio procede al rigetto della domanda.</a:t>
            </a:r>
            <a:endParaRPr lang="it-IT" sz="16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940"/>
              </a:spcAft>
            </a:pPr>
            <a:r>
              <a:rPr lang="it-IT" sz="1600" spc="10" dirty="0">
                <a:solidFill>
                  <a:srgbClr val="333333"/>
                </a:solidFill>
                <a:effectLst/>
                <a:latin typeface="Titillium Web" panose="00000500000000000000" pitchFamily="2" charset="0"/>
                <a:ea typeface="Times New Roman" panose="02020603050405020304" pitchFamily="18" charset="0"/>
                <a:cs typeface="Times New Roman" panose="02020603050405020304" pitchFamily="18" charset="0"/>
              </a:rPr>
              <a:t>Le domande registrabili vengono pubblicate sul bollettino e, chiunque abbia titolo, può opporsi alla registrazione presentando una </a:t>
            </a:r>
            <a:r>
              <a:rPr lang="it-IT" sz="1600" spc="10" dirty="0">
                <a:effectLst/>
                <a:latin typeface="Titillium Web" panose="00000500000000000000" pitchFamily="2" charset="0"/>
                <a:ea typeface="Times New Roman" panose="02020603050405020304" pitchFamily="18" charset="0"/>
                <a:cs typeface="Times New Roman" panose="02020603050405020304" pitchFamily="18" charset="0"/>
                <a:hlinkClick r:id="rId2">
                  <a:extLst>
                    <a:ext uri="{A12FA001-AC4F-418D-AE19-62706E023703}">
                      <ahyp:hlinkClr xmlns:ahyp="http://schemas.microsoft.com/office/drawing/2018/hyperlinkcolor" val="tx"/>
                    </a:ext>
                  </a:extLst>
                </a:hlinkClick>
              </a:rPr>
              <a:t>Procedura di Opposizione</a:t>
            </a:r>
            <a:r>
              <a:rPr lang="it-IT" sz="1600" spc="10" dirty="0">
                <a:solidFill>
                  <a:srgbClr val="0000FF"/>
                </a:solidFill>
                <a:effectLst/>
                <a:latin typeface="Titillium Web" panose="00000500000000000000" pitchFamily="2" charset="0"/>
                <a:ea typeface="Times New Roman" panose="02020603050405020304" pitchFamily="18" charset="0"/>
                <a:cs typeface="Times New Roman" panose="02020603050405020304" pitchFamily="18" charset="0"/>
                <a:hlinkClick r:id="rId2">
                  <a:extLst>
                    <a:ext uri="{A12FA001-AC4F-418D-AE19-62706E023703}">
                      <ahyp:hlinkClr xmlns:ahyp="http://schemas.microsoft.com/office/drawing/2018/hyperlinkcolor" val="tx"/>
                    </a:ext>
                  </a:extLst>
                </a:hlinkClick>
              </a:rPr>
              <a:t> </a:t>
            </a:r>
            <a:r>
              <a:rPr lang="it-IT" sz="1600" spc="10" dirty="0">
                <a:solidFill>
                  <a:srgbClr val="333333"/>
                </a:solidFill>
                <a:effectLst/>
                <a:latin typeface="Titillium Web" panose="00000500000000000000" pitchFamily="2" charset="0"/>
                <a:ea typeface="Times New Roman" panose="02020603050405020304" pitchFamily="18" charset="0"/>
                <a:cs typeface="Times New Roman" panose="02020603050405020304" pitchFamily="18" charset="0"/>
              </a:rPr>
              <a:t> entro tre mesi dalla pubblicazione.</a:t>
            </a:r>
            <a:endParaRPr lang="it-IT" sz="16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940"/>
              </a:spcAft>
            </a:pPr>
            <a:r>
              <a:rPr lang="it-IT" sz="1600" spc="10" dirty="0">
                <a:solidFill>
                  <a:srgbClr val="333333"/>
                </a:solidFill>
                <a:effectLst/>
                <a:latin typeface="Titillium Web" panose="00000500000000000000" pitchFamily="2" charset="0"/>
                <a:ea typeface="Times New Roman" panose="02020603050405020304" pitchFamily="18" charset="0"/>
                <a:cs typeface="Times New Roman" panose="02020603050405020304" pitchFamily="18" charset="0"/>
              </a:rPr>
              <a:t>Le domande che non sono state opposte, vengono registrate.</a:t>
            </a:r>
          </a:p>
          <a:p>
            <a:pPr>
              <a:lnSpc>
                <a:spcPct val="107000"/>
              </a:lnSpc>
              <a:spcAft>
                <a:spcPts val="940"/>
              </a:spcAft>
            </a:pPr>
            <a:r>
              <a:rPr lang="it-IT" sz="1600" spc="10" dirty="0">
                <a:solidFill>
                  <a:srgbClr val="333333"/>
                </a:solidFill>
                <a:effectLst/>
                <a:latin typeface="Titillium Web" panose="00000500000000000000" pitchFamily="2" charset="0"/>
                <a:ea typeface="Times New Roman" panose="02020603050405020304" pitchFamily="18" charset="0"/>
                <a:cs typeface="Times New Roman" panose="02020603050405020304" pitchFamily="18" charset="0"/>
              </a:rPr>
              <a:t>La procedura </a:t>
            </a:r>
            <a:r>
              <a:rPr lang="it-IT" sz="1600" u="sng" spc="10" dirty="0">
                <a:solidFill>
                  <a:srgbClr val="0066CC"/>
                </a:solidFill>
                <a:effectLst/>
                <a:latin typeface="Titillium Web" panose="00000500000000000000" pitchFamily="2" charset="0"/>
                <a:ea typeface="Times New Roman" panose="02020603050405020304" pitchFamily="18" charset="0"/>
                <a:cs typeface="Times New Roman" panose="02020603050405020304" pitchFamily="18" charset="0"/>
                <a:hlinkClick r:id="rId3"/>
              </a:rPr>
              <a:t>Fast Track</a:t>
            </a:r>
            <a:r>
              <a:rPr lang="it-IT" sz="1600" spc="10" dirty="0">
                <a:solidFill>
                  <a:srgbClr val="333333"/>
                </a:solidFill>
                <a:effectLst/>
                <a:latin typeface="Titillium Web" panose="00000500000000000000" pitchFamily="2" charset="0"/>
                <a:ea typeface="Times New Roman" panose="02020603050405020304" pitchFamily="18" charset="0"/>
                <a:cs typeface="Times New Roman" panose="02020603050405020304" pitchFamily="18" charset="0"/>
              </a:rPr>
              <a:t> consente di ridurre i tempi di esame di merito poiché non è necessaria la verifica della corrispondenza tra il numero della classe e i prodotti e servizi indicati, che viene fatta in automatico dal sistema, in fase di deposito della domanda.</a:t>
            </a:r>
            <a:endParaRPr lang="it-IT" sz="16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940"/>
              </a:spcAft>
            </a:pPr>
            <a:endParaRPr lang="it-IT" sz="14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3978892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sellaDiTesto 2">
            <a:extLst>
              <a:ext uri="{FF2B5EF4-FFF2-40B4-BE49-F238E27FC236}">
                <a16:creationId xmlns:a16="http://schemas.microsoft.com/office/drawing/2014/main" id="{C14D2B2C-4809-4AE7-A248-D8F65D3AD6D3}"/>
              </a:ext>
            </a:extLst>
          </p:cNvPr>
          <p:cNvSpPr txBox="1"/>
          <p:nvPr/>
        </p:nvSpPr>
        <p:spPr>
          <a:xfrm>
            <a:off x="974689" y="1416818"/>
            <a:ext cx="7405635" cy="5142305"/>
          </a:xfrm>
          <a:prstGeom prst="rect">
            <a:avLst/>
          </a:prstGeom>
          <a:noFill/>
        </p:spPr>
        <p:txBody>
          <a:bodyPr wrap="square">
            <a:spAutoFit/>
          </a:bodyPr>
          <a:lstStyle/>
          <a:p>
            <a:pPr>
              <a:lnSpc>
                <a:spcPct val="107000"/>
              </a:lnSpc>
              <a:spcAft>
                <a:spcPts val="2250"/>
              </a:spcAft>
            </a:pPr>
            <a:r>
              <a:rPr lang="it-IT" sz="2400" b="1" kern="1800" spc="-10" dirty="0">
                <a:solidFill>
                  <a:srgbClr val="000000"/>
                </a:solidFill>
                <a:effectLst/>
                <a:latin typeface="Titillium Web" panose="00000500000000000000" pitchFamily="2" charset="0"/>
                <a:ea typeface="Times New Roman" panose="02020603050405020304" pitchFamily="18" charset="0"/>
                <a:cs typeface="Times New Roman" panose="02020603050405020304" pitchFamily="18" charset="0"/>
              </a:rPr>
              <a:t>Il marchio collettivo e il marchio di certificazione</a:t>
            </a:r>
            <a:endParaRPr lang="it-IT" sz="24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940"/>
              </a:spcAft>
            </a:pPr>
            <a:r>
              <a:rPr lang="it-IT" sz="2000" b="1" spc="10" dirty="0">
                <a:solidFill>
                  <a:srgbClr val="333333"/>
                </a:solidFill>
                <a:effectLst/>
                <a:latin typeface="Titillium Web" panose="00000500000000000000" pitchFamily="2" charset="0"/>
                <a:ea typeface="Times New Roman" panose="02020603050405020304" pitchFamily="18" charset="0"/>
                <a:cs typeface="Times New Roman" panose="02020603050405020304" pitchFamily="18" charset="0"/>
              </a:rPr>
              <a:t>Il marchio collettivo (art. 11 CPI)</a:t>
            </a:r>
            <a:endParaRPr lang="it-IT" sz="20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940"/>
              </a:spcAft>
            </a:pPr>
            <a:r>
              <a:rPr lang="it-IT" sz="1600" spc="10" dirty="0">
                <a:solidFill>
                  <a:srgbClr val="333333"/>
                </a:solidFill>
                <a:effectLst/>
                <a:latin typeface="Titillium Web" panose="00000500000000000000" pitchFamily="2" charset="0"/>
                <a:ea typeface="Times New Roman" panose="02020603050405020304" pitchFamily="18" charset="0"/>
                <a:cs typeface="Times New Roman" panose="02020603050405020304" pitchFamily="18" charset="0"/>
              </a:rPr>
              <a:t>E’ un segno distintivo che serve a contraddistinguere prodotti o servizi di più imprese per la loro specifica provenienza, natura o qualità, svolgendo una funzione di garanzia del prodotto o del servizio secondo un regolamento specifico (</a:t>
            </a:r>
            <a:r>
              <a:rPr lang="it-IT" sz="1600" b="1" spc="10" dirty="0">
                <a:solidFill>
                  <a:srgbClr val="333333"/>
                </a:solidFill>
                <a:effectLst/>
                <a:latin typeface="Titillium Web" panose="00000500000000000000" pitchFamily="2" charset="0"/>
                <a:ea typeface="Times New Roman" panose="02020603050405020304" pitchFamily="18" charset="0"/>
                <a:cs typeface="Times New Roman" panose="02020603050405020304" pitchFamily="18" charset="0"/>
              </a:rPr>
              <a:t>DISCIPLINARE), </a:t>
            </a:r>
            <a:r>
              <a:rPr lang="it-IT" sz="1600" spc="10" dirty="0">
                <a:solidFill>
                  <a:srgbClr val="333333"/>
                </a:solidFill>
                <a:effectLst/>
                <a:latin typeface="Titillium Web" panose="00000500000000000000" pitchFamily="2" charset="0"/>
                <a:ea typeface="Times New Roman" panose="02020603050405020304" pitchFamily="18" charset="0"/>
                <a:cs typeface="Times New Roman" panose="02020603050405020304" pitchFamily="18" charset="0"/>
              </a:rPr>
              <a:t>che deve essere depositato insieme alla domanda di marchio collettivo o fino a due mesi dopo il deposito. </a:t>
            </a:r>
            <a:r>
              <a:rPr lang="it-IT" sz="1600" spc="10" dirty="0">
                <a:solidFill>
                  <a:srgbClr val="333333"/>
                </a:solidFill>
                <a:latin typeface="Titillium Web" panose="00000500000000000000" pitchFamily="2" charset="0"/>
                <a:ea typeface="Times New Roman" panose="02020603050405020304" pitchFamily="18" charset="0"/>
                <a:cs typeface="Times New Roman" panose="02020603050405020304" pitchFamily="18" charset="0"/>
              </a:rPr>
              <a:t>Nel disciplinare devono essere previsti gli standard qualitativi previsti ed i relativi controlli, nonché l’indicazione del soggetto deputato al controllo stesso.</a:t>
            </a:r>
            <a:endParaRPr lang="it-IT" sz="16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940"/>
              </a:spcAft>
            </a:pPr>
            <a:r>
              <a:rPr lang="it-IT" sz="1600" spc="10" dirty="0">
                <a:solidFill>
                  <a:srgbClr val="333333"/>
                </a:solidFill>
                <a:latin typeface="Titillium Web" panose="00000500000000000000" pitchFamily="2" charset="0"/>
                <a:ea typeface="Times New Roman" panose="02020603050405020304" pitchFamily="18" charset="0"/>
                <a:cs typeface="Times New Roman" panose="02020603050405020304" pitchFamily="18" charset="0"/>
              </a:rPr>
              <a:t>Può consistere in segni o indicazioni che nel commercio possono servire per designare la provenienza geografica dei prodotti o servizi. Tuttavia, chiunque operi nella zona di riferimento potrà utilizzare la stessa denominazione geografica purché la utilizzi in modo conforme alla correttezza professionale.</a:t>
            </a:r>
            <a:endParaRPr lang="it-IT" sz="16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940"/>
              </a:spcAft>
            </a:pPr>
            <a:r>
              <a:rPr lang="it-IT" sz="1600" spc="10" dirty="0">
                <a:solidFill>
                  <a:srgbClr val="333333"/>
                </a:solidFill>
                <a:effectLst/>
                <a:latin typeface="Titillium Web" panose="00000500000000000000" pitchFamily="2" charset="0"/>
                <a:ea typeface="Times New Roman" panose="02020603050405020304" pitchFamily="18" charset="0"/>
                <a:cs typeface="Times New Roman" panose="02020603050405020304" pitchFamily="18" charset="0"/>
              </a:rPr>
              <a:t>E’ destinato ad essere utilizzato da una pluralità di imprenditori diversi dal titolare (qualunque soggetto svolga la funzione di garantire l'origine, la natura o la qualità di determinati prodotti o servizi).</a:t>
            </a:r>
          </a:p>
        </p:txBody>
      </p:sp>
    </p:spTree>
    <p:extLst>
      <p:ext uri="{BB962C8B-B14F-4D97-AF65-F5344CB8AC3E}">
        <p14:creationId xmlns:p14="http://schemas.microsoft.com/office/powerpoint/2010/main" val="406328072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sellaDiTesto 2">
            <a:extLst>
              <a:ext uri="{FF2B5EF4-FFF2-40B4-BE49-F238E27FC236}">
                <a16:creationId xmlns:a16="http://schemas.microsoft.com/office/drawing/2014/main" id="{B060D457-6804-483F-BF4E-A121D993DFCF}"/>
              </a:ext>
            </a:extLst>
          </p:cNvPr>
          <p:cNvSpPr txBox="1"/>
          <p:nvPr/>
        </p:nvSpPr>
        <p:spPr>
          <a:xfrm>
            <a:off x="1024932" y="1688123"/>
            <a:ext cx="7094135" cy="3461973"/>
          </a:xfrm>
          <a:prstGeom prst="rect">
            <a:avLst/>
          </a:prstGeom>
          <a:noFill/>
        </p:spPr>
        <p:txBody>
          <a:bodyPr wrap="square">
            <a:spAutoFit/>
          </a:bodyPr>
          <a:lstStyle/>
          <a:p>
            <a:pPr>
              <a:lnSpc>
                <a:spcPct val="107000"/>
              </a:lnSpc>
              <a:spcAft>
                <a:spcPts val="940"/>
              </a:spcAft>
            </a:pPr>
            <a:r>
              <a:rPr lang="it-IT" sz="1800" b="1" spc="10" dirty="0">
                <a:solidFill>
                  <a:srgbClr val="333333"/>
                </a:solidFill>
                <a:effectLst/>
                <a:latin typeface="Titillium Web" panose="00000500000000000000" pitchFamily="2" charset="0"/>
                <a:ea typeface="Times New Roman" panose="02020603050405020304" pitchFamily="18" charset="0"/>
                <a:cs typeface="Times New Roman" panose="02020603050405020304" pitchFamily="18" charset="0"/>
              </a:rPr>
              <a:t>Soltanto le persone giuridiche di diritto pubblico e le associazioni di categoria di fabbricanti, produttori, prestatori di servizi o commercianti </a:t>
            </a:r>
            <a:r>
              <a:rPr lang="it-IT" sz="1800" spc="10" dirty="0">
                <a:solidFill>
                  <a:srgbClr val="333333"/>
                </a:solidFill>
                <a:effectLst/>
                <a:latin typeface="Titillium Web" panose="00000500000000000000" pitchFamily="2" charset="0"/>
                <a:ea typeface="Times New Roman" panose="02020603050405020304" pitchFamily="18" charset="0"/>
                <a:cs typeface="Times New Roman" panose="02020603050405020304" pitchFamily="18" charset="0"/>
              </a:rPr>
              <a:t>ne possano richiedere la registrazione, </a:t>
            </a:r>
            <a:r>
              <a:rPr lang="it-IT" sz="1800" b="1" spc="10" dirty="0">
                <a:solidFill>
                  <a:srgbClr val="333333"/>
                </a:solidFill>
                <a:effectLst/>
                <a:latin typeface="Titillium Web" panose="00000500000000000000" pitchFamily="2" charset="0"/>
                <a:ea typeface="Times New Roman" panose="02020603050405020304" pitchFamily="18" charset="0"/>
                <a:cs typeface="Times New Roman" panose="02020603050405020304" pitchFamily="18" charset="0"/>
              </a:rPr>
              <a:t>con espressa esclusione delle società di capitali.</a:t>
            </a:r>
            <a:endParaRPr lang="it-IT" sz="14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940"/>
              </a:spcAft>
            </a:pPr>
            <a:r>
              <a:rPr lang="it-IT" sz="1800" spc="10" dirty="0">
                <a:solidFill>
                  <a:srgbClr val="333333"/>
                </a:solidFill>
                <a:effectLst/>
                <a:latin typeface="Titillium Web" panose="00000500000000000000" pitchFamily="2" charset="0"/>
                <a:ea typeface="Times New Roman" panose="02020603050405020304" pitchFamily="18" charset="0"/>
                <a:cs typeface="Times New Roman" panose="02020603050405020304" pitchFamily="18" charset="0"/>
              </a:rPr>
              <a:t>Nei casi in cui il marchio collettivo contenga un segno o delle indicazioni che possono servire nel commercio di designare l'origine geografica dei beni o dei servizi è ora riconosciuto espressamente a qualsiasi soggetto, i cui prodotti o servizi provengano dalla zona geografica in questione, il diritto sia a fare uso del marchio, sia a diventare membro dell’organismo associativo titolare del marchio, purché siano soddisfatti tutti i requisiti di cui al regolamento d’uso.</a:t>
            </a:r>
            <a:endParaRPr lang="it-IT" sz="14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59660386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sellaDiTesto 2">
            <a:extLst>
              <a:ext uri="{FF2B5EF4-FFF2-40B4-BE49-F238E27FC236}">
                <a16:creationId xmlns:a16="http://schemas.microsoft.com/office/drawing/2014/main" id="{064FFC8E-B08A-4C36-ACE1-9BCAB37DFC2C}"/>
              </a:ext>
            </a:extLst>
          </p:cNvPr>
          <p:cNvSpPr txBox="1"/>
          <p:nvPr/>
        </p:nvSpPr>
        <p:spPr>
          <a:xfrm>
            <a:off x="753626" y="1487156"/>
            <a:ext cx="7636748" cy="4632550"/>
          </a:xfrm>
          <a:prstGeom prst="rect">
            <a:avLst/>
          </a:prstGeom>
          <a:noFill/>
        </p:spPr>
        <p:txBody>
          <a:bodyPr wrap="square">
            <a:spAutoFit/>
          </a:bodyPr>
          <a:lstStyle/>
          <a:p>
            <a:pPr>
              <a:lnSpc>
                <a:spcPct val="107000"/>
              </a:lnSpc>
              <a:spcAft>
                <a:spcPts val="940"/>
              </a:spcAft>
            </a:pPr>
            <a:r>
              <a:rPr lang="it-IT" sz="2400" b="1" spc="10" dirty="0">
                <a:solidFill>
                  <a:srgbClr val="333333"/>
                </a:solidFill>
                <a:effectLst/>
                <a:latin typeface="Titillium Web" panose="00000500000000000000" pitchFamily="2" charset="0"/>
                <a:ea typeface="Times New Roman" panose="02020603050405020304" pitchFamily="18" charset="0"/>
                <a:cs typeface="Times New Roman" panose="02020603050405020304" pitchFamily="18" charset="0"/>
              </a:rPr>
              <a:t>Il marchio di garanzia o certificazione (art. 11 bis CPI)</a:t>
            </a:r>
            <a:endParaRPr lang="it-IT" sz="24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940"/>
              </a:spcAft>
            </a:pPr>
            <a:r>
              <a:rPr lang="it-IT" sz="1600" spc="10" dirty="0">
                <a:solidFill>
                  <a:srgbClr val="333333"/>
                </a:solidFill>
                <a:effectLst/>
                <a:latin typeface="Titillium Web" panose="00000500000000000000" pitchFamily="2" charset="0"/>
                <a:ea typeface="Times New Roman" panose="02020603050405020304" pitchFamily="18" charset="0"/>
                <a:cs typeface="Times New Roman" panose="02020603050405020304" pitchFamily="18" charset="0"/>
              </a:rPr>
              <a:t>E’ un nuovo tipo di marchi, il cui scopo è certificare determinate caratteristiche dei prodotti e dei servizi (ad esempio la qualità), secondo un regolamento specifico (</a:t>
            </a:r>
            <a:r>
              <a:rPr lang="it-IT" sz="1600" b="1" spc="10" dirty="0">
                <a:solidFill>
                  <a:srgbClr val="333333"/>
                </a:solidFill>
                <a:effectLst/>
                <a:latin typeface="Titillium Web" panose="00000500000000000000" pitchFamily="2" charset="0"/>
                <a:ea typeface="Times New Roman" panose="02020603050405020304" pitchFamily="18" charset="0"/>
                <a:cs typeface="Times New Roman" panose="02020603050405020304" pitchFamily="18" charset="0"/>
              </a:rPr>
              <a:t>REGOLAMENTO D’USO</a:t>
            </a:r>
            <a:r>
              <a:rPr lang="it-IT" sz="1600" spc="10" dirty="0">
                <a:solidFill>
                  <a:srgbClr val="333333"/>
                </a:solidFill>
                <a:effectLst/>
                <a:latin typeface="Titillium Web" panose="00000500000000000000" pitchFamily="2" charset="0"/>
                <a:ea typeface="Times New Roman" panose="02020603050405020304" pitchFamily="18" charset="0"/>
                <a:cs typeface="Times New Roman" panose="02020603050405020304" pitchFamily="18" charset="0"/>
              </a:rPr>
              <a:t>), che deve essere depositato insieme alla domanda di marchio o fino a due mesi dopo il deposito.</a:t>
            </a:r>
            <a:endParaRPr lang="it-IT" sz="16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940"/>
              </a:spcAft>
            </a:pPr>
            <a:r>
              <a:rPr lang="it-IT" sz="1600" spc="10" dirty="0">
                <a:solidFill>
                  <a:srgbClr val="333333"/>
                </a:solidFill>
                <a:effectLst/>
                <a:latin typeface="Titillium Web" panose="00000500000000000000" pitchFamily="2" charset="0"/>
                <a:ea typeface="Times New Roman" panose="02020603050405020304" pitchFamily="18" charset="0"/>
                <a:cs typeface="Times New Roman" panose="02020603050405020304" pitchFamily="18" charset="0"/>
              </a:rPr>
              <a:t>Segue le regole generali del marchio relativamente alla novità, liceità e capacità distintiva. Anche i marchi di garanzia o certificazione hanno una validità settoriale (come classi della Classificazione di Nizza devono essere indicati i prodotti e i servizi che saranno certificati dal titolare del marchio) e territoriale.</a:t>
            </a:r>
            <a:r>
              <a:rPr lang="it-IT" sz="1600" b="1" spc="10" dirty="0">
                <a:solidFill>
                  <a:srgbClr val="333333"/>
                </a:solidFill>
                <a:effectLst/>
                <a:latin typeface="Titillium Web" panose="00000500000000000000" pitchFamily="2" charset="0"/>
                <a:ea typeface="Times New Roman" panose="02020603050405020304" pitchFamily="18" charset="0"/>
                <a:cs typeface="Times New Roman" panose="02020603050405020304" pitchFamily="18" charset="0"/>
              </a:rPr>
              <a:t> </a:t>
            </a:r>
          </a:p>
          <a:p>
            <a:pPr>
              <a:lnSpc>
                <a:spcPct val="107000"/>
              </a:lnSpc>
              <a:spcAft>
                <a:spcPts val="940"/>
              </a:spcAft>
            </a:pPr>
            <a:r>
              <a:rPr lang="it-IT" sz="1600" spc="10" dirty="0">
                <a:solidFill>
                  <a:srgbClr val="333333"/>
                </a:solidFill>
                <a:effectLst/>
                <a:latin typeface="Titillium Web" panose="00000500000000000000" pitchFamily="2" charset="0"/>
                <a:ea typeface="Times New Roman" panose="02020603050405020304" pitchFamily="18" charset="0"/>
                <a:cs typeface="Times New Roman" panose="02020603050405020304" pitchFamily="18" charset="0"/>
              </a:rPr>
              <a:t>Nella domanda va indicato il tipo di marchio per cui si effettua il deposito (marchio di garanzia o di certificazione); la domanda deve riguardare i prodotti e i servizi che saranno certificati dal titolare del marchio, pertanto devono essere scelte le classi della Classificazione di Nizza corrispondenti.</a:t>
            </a:r>
            <a:endParaRPr lang="it-IT" sz="16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940"/>
              </a:spcAft>
            </a:pPr>
            <a:r>
              <a:rPr lang="it-IT" sz="1600" spc="10" dirty="0">
                <a:solidFill>
                  <a:srgbClr val="333333"/>
                </a:solidFill>
                <a:effectLst/>
                <a:latin typeface="Titillium Web" panose="00000500000000000000" pitchFamily="2" charset="0"/>
                <a:ea typeface="Times New Roman" panose="02020603050405020304" pitchFamily="18" charset="0"/>
                <a:cs typeface="Times New Roman" panose="02020603050405020304" pitchFamily="18" charset="0"/>
              </a:rPr>
              <a:t>Insieme alla domanda deve essere depositato il regolamento d’uso, che deve contenere una serie di indicazioni specifiche.</a:t>
            </a:r>
            <a:endParaRPr lang="it-IT" sz="14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36082079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sellaDiTesto 2">
            <a:extLst>
              <a:ext uri="{FF2B5EF4-FFF2-40B4-BE49-F238E27FC236}">
                <a16:creationId xmlns:a16="http://schemas.microsoft.com/office/drawing/2014/main" id="{2BCE7445-D948-45E7-B32F-E0649BFAC6F7}"/>
              </a:ext>
            </a:extLst>
          </p:cNvPr>
          <p:cNvSpPr txBox="1"/>
          <p:nvPr/>
        </p:nvSpPr>
        <p:spPr>
          <a:xfrm>
            <a:off x="1014884" y="1848897"/>
            <a:ext cx="7506118" cy="4807983"/>
          </a:xfrm>
          <a:prstGeom prst="rect">
            <a:avLst/>
          </a:prstGeom>
          <a:noFill/>
        </p:spPr>
        <p:txBody>
          <a:bodyPr wrap="square">
            <a:spAutoFit/>
          </a:bodyPr>
          <a:lstStyle/>
          <a:p>
            <a:pPr>
              <a:lnSpc>
                <a:spcPct val="107000"/>
              </a:lnSpc>
              <a:spcAft>
                <a:spcPts val="940"/>
              </a:spcAft>
            </a:pPr>
            <a:r>
              <a:rPr lang="it-IT" spc="10" dirty="0">
                <a:solidFill>
                  <a:srgbClr val="333333"/>
                </a:solidFill>
                <a:latin typeface="Titillium Web" panose="00000500000000000000" pitchFamily="2" charset="0"/>
                <a:ea typeface="Times New Roman" panose="02020603050405020304" pitchFamily="18" charset="0"/>
                <a:cs typeface="Times New Roman" panose="02020603050405020304" pitchFamily="18" charset="0"/>
              </a:rPr>
              <a:t>Titolari di un marchio di certificazione possano essere le </a:t>
            </a:r>
            <a:r>
              <a:rPr lang="it-IT" b="1" spc="10" dirty="0">
                <a:solidFill>
                  <a:srgbClr val="333333"/>
                </a:solidFill>
                <a:latin typeface="Titillium Web" panose="00000500000000000000" pitchFamily="2" charset="0"/>
                <a:ea typeface="Times New Roman" panose="02020603050405020304" pitchFamily="18" charset="0"/>
                <a:cs typeface="Times New Roman" panose="02020603050405020304" pitchFamily="18" charset="0"/>
              </a:rPr>
              <a:t>persone fisiche o giuridiche, tra cui le istituzioni, le autorità ed organismi accreditati ai sensi della vigente normativa in materia di certificazione</a:t>
            </a:r>
            <a:r>
              <a:rPr lang="it-IT" spc="10" dirty="0">
                <a:solidFill>
                  <a:srgbClr val="333333"/>
                </a:solidFill>
                <a:latin typeface="Titillium Web" panose="00000500000000000000" pitchFamily="2" charset="0"/>
                <a:ea typeface="Times New Roman" panose="02020603050405020304" pitchFamily="18" charset="0"/>
                <a:cs typeface="Times New Roman" panose="02020603050405020304" pitchFamily="18" charset="0"/>
              </a:rPr>
              <a:t> </a:t>
            </a:r>
            <a:r>
              <a:rPr lang="it-IT" b="1" spc="10" dirty="0">
                <a:solidFill>
                  <a:srgbClr val="333333"/>
                </a:solidFill>
                <a:latin typeface="Titillium Web" panose="00000500000000000000" pitchFamily="2" charset="0"/>
                <a:ea typeface="Times New Roman" panose="02020603050405020304" pitchFamily="18" charset="0"/>
                <a:cs typeface="Times New Roman" panose="02020603050405020304" pitchFamily="18" charset="0"/>
              </a:rPr>
              <a:t>a garantire l'origine, la natura o la qualità di determinati prodotti o servizi</a:t>
            </a:r>
            <a:r>
              <a:rPr lang="it-IT" spc="10" dirty="0">
                <a:solidFill>
                  <a:srgbClr val="333333"/>
                </a:solidFill>
                <a:latin typeface="Titillium Web" panose="00000500000000000000" pitchFamily="2" charset="0"/>
                <a:ea typeface="Times New Roman" panose="02020603050405020304" pitchFamily="18" charset="0"/>
                <a:cs typeface="Times New Roman" panose="02020603050405020304" pitchFamily="18" charset="0"/>
              </a:rPr>
              <a:t> per i quali il marchio deve essere registrato, a condizione che </a:t>
            </a:r>
            <a:r>
              <a:rPr lang="it-IT" b="1" spc="10" dirty="0">
                <a:solidFill>
                  <a:srgbClr val="333333"/>
                </a:solidFill>
                <a:latin typeface="Titillium Web" panose="00000500000000000000" pitchFamily="2" charset="0"/>
                <a:ea typeface="Times New Roman" panose="02020603050405020304" pitchFamily="18" charset="0"/>
                <a:cs typeface="Times New Roman" panose="02020603050405020304" pitchFamily="18" charset="0"/>
              </a:rPr>
              <a:t>non svolgano un'attività che comporta la fornitura di prodotti o servizi del tipo certificato.</a:t>
            </a:r>
          </a:p>
          <a:p>
            <a:pPr>
              <a:lnSpc>
                <a:spcPct val="107000"/>
              </a:lnSpc>
              <a:spcAft>
                <a:spcPts val="940"/>
              </a:spcAft>
            </a:pPr>
            <a:r>
              <a:rPr lang="it-IT" sz="1800" spc="10" dirty="0">
                <a:solidFill>
                  <a:srgbClr val="333333"/>
                </a:solidFill>
                <a:effectLst/>
                <a:latin typeface="Titillium Web" panose="00000500000000000000" pitchFamily="2" charset="0"/>
                <a:ea typeface="Times New Roman" panose="02020603050405020304" pitchFamily="18" charset="0"/>
                <a:cs typeface="Times New Roman" panose="02020603050405020304" pitchFamily="18" charset="0"/>
              </a:rPr>
              <a:t>Il titolare ha l’obbligo di neutralità in relazione agli interessi dei fabbricanti dei prodotti o dei fornitori dei servizi che certifica; può certificare i prodotti e i servizi che altri usano nelle rispettive attività, ma non può certificare i propri prodotti e servizi e utilizzare la certificazione egli stesso.</a:t>
            </a:r>
            <a:endParaRPr lang="it-IT" sz="14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940"/>
              </a:spcAft>
            </a:pPr>
            <a:r>
              <a:rPr lang="it-IT" sz="1800" spc="10" dirty="0">
                <a:solidFill>
                  <a:srgbClr val="333333"/>
                </a:solidFill>
                <a:effectLst/>
                <a:latin typeface="Titillium Web" panose="00000500000000000000" pitchFamily="2" charset="0"/>
                <a:ea typeface="Times New Roman" panose="02020603050405020304" pitchFamily="18" charset="0"/>
                <a:cs typeface="Times New Roman" panose="02020603050405020304" pitchFamily="18" charset="0"/>
              </a:rPr>
              <a:t>Il marchio di certificazione può consistere in segni o indicazioni che nel commercio possono servire per designare la provenienza geografica dei prodotti o servizi.</a:t>
            </a:r>
            <a:endParaRPr lang="it-IT"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940"/>
              </a:spcAft>
            </a:pPr>
            <a:endParaRPr lang="it-IT" sz="14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27019288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sellaDiTesto 2">
            <a:extLst>
              <a:ext uri="{FF2B5EF4-FFF2-40B4-BE49-F238E27FC236}">
                <a16:creationId xmlns:a16="http://schemas.microsoft.com/office/drawing/2014/main" id="{631AA583-C50D-4DFA-81C5-AE4EF83DFF28}"/>
              </a:ext>
            </a:extLst>
          </p:cNvPr>
          <p:cNvSpPr txBox="1"/>
          <p:nvPr/>
        </p:nvSpPr>
        <p:spPr>
          <a:xfrm>
            <a:off x="1055077" y="1416817"/>
            <a:ext cx="7445828" cy="4638386"/>
          </a:xfrm>
          <a:prstGeom prst="rect">
            <a:avLst/>
          </a:prstGeom>
          <a:noFill/>
        </p:spPr>
        <p:txBody>
          <a:bodyPr wrap="square">
            <a:spAutoFit/>
          </a:bodyPr>
          <a:lstStyle/>
          <a:p>
            <a:pPr>
              <a:lnSpc>
                <a:spcPct val="107000"/>
              </a:lnSpc>
              <a:spcAft>
                <a:spcPts val="2250"/>
              </a:spcAft>
            </a:pPr>
            <a:r>
              <a:rPr lang="it-IT" sz="2400" b="1" kern="1800" spc="-10" dirty="0">
                <a:solidFill>
                  <a:srgbClr val="000000"/>
                </a:solidFill>
                <a:effectLst/>
                <a:latin typeface="Titillium Web" panose="00000500000000000000" pitchFamily="2" charset="0"/>
                <a:ea typeface="Times New Roman" panose="02020603050405020304" pitchFamily="18" charset="0"/>
                <a:cs typeface="Times New Roman" panose="02020603050405020304" pitchFamily="18" charset="0"/>
              </a:rPr>
              <a:t>Registrare un marchio all'estero</a:t>
            </a:r>
            <a:endParaRPr lang="it-IT" sz="24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940"/>
              </a:spcAft>
            </a:pPr>
            <a:r>
              <a:rPr lang="it-IT" sz="1600" spc="10" dirty="0">
                <a:solidFill>
                  <a:srgbClr val="333333"/>
                </a:solidFill>
                <a:effectLst/>
                <a:latin typeface="Titillium Web" panose="00000500000000000000" pitchFamily="2" charset="0"/>
                <a:ea typeface="Times New Roman" panose="02020603050405020304" pitchFamily="18" charset="0"/>
                <a:cs typeface="Times New Roman" panose="02020603050405020304" pitchFamily="18" charset="0"/>
              </a:rPr>
              <a:t>I diritti di uso di un marchio sono validi esclusivamente nel territorio dello Stato nel quale è stata effettuata la registrazione. Dato il valore e l'importanza che un marchio può avere nel determinare il successo di un prodotto, è nell'interesse dell'impresa registrare il marchio in tutti i Paesi di esportazione o nei quali intende concedere il suo marchio in licenza d’uso.</a:t>
            </a:r>
            <a:endParaRPr lang="it-IT" sz="16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940"/>
              </a:spcAft>
            </a:pPr>
            <a:r>
              <a:rPr lang="it-IT" sz="1600" spc="10" dirty="0">
                <a:solidFill>
                  <a:srgbClr val="333333"/>
                </a:solidFill>
                <a:effectLst/>
                <a:latin typeface="Titillium Web" panose="00000500000000000000" pitchFamily="2" charset="0"/>
                <a:ea typeface="Times New Roman" panose="02020603050405020304" pitchFamily="18" charset="0"/>
                <a:cs typeface="Times New Roman" panose="02020603050405020304" pitchFamily="18" charset="0"/>
              </a:rPr>
              <a:t>I modi per farlo sono tre:</a:t>
            </a:r>
            <a:endParaRPr lang="it-IT" sz="16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SzPts val="1000"/>
              <a:buFont typeface="Symbol" panose="05050102010706020507" pitchFamily="18" charset="2"/>
              <a:buChar char=""/>
              <a:tabLst>
                <a:tab pos="457200" algn="l"/>
              </a:tabLst>
            </a:pPr>
            <a:r>
              <a:rPr lang="it-IT" sz="1600" b="1" dirty="0">
                <a:solidFill>
                  <a:srgbClr val="333333"/>
                </a:solidFill>
                <a:effectLst/>
                <a:latin typeface="Titillium Web" panose="00000500000000000000" pitchFamily="2" charset="0"/>
                <a:ea typeface="Times New Roman" panose="02020603050405020304" pitchFamily="18" charset="0"/>
                <a:cs typeface="Times New Roman" panose="02020603050405020304" pitchFamily="18" charset="0"/>
              </a:rPr>
              <a:t>attraverso una registrazione di </a:t>
            </a:r>
            <a:r>
              <a:rPr lang="it-IT" sz="1600" b="1" dirty="0">
                <a:solidFill>
                  <a:srgbClr val="0066CC"/>
                </a:solidFill>
                <a:effectLst/>
                <a:latin typeface="Titillium Web" panose="00000500000000000000" pitchFamily="2" charset="0"/>
                <a:ea typeface="Times New Roman" panose="02020603050405020304" pitchFamily="18" charset="0"/>
                <a:cs typeface="Times New Roman" panose="02020603050405020304" pitchFamily="18" charset="0"/>
                <a:hlinkClick r:id="rId2"/>
              </a:rPr>
              <a:t>Marchio Europeo (con validità su tutta l’UE)</a:t>
            </a:r>
            <a:endParaRPr lang="it-IT" sz="1600" dirty="0">
              <a:solidFill>
                <a:srgbClr val="333333"/>
              </a:solidFill>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SzPts val="1000"/>
              <a:buFont typeface="Symbol" panose="05050102010706020507" pitchFamily="18" charset="2"/>
              <a:buChar char=""/>
              <a:tabLst>
                <a:tab pos="457200" algn="l"/>
              </a:tabLst>
            </a:pPr>
            <a:r>
              <a:rPr lang="it-IT" sz="1600" b="1" dirty="0">
                <a:solidFill>
                  <a:srgbClr val="333333"/>
                </a:solidFill>
                <a:effectLst/>
                <a:latin typeface="Titillium Web" panose="00000500000000000000" pitchFamily="2" charset="0"/>
                <a:ea typeface="Times New Roman" panose="02020603050405020304" pitchFamily="18" charset="0"/>
                <a:cs typeface="Times New Roman" panose="02020603050405020304" pitchFamily="18" charset="0"/>
              </a:rPr>
              <a:t>attraverso una serie di registrazioni nazionali</a:t>
            </a:r>
            <a:r>
              <a:rPr lang="it-IT" sz="1600" dirty="0">
                <a:solidFill>
                  <a:srgbClr val="333333"/>
                </a:solidFill>
                <a:effectLst/>
                <a:latin typeface="Titillium Web" panose="00000500000000000000" pitchFamily="2" charset="0"/>
                <a:ea typeface="Times New Roman" panose="02020603050405020304" pitchFamily="18" charset="0"/>
                <a:cs typeface="Times New Roman" panose="02020603050405020304" pitchFamily="18" charset="0"/>
              </a:rPr>
              <a:t>: la domanda di registrazione va presentata all’Ufficio nazionale marchi di tutti i Paesi in cui si vuole ottenere la protezione, seguendo la procedura prevista da ogni singolo Ufficio nazionale, nella lingua prescritta e pagando le relative tasse (alcuni Paesi esigono i servizi di un consulente di marchi iscritto all’albo di quel Paese)</a:t>
            </a:r>
            <a:endParaRPr lang="it-IT" sz="1600" dirty="0">
              <a:solidFill>
                <a:srgbClr val="333333"/>
              </a:solidFill>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SzPts val="1000"/>
              <a:buFont typeface="Symbol" panose="05050102010706020507" pitchFamily="18" charset="2"/>
              <a:buChar char=""/>
              <a:tabLst>
                <a:tab pos="457200" algn="l"/>
              </a:tabLst>
            </a:pPr>
            <a:r>
              <a:rPr lang="it-IT" sz="1600" b="1" dirty="0">
                <a:solidFill>
                  <a:srgbClr val="333333"/>
                </a:solidFill>
                <a:effectLst/>
                <a:latin typeface="Titillium Web" panose="00000500000000000000" pitchFamily="2" charset="0"/>
                <a:ea typeface="Times New Roman" panose="02020603050405020304" pitchFamily="18" charset="0"/>
                <a:cs typeface="Times New Roman" panose="02020603050405020304" pitchFamily="18" charset="0"/>
              </a:rPr>
              <a:t>attraverso una registrazione di </a:t>
            </a:r>
            <a:r>
              <a:rPr lang="it-IT" sz="1600" b="1" dirty="0">
                <a:solidFill>
                  <a:srgbClr val="0066CC"/>
                </a:solidFill>
                <a:effectLst/>
                <a:latin typeface="Titillium Web" panose="00000500000000000000" pitchFamily="2" charset="0"/>
                <a:ea typeface="Times New Roman" panose="02020603050405020304" pitchFamily="18" charset="0"/>
                <a:cs typeface="Times New Roman" panose="02020603050405020304" pitchFamily="18" charset="0"/>
                <a:hlinkClick r:id="rId3"/>
              </a:rPr>
              <a:t>Marchio Internazionale</a:t>
            </a:r>
            <a:endParaRPr lang="it-IT" sz="1600" dirty="0">
              <a:solidFill>
                <a:srgbClr val="333333"/>
              </a:solidFill>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39699756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sellaDiTesto 2">
            <a:extLst>
              <a:ext uri="{FF2B5EF4-FFF2-40B4-BE49-F238E27FC236}">
                <a16:creationId xmlns:a16="http://schemas.microsoft.com/office/drawing/2014/main" id="{7FE314B6-AF31-4740-B46B-FEFBB5EDCF86}"/>
              </a:ext>
            </a:extLst>
          </p:cNvPr>
          <p:cNvSpPr txBox="1"/>
          <p:nvPr/>
        </p:nvSpPr>
        <p:spPr>
          <a:xfrm>
            <a:off x="994786" y="2049864"/>
            <a:ext cx="7114233" cy="4061240"/>
          </a:xfrm>
          <a:prstGeom prst="rect">
            <a:avLst/>
          </a:prstGeom>
          <a:noFill/>
        </p:spPr>
        <p:txBody>
          <a:bodyPr wrap="square">
            <a:spAutoFit/>
          </a:bodyPr>
          <a:lstStyle/>
          <a:p>
            <a:pPr>
              <a:lnSpc>
                <a:spcPct val="107000"/>
              </a:lnSpc>
              <a:spcAft>
                <a:spcPts val="940"/>
              </a:spcAft>
            </a:pPr>
            <a:r>
              <a:rPr lang="it-IT" sz="2000" b="1" spc="10" dirty="0">
                <a:solidFill>
                  <a:srgbClr val="333333"/>
                </a:solidFill>
                <a:effectLst/>
                <a:latin typeface="Titillium Web" panose="00000500000000000000" pitchFamily="2" charset="0"/>
                <a:ea typeface="Times New Roman" panose="02020603050405020304" pitchFamily="18" charset="0"/>
                <a:cs typeface="Times New Roman" panose="02020603050405020304" pitchFamily="18" charset="0"/>
              </a:rPr>
              <a:t>Cosa non può essere registrato?</a:t>
            </a:r>
          </a:p>
          <a:p>
            <a:pPr>
              <a:lnSpc>
                <a:spcPct val="107000"/>
              </a:lnSpc>
              <a:spcAft>
                <a:spcPts val="940"/>
              </a:spcAft>
            </a:pPr>
            <a:endParaRPr lang="it-IT" sz="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tabLst>
                <a:tab pos="457200" algn="l"/>
              </a:tabLst>
            </a:pPr>
            <a:r>
              <a:rPr lang="it-IT" sz="1800" b="1" dirty="0">
                <a:solidFill>
                  <a:srgbClr val="333333"/>
                </a:solidFill>
                <a:effectLst/>
                <a:latin typeface="Titillium Web" panose="00000500000000000000" pitchFamily="2" charset="0"/>
                <a:ea typeface="Times New Roman" panose="02020603050405020304" pitchFamily="18" charset="0"/>
                <a:cs typeface="Times New Roman" panose="02020603050405020304" pitchFamily="18" charset="0"/>
              </a:rPr>
              <a:t>Ritratti di persone, nomi e segni notori </a:t>
            </a:r>
            <a:r>
              <a:rPr lang="it-IT" sz="1800" dirty="0">
                <a:solidFill>
                  <a:srgbClr val="333333"/>
                </a:solidFill>
                <a:effectLst/>
                <a:latin typeface="Titillium Web" panose="00000500000000000000" pitchFamily="2" charset="0"/>
                <a:ea typeface="Times New Roman" panose="02020603050405020304" pitchFamily="18" charset="0"/>
                <a:cs typeface="Times New Roman" panose="02020603050405020304" pitchFamily="18" charset="0"/>
              </a:rPr>
              <a:t>se non è prestato il consenso</a:t>
            </a:r>
            <a:endParaRPr lang="it-IT" sz="14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tabLst>
                <a:tab pos="457200" algn="l"/>
              </a:tabLst>
            </a:pPr>
            <a:r>
              <a:rPr lang="it-IT" sz="1800" b="1" dirty="0">
                <a:solidFill>
                  <a:srgbClr val="333333"/>
                </a:solidFill>
                <a:effectLst/>
                <a:latin typeface="Titillium Web" panose="00000500000000000000" pitchFamily="2" charset="0"/>
                <a:ea typeface="Times New Roman" panose="02020603050405020304" pitchFamily="18" charset="0"/>
                <a:cs typeface="Times New Roman" panose="02020603050405020304" pitchFamily="18" charset="0"/>
              </a:rPr>
              <a:t>Stemmi, bandiere ed altri simboli che rivestono interesse pubblico;</a:t>
            </a:r>
            <a:endParaRPr lang="it-IT" sz="14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tabLst>
                <a:tab pos="457200" algn="l"/>
              </a:tabLst>
            </a:pPr>
            <a:r>
              <a:rPr lang="it-IT" sz="1800" dirty="0">
                <a:solidFill>
                  <a:srgbClr val="333333"/>
                </a:solidFill>
                <a:effectLst/>
                <a:latin typeface="Titillium Web" panose="00000500000000000000" pitchFamily="2" charset="0"/>
                <a:ea typeface="Times New Roman" panose="02020603050405020304" pitchFamily="18" charset="0"/>
                <a:cs typeface="Times New Roman" panose="02020603050405020304" pitchFamily="18" charset="0"/>
              </a:rPr>
              <a:t>Marchi contenenti parole, figure o segni con significazione politica o di alto valore simbolico, o contenente elementi araldici;</a:t>
            </a:r>
            <a:endParaRPr lang="it-IT" sz="14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tabLst>
                <a:tab pos="457200" algn="l"/>
              </a:tabLst>
            </a:pPr>
            <a:r>
              <a:rPr lang="it-IT" sz="1800" b="1" dirty="0">
                <a:solidFill>
                  <a:srgbClr val="333333"/>
                </a:solidFill>
                <a:effectLst/>
                <a:latin typeface="Titillium Web" panose="00000500000000000000" pitchFamily="2" charset="0"/>
                <a:ea typeface="Times New Roman" panose="02020603050405020304" pitchFamily="18" charset="0"/>
                <a:cs typeface="Times New Roman" panose="02020603050405020304" pitchFamily="18" charset="0"/>
              </a:rPr>
              <a:t>Stemmi di partiti politici;</a:t>
            </a:r>
            <a:endParaRPr lang="it-IT" sz="14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tabLst>
                <a:tab pos="457200" algn="l"/>
              </a:tabLst>
            </a:pPr>
            <a:r>
              <a:rPr lang="it-IT" sz="1800" b="1" dirty="0">
                <a:solidFill>
                  <a:srgbClr val="333333"/>
                </a:solidFill>
                <a:effectLst/>
                <a:latin typeface="Titillium Web" panose="00000500000000000000" pitchFamily="2" charset="0"/>
                <a:ea typeface="Times New Roman" panose="02020603050405020304" pitchFamily="18" charset="0"/>
                <a:cs typeface="Times New Roman" panose="02020603050405020304" pitchFamily="18" charset="0"/>
              </a:rPr>
              <a:t>Segni contrari alla legge, all'ordine pubblico o al buon costume</a:t>
            </a:r>
            <a:r>
              <a:rPr lang="it-IT" sz="1800" dirty="0">
                <a:solidFill>
                  <a:srgbClr val="333333"/>
                </a:solidFill>
                <a:effectLst/>
                <a:latin typeface="Titillium Web" panose="00000500000000000000" pitchFamily="2" charset="0"/>
                <a:ea typeface="Times New Roman" panose="02020603050405020304" pitchFamily="18" charset="0"/>
                <a:cs typeface="Times New Roman" panose="02020603050405020304" pitchFamily="18" charset="0"/>
              </a:rPr>
              <a:t> </a:t>
            </a:r>
            <a:r>
              <a:rPr lang="it-IT" sz="1800" u="sng" dirty="0">
                <a:solidFill>
                  <a:srgbClr val="333333"/>
                </a:solidFill>
                <a:effectLst/>
                <a:latin typeface="Titillium Web" panose="00000500000000000000" pitchFamily="2" charset="0"/>
                <a:ea typeface="Times New Roman" panose="02020603050405020304" pitchFamily="18" charset="0"/>
                <a:cs typeface="Times New Roman" panose="02020603050405020304" pitchFamily="18" charset="0"/>
              </a:rPr>
              <a:t>(</a:t>
            </a:r>
            <a:r>
              <a:rPr lang="it-IT" sz="1800" dirty="0">
                <a:solidFill>
                  <a:srgbClr val="333333"/>
                </a:solidFill>
                <a:effectLst/>
                <a:latin typeface="Titillium Web" panose="00000500000000000000" pitchFamily="2" charset="0"/>
                <a:ea typeface="Times New Roman" panose="02020603050405020304" pitchFamily="18" charset="0"/>
                <a:cs typeface="Times New Roman" panose="02020603050405020304" pitchFamily="18" charset="0"/>
              </a:rPr>
              <a:t>ai sensi del Codice Penale e delle leggi penali)</a:t>
            </a:r>
            <a:r>
              <a:rPr lang="it-IT" sz="1800" u="sng" dirty="0">
                <a:solidFill>
                  <a:srgbClr val="333333"/>
                </a:solidFill>
                <a:effectLst/>
                <a:latin typeface="Titillium Web" panose="00000500000000000000" pitchFamily="2" charset="0"/>
                <a:ea typeface="Times New Roman" panose="02020603050405020304" pitchFamily="18" charset="0"/>
                <a:cs typeface="Times New Roman" panose="02020603050405020304" pitchFamily="18" charset="0"/>
              </a:rPr>
              <a:t>;</a:t>
            </a:r>
            <a:endParaRPr lang="it-IT" sz="14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tabLst>
                <a:tab pos="457200" algn="l"/>
              </a:tabLst>
            </a:pPr>
            <a:r>
              <a:rPr lang="it-IT" sz="1800" b="1" dirty="0">
                <a:solidFill>
                  <a:srgbClr val="333333"/>
                </a:solidFill>
                <a:effectLst/>
                <a:latin typeface="Titillium Web" panose="00000500000000000000" pitchFamily="2" charset="0"/>
                <a:ea typeface="Times New Roman" panose="02020603050405020304" pitchFamily="18" charset="0"/>
                <a:cs typeface="Times New Roman" panose="02020603050405020304" pitchFamily="18" charset="0"/>
              </a:rPr>
              <a:t>Indicazioni geografiche (artt. 29-30 CPI);</a:t>
            </a:r>
            <a:endParaRPr lang="it-IT" sz="14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tabLst>
                <a:tab pos="457200" algn="l"/>
              </a:tabLst>
            </a:pPr>
            <a:r>
              <a:rPr lang="it-IT" sz="1800" b="1" dirty="0">
                <a:solidFill>
                  <a:srgbClr val="333333"/>
                </a:solidFill>
                <a:effectLst/>
                <a:latin typeface="Titillium Web" panose="00000500000000000000" pitchFamily="2" charset="0"/>
                <a:ea typeface="Times New Roman" panose="02020603050405020304" pitchFamily="18" charset="0"/>
                <a:cs typeface="Times New Roman" panose="02020603050405020304" pitchFamily="18" charset="0"/>
              </a:rPr>
              <a:t>Riproduzioni di opere d’arte o di beni culturali;</a:t>
            </a:r>
            <a:endParaRPr lang="it-IT" sz="14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44199484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sellaDiTesto 2">
            <a:extLst>
              <a:ext uri="{FF2B5EF4-FFF2-40B4-BE49-F238E27FC236}">
                <a16:creationId xmlns:a16="http://schemas.microsoft.com/office/drawing/2014/main" id="{33D4A54C-16AF-4E51-80F7-67D5453C783D}"/>
              </a:ext>
            </a:extLst>
          </p:cNvPr>
          <p:cNvSpPr txBox="1"/>
          <p:nvPr/>
        </p:nvSpPr>
        <p:spPr>
          <a:xfrm>
            <a:off x="954593" y="1416818"/>
            <a:ext cx="7566409" cy="4490973"/>
          </a:xfrm>
          <a:prstGeom prst="rect">
            <a:avLst/>
          </a:prstGeom>
          <a:noFill/>
        </p:spPr>
        <p:txBody>
          <a:bodyPr wrap="square">
            <a:spAutoFit/>
          </a:bodyPr>
          <a:lstStyle/>
          <a:p>
            <a:pPr>
              <a:spcAft>
                <a:spcPts val="2250"/>
              </a:spcAft>
            </a:pPr>
            <a:r>
              <a:rPr lang="it-IT" sz="2400" b="1" spc="-10" dirty="0">
                <a:solidFill>
                  <a:srgbClr val="000000"/>
                </a:solidFill>
                <a:effectLst/>
                <a:latin typeface="Titillium Web" panose="00000500000000000000" pitchFamily="2" charset="0"/>
                <a:ea typeface="Times New Roman" panose="02020603050405020304" pitchFamily="18" charset="0"/>
              </a:rPr>
              <a:t>Marchio Europeo (con validità su tutta l’UE)</a:t>
            </a:r>
          </a:p>
          <a:p>
            <a:pPr>
              <a:spcAft>
                <a:spcPts val="2250"/>
              </a:spcAft>
            </a:pPr>
            <a:r>
              <a:rPr lang="it-IT" spc="10" dirty="0">
                <a:solidFill>
                  <a:srgbClr val="333333"/>
                </a:solidFill>
                <a:effectLst/>
                <a:latin typeface="Titillium Web" panose="00000500000000000000" pitchFamily="2" charset="0"/>
                <a:ea typeface="Times New Roman" panose="02020603050405020304" pitchFamily="18" charset="0"/>
              </a:rPr>
              <a:t>Il marchio UE (MUE) è un marchio che ha validità su tutti i Paesi dell’Unione Europea (e si estende automaticamente ai nuovi ingressi). È un marchio che una validità su tutto il territorio UE unitariamente inteso, non è possibile limitare la portata geografica della tutela solo ad alcuni Stati membri.</a:t>
            </a:r>
            <a:endParaRPr lang="it-IT" dirty="0">
              <a:effectLst/>
              <a:latin typeface="Times New Roman" panose="02020603050405020304" pitchFamily="18" charset="0"/>
              <a:ea typeface="Times New Roman" panose="02020603050405020304" pitchFamily="18" charset="0"/>
            </a:endParaRPr>
          </a:p>
          <a:p>
            <a:pPr algn="l">
              <a:spcAft>
                <a:spcPts val="940"/>
              </a:spcAft>
            </a:pPr>
            <a:r>
              <a:rPr lang="it-IT" spc="10" dirty="0">
                <a:solidFill>
                  <a:srgbClr val="333333"/>
                </a:solidFill>
                <a:effectLst/>
                <a:latin typeface="Titillium Web" panose="00000500000000000000" pitchFamily="2" charset="0"/>
                <a:ea typeface="Times New Roman" panose="02020603050405020304" pitchFamily="18" charset="0"/>
              </a:rPr>
              <a:t>Anche per i marchi unitari devono essere rispettate le regole sulle caratteristiche del marchio, i requisiti di </a:t>
            </a:r>
            <a:r>
              <a:rPr lang="it-IT" b="1" spc="10" dirty="0">
                <a:solidFill>
                  <a:srgbClr val="333333"/>
                </a:solidFill>
                <a:effectLst/>
                <a:latin typeface="Titillium Web" panose="00000500000000000000" pitchFamily="2" charset="0"/>
                <a:ea typeface="Times New Roman" panose="02020603050405020304" pitchFamily="18" charset="0"/>
              </a:rPr>
              <a:t>novità</a:t>
            </a:r>
            <a:r>
              <a:rPr lang="it-IT" spc="10" dirty="0">
                <a:solidFill>
                  <a:srgbClr val="333333"/>
                </a:solidFill>
                <a:effectLst/>
                <a:latin typeface="Titillium Web" panose="00000500000000000000" pitchFamily="2" charset="0"/>
                <a:ea typeface="Times New Roman" panose="02020603050405020304" pitchFamily="18" charset="0"/>
              </a:rPr>
              <a:t>, capacità distintiva, liceità ecc. (</a:t>
            </a:r>
            <a:r>
              <a:rPr lang="it-IT" b="1" spc="10" dirty="0">
                <a:solidFill>
                  <a:srgbClr val="333333"/>
                </a:solidFill>
                <a:effectLst/>
                <a:latin typeface="Titillium Web" panose="00000500000000000000" pitchFamily="2" charset="0"/>
                <a:ea typeface="Times New Roman" panose="02020603050405020304" pitchFamily="18" charset="0"/>
              </a:rPr>
              <a:t>art. 7 del Regolamento (UE) 2015/2424</a:t>
            </a:r>
            <a:r>
              <a:rPr lang="it-IT" spc="10" dirty="0">
                <a:solidFill>
                  <a:srgbClr val="333333"/>
                </a:solidFill>
                <a:effectLst/>
                <a:latin typeface="Titillium Web" panose="00000500000000000000" pitchFamily="2" charset="0"/>
                <a:ea typeface="Times New Roman" panose="02020603050405020304" pitchFamily="18" charset="0"/>
              </a:rPr>
              <a:t>) che dovranno risultare tali in tutti i Paesi dell’Unione Europea e in tutte le relative lingue ufficiali, e la Classificazione di Nizza.</a:t>
            </a:r>
            <a:endParaRPr lang="it-IT" dirty="0">
              <a:effectLst/>
              <a:latin typeface="Times New Roman" panose="02020603050405020304" pitchFamily="18" charset="0"/>
              <a:ea typeface="Times New Roman" panose="02020603050405020304" pitchFamily="18" charset="0"/>
            </a:endParaRPr>
          </a:p>
          <a:p>
            <a:pPr algn="l">
              <a:spcAft>
                <a:spcPts val="940"/>
              </a:spcAft>
            </a:pPr>
            <a:r>
              <a:rPr lang="it-IT" spc="10" dirty="0">
                <a:solidFill>
                  <a:srgbClr val="333333"/>
                </a:solidFill>
                <a:effectLst/>
                <a:latin typeface="Titillium Web" panose="00000500000000000000" pitchFamily="2" charset="0"/>
                <a:ea typeface="Times New Roman" panose="02020603050405020304" pitchFamily="18" charset="0"/>
              </a:rPr>
              <a:t>È possibile richiedere un marchio UE (MUE) con validità su tutti i paesi dell’Unione Europea effettuando il deposito direttamente sul sito internet dell’ufficio europeo EUIPO </a:t>
            </a:r>
            <a:r>
              <a:rPr lang="it-IT" u="none" strike="noStrike" spc="10" dirty="0">
                <a:solidFill>
                  <a:srgbClr val="0066CC"/>
                </a:solidFill>
                <a:effectLst/>
                <a:latin typeface="Titillium Web" panose="00000500000000000000" pitchFamily="2" charset="0"/>
                <a:ea typeface="Times New Roman" panose="02020603050405020304" pitchFamily="18" charset="0"/>
                <a:hlinkClick r:id="rId2"/>
              </a:rPr>
              <a:t>https://euipo.europa.eu/ohimportal/it/</a:t>
            </a:r>
            <a:r>
              <a:rPr lang="it-IT" spc="10" dirty="0">
                <a:solidFill>
                  <a:srgbClr val="333333"/>
                </a:solidFill>
                <a:effectLst/>
                <a:latin typeface="Titillium Web" panose="00000500000000000000" pitchFamily="2" charset="0"/>
                <a:ea typeface="Times New Roman" panose="02020603050405020304" pitchFamily="18" charset="0"/>
              </a:rPr>
              <a:t>  </a:t>
            </a:r>
            <a:endParaRPr lang="it-IT"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308806951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sellaDiTesto 2">
            <a:extLst>
              <a:ext uri="{FF2B5EF4-FFF2-40B4-BE49-F238E27FC236}">
                <a16:creationId xmlns:a16="http://schemas.microsoft.com/office/drawing/2014/main" id="{E8D924D4-4B4F-42EB-92B0-5E1F80BE798E}"/>
              </a:ext>
            </a:extLst>
          </p:cNvPr>
          <p:cNvSpPr txBox="1"/>
          <p:nvPr/>
        </p:nvSpPr>
        <p:spPr>
          <a:xfrm>
            <a:off x="733529" y="2300433"/>
            <a:ext cx="7244861" cy="3716402"/>
          </a:xfrm>
          <a:prstGeom prst="rect">
            <a:avLst/>
          </a:prstGeom>
          <a:noFill/>
        </p:spPr>
        <p:txBody>
          <a:bodyPr wrap="square">
            <a:spAutoFit/>
          </a:bodyPr>
          <a:lstStyle/>
          <a:p>
            <a:pPr>
              <a:spcAft>
                <a:spcPts val="940"/>
              </a:spcAft>
            </a:pPr>
            <a:r>
              <a:rPr lang="it-IT" spc="10" dirty="0">
                <a:solidFill>
                  <a:srgbClr val="333333"/>
                </a:solidFill>
                <a:effectLst/>
                <a:latin typeface="Titillium Web" panose="00000500000000000000" pitchFamily="2" charset="0"/>
                <a:ea typeface="Times New Roman" panose="02020603050405020304" pitchFamily="18" charset="0"/>
              </a:rPr>
              <a:t>Se si presenta una domanda in Italia e poi si effettua l’estensione entro 6 mesi dal deposito nazionale italiano, la data del marchio esteso a livello europeo coincide con quella del deposito nazionale.</a:t>
            </a:r>
            <a:endParaRPr lang="it-IT" dirty="0">
              <a:effectLst/>
              <a:latin typeface="Times New Roman" panose="02020603050405020304" pitchFamily="18" charset="0"/>
              <a:ea typeface="Times New Roman" panose="02020603050405020304" pitchFamily="18" charset="0"/>
            </a:endParaRPr>
          </a:p>
          <a:p>
            <a:pPr>
              <a:spcAft>
                <a:spcPts val="940"/>
              </a:spcAft>
            </a:pPr>
            <a:r>
              <a:rPr lang="it-IT" sz="1800" spc="10" dirty="0">
                <a:solidFill>
                  <a:srgbClr val="333333"/>
                </a:solidFill>
                <a:effectLst/>
                <a:latin typeface="Titillium Web" panose="00000500000000000000" pitchFamily="2" charset="0"/>
                <a:ea typeface="Times New Roman" panose="02020603050405020304" pitchFamily="18" charset="0"/>
              </a:rPr>
              <a:t>Il marchio dell’Unione europea è valido per dieci anni e può essere rinnovato indefinitamente per periodi di ulteriori dieci anni.</a:t>
            </a:r>
            <a:endParaRPr lang="it-IT" sz="1800" dirty="0">
              <a:effectLst/>
              <a:latin typeface="Times New Roman" panose="02020603050405020304" pitchFamily="18" charset="0"/>
              <a:ea typeface="Times New Roman" panose="02020603050405020304" pitchFamily="18" charset="0"/>
            </a:endParaRPr>
          </a:p>
          <a:p>
            <a:pPr>
              <a:spcAft>
                <a:spcPts val="940"/>
              </a:spcAft>
            </a:pPr>
            <a:endParaRPr lang="it-IT" sz="1800" b="1" spc="10" dirty="0">
              <a:solidFill>
                <a:srgbClr val="333333"/>
              </a:solidFill>
              <a:effectLst/>
              <a:latin typeface="Titillium Web" panose="00000500000000000000" pitchFamily="2" charset="0"/>
              <a:ea typeface="Times New Roman" panose="02020603050405020304" pitchFamily="18" charset="0"/>
            </a:endParaRPr>
          </a:p>
          <a:p>
            <a:pPr>
              <a:spcAft>
                <a:spcPts val="940"/>
              </a:spcAft>
            </a:pPr>
            <a:r>
              <a:rPr lang="it-IT" sz="1800" b="1" spc="10" dirty="0">
                <a:solidFill>
                  <a:srgbClr val="333333"/>
                </a:solidFill>
                <a:effectLst/>
                <a:latin typeface="Titillium Web" panose="00000500000000000000" pitchFamily="2" charset="0"/>
                <a:ea typeface="Times New Roman" panose="02020603050405020304" pitchFamily="18" charset="0"/>
              </a:rPr>
              <a:t>Costo del Marchio UE (MUE)</a:t>
            </a:r>
            <a:endParaRPr lang="it-IT" sz="1600" dirty="0">
              <a:effectLst/>
              <a:latin typeface="Times New Roman" panose="02020603050405020304" pitchFamily="18" charset="0"/>
              <a:ea typeface="Times New Roman" panose="02020603050405020304" pitchFamily="18" charset="0"/>
            </a:endParaRPr>
          </a:p>
          <a:p>
            <a:pPr algn="l">
              <a:spcAft>
                <a:spcPts val="940"/>
              </a:spcAft>
            </a:pPr>
            <a:r>
              <a:rPr lang="it-IT" sz="1800" spc="10" dirty="0">
                <a:solidFill>
                  <a:srgbClr val="333333"/>
                </a:solidFill>
                <a:effectLst/>
                <a:latin typeface="Titillium Web" panose="00000500000000000000" pitchFamily="2" charset="0"/>
                <a:ea typeface="Times New Roman" panose="02020603050405020304" pitchFamily="18" charset="0"/>
              </a:rPr>
              <a:t>DEPOSITO TELEMATICO: 850€ per una classe + 50€ la seconda+150€ per ogni classe aggiunta oltre la 2^.</a:t>
            </a:r>
            <a:endParaRPr lang="it-IT" sz="1600" dirty="0">
              <a:effectLst/>
              <a:latin typeface="Times New Roman" panose="02020603050405020304" pitchFamily="18" charset="0"/>
              <a:ea typeface="Times New Roman" panose="02020603050405020304" pitchFamily="18" charset="0"/>
            </a:endParaRPr>
          </a:p>
          <a:p>
            <a:pPr algn="l">
              <a:spcAft>
                <a:spcPts val="940"/>
              </a:spcAft>
            </a:pPr>
            <a:r>
              <a:rPr lang="it-IT" sz="1800" spc="10" dirty="0">
                <a:solidFill>
                  <a:srgbClr val="333333"/>
                </a:solidFill>
                <a:effectLst/>
                <a:latin typeface="Titillium Web" panose="00000500000000000000" pitchFamily="2" charset="0"/>
                <a:ea typeface="Times New Roman" panose="02020603050405020304" pitchFamily="18" charset="0"/>
              </a:rPr>
              <a:t>DEPOSITO CARTACEO: 1.000€ per una classe + 50€ la seconda+150€ per ogni classe aggiunta oltre la 2^.</a:t>
            </a:r>
            <a:endParaRPr lang="it-IT" sz="16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112871461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sellaDiTesto 2">
            <a:extLst>
              <a:ext uri="{FF2B5EF4-FFF2-40B4-BE49-F238E27FC236}">
                <a16:creationId xmlns:a16="http://schemas.microsoft.com/office/drawing/2014/main" id="{CF3FB6AC-E04C-4AB7-85F4-E27105894CCD}"/>
              </a:ext>
            </a:extLst>
          </p:cNvPr>
          <p:cNvSpPr txBox="1"/>
          <p:nvPr/>
        </p:nvSpPr>
        <p:spPr>
          <a:xfrm>
            <a:off x="683288" y="1607736"/>
            <a:ext cx="7827666" cy="5388655"/>
          </a:xfrm>
          <a:prstGeom prst="rect">
            <a:avLst/>
          </a:prstGeom>
          <a:noFill/>
        </p:spPr>
        <p:txBody>
          <a:bodyPr wrap="square">
            <a:spAutoFit/>
          </a:bodyPr>
          <a:lstStyle/>
          <a:p>
            <a:pPr>
              <a:spcAft>
                <a:spcPts val="2250"/>
              </a:spcAft>
            </a:pPr>
            <a:r>
              <a:rPr lang="it-IT" sz="2400" b="1" spc="-10" dirty="0">
                <a:solidFill>
                  <a:srgbClr val="000000"/>
                </a:solidFill>
                <a:effectLst/>
                <a:latin typeface="Titillium Web" panose="00000500000000000000" pitchFamily="2" charset="0"/>
                <a:ea typeface="Times New Roman" panose="02020603050405020304" pitchFamily="18" charset="0"/>
              </a:rPr>
              <a:t>Marchio Internazionale</a:t>
            </a:r>
            <a:endParaRPr lang="it-IT" sz="2400" b="1" dirty="0">
              <a:effectLst/>
              <a:latin typeface="Times New Roman" panose="02020603050405020304" pitchFamily="18" charset="0"/>
              <a:ea typeface="Times New Roman" panose="02020603050405020304" pitchFamily="18" charset="0"/>
            </a:endParaRPr>
          </a:p>
          <a:p>
            <a:pPr algn="just">
              <a:spcAft>
                <a:spcPts val="940"/>
              </a:spcAft>
            </a:pPr>
            <a:r>
              <a:rPr lang="it-IT" sz="1600" spc="10" dirty="0">
                <a:solidFill>
                  <a:srgbClr val="333333"/>
                </a:solidFill>
                <a:latin typeface="Titillium Web" panose="00000500000000000000" pitchFamily="2" charset="0"/>
                <a:ea typeface="Times New Roman" panose="02020603050405020304" pitchFamily="18" charset="0"/>
              </a:rPr>
              <a:t>Il marchio internazionale è una estensione a livello internazionale di un marchio nazionale. </a:t>
            </a:r>
          </a:p>
          <a:p>
            <a:pPr algn="just">
              <a:spcAft>
                <a:spcPts val="940"/>
              </a:spcAft>
            </a:pPr>
            <a:r>
              <a:rPr lang="it-IT" sz="1600" spc="10" dirty="0">
                <a:solidFill>
                  <a:srgbClr val="333333"/>
                </a:solidFill>
                <a:latin typeface="Titillium Web" panose="00000500000000000000" pitchFamily="2" charset="0"/>
                <a:ea typeface="Times New Roman" panose="02020603050405020304" pitchFamily="18" charset="0"/>
              </a:rPr>
              <a:t>Non esiste un marchio con validità internazionale, in tutto il mondo. </a:t>
            </a:r>
            <a:endParaRPr lang="it-IT" sz="1600" dirty="0">
              <a:effectLst/>
              <a:latin typeface="Times New Roman" panose="02020603050405020304" pitchFamily="18" charset="0"/>
              <a:ea typeface="Times New Roman" panose="02020603050405020304" pitchFamily="18" charset="0"/>
            </a:endParaRPr>
          </a:p>
          <a:p>
            <a:pPr algn="just">
              <a:spcAft>
                <a:spcPts val="940"/>
              </a:spcAft>
            </a:pPr>
            <a:r>
              <a:rPr lang="it-IT" sz="1600" spc="10" dirty="0">
                <a:solidFill>
                  <a:srgbClr val="333333"/>
                </a:solidFill>
                <a:effectLst/>
                <a:latin typeface="Titillium Web" panose="00000500000000000000" pitchFamily="2" charset="0"/>
                <a:ea typeface="Times New Roman" panose="02020603050405020304" pitchFamily="18" charset="0"/>
              </a:rPr>
              <a:t>Per i Paesi che hanno aderito al </a:t>
            </a:r>
            <a:r>
              <a:rPr lang="it-IT" sz="1600" u="none" strike="noStrike" spc="10" dirty="0">
                <a:solidFill>
                  <a:srgbClr val="0066CC"/>
                </a:solidFill>
                <a:effectLst/>
                <a:latin typeface="Titillium Web" panose="00000500000000000000" pitchFamily="2" charset="0"/>
                <a:ea typeface="Times New Roman" panose="02020603050405020304" pitchFamily="18" charset="0"/>
                <a:hlinkClick r:id="rId2"/>
              </a:rPr>
              <a:t>Sistema di Madrid</a:t>
            </a:r>
            <a:r>
              <a:rPr lang="it-IT" sz="1600" b="1" spc="10" dirty="0">
                <a:solidFill>
                  <a:srgbClr val="333333"/>
                </a:solidFill>
                <a:effectLst/>
                <a:latin typeface="Titillium Web" panose="00000500000000000000" pitchFamily="2" charset="0"/>
                <a:ea typeface="Times New Roman" panose="02020603050405020304" pitchFamily="18" charset="0"/>
              </a:rPr>
              <a:t> </a:t>
            </a:r>
            <a:r>
              <a:rPr lang="it-IT" sz="1600" spc="10" dirty="0">
                <a:solidFill>
                  <a:srgbClr val="333333"/>
                </a:solidFill>
                <a:effectLst/>
                <a:latin typeface="Titillium Web" panose="00000500000000000000" pitchFamily="2" charset="0"/>
                <a:ea typeface="Times New Roman" panose="02020603050405020304" pitchFamily="18" charset="0"/>
              </a:rPr>
              <a:t>è possibile procedere ad una ESTENSIONE INTERNAZIONALE DEL MARCHIO nazionale attraverso l’ufficio WIPO.</a:t>
            </a:r>
            <a:endParaRPr lang="it-IT" sz="1600" dirty="0">
              <a:effectLst/>
              <a:latin typeface="Times New Roman" panose="02020603050405020304" pitchFamily="18" charset="0"/>
              <a:ea typeface="Times New Roman" panose="02020603050405020304" pitchFamily="18" charset="0"/>
            </a:endParaRPr>
          </a:p>
          <a:p>
            <a:pPr algn="just">
              <a:spcAft>
                <a:spcPts val="940"/>
              </a:spcAft>
            </a:pPr>
            <a:r>
              <a:rPr lang="it-IT" sz="1600" spc="10" dirty="0">
                <a:solidFill>
                  <a:srgbClr val="333333"/>
                </a:solidFill>
                <a:effectLst/>
                <a:latin typeface="Titillium Web" panose="00000500000000000000" pitchFamily="2" charset="0"/>
                <a:ea typeface="Times New Roman" panose="02020603050405020304" pitchFamily="18" charset="0"/>
              </a:rPr>
              <a:t>Per i Paesi che non hanno aderito al Sistema di Madrid (o comunque se preferito), si deve procedere con singoli depositi nazionali.</a:t>
            </a:r>
            <a:endParaRPr lang="it-IT" sz="1600" dirty="0">
              <a:effectLst/>
              <a:latin typeface="Times New Roman" panose="02020603050405020304" pitchFamily="18" charset="0"/>
              <a:ea typeface="Times New Roman" panose="02020603050405020304" pitchFamily="18" charset="0"/>
            </a:endParaRPr>
          </a:p>
          <a:p>
            <a:pPr algn="just">
              <a:spcAft>
                <a:spcPts val="940"/>
              </a:spcAft>
            </a:pPr>
            <a:r>
              <a:rPr lang="it-IT" sz="1600" spc="10" dirty="0">
                <a:solidFill>
                  <a:srgbClr val="333333"/>
                </a:solidFill>
                <a:effectLst/>
                <a:latin typeface="Titillium Web" panose="00000500000000000000" pitchFamily="2" charset="0"/>
                <a:ea typeface="Times New Roman" panose="02020603050405020304" pitchFamily="18" charset="0"/>
              </a:rPr>
              <a:t>Può essere esteso il marchio italiano e il marchio UE (MUE). La procedura di estensione si fa attraverso l’ufficio in cui è stato effettuato il primo deposito: se si estende un marchio depositato in Italia, la richiesta si fa con le modalità sotto riportate, se si estende un marchio UE (MUE), bisogna rivolgersi all’EUIPO.</a:t>
            </a:r>
            <a:endParaRPr lang="it-IT" sz="1600" dirty="0">
              <a:effectLst/>
              <a:latin typeface="Times New Roman" panose="02020603050405020304" pitchFamily="18" charset="0"/>
              <a:ea typeface="Times New Roman" panose="02020603050405020304" pitchFamily="18" charset="0"/>
            </a:endParaRPr>
          </a:p>
          <a:p>
            <a:pPr algn="just">
              <a:spcAft>
                <a:spcPts val="940"/>
              </a:spcAft>
            </a:pPr>
            <a:r>
              <a:rPr lang="it-IT" sz="1600" spc="10" dirty="0">
                <a:solidFill>
                  <a:srgbClr val="333333"/>
                </a:solidFill>
                <a:effectLst/>
                <a:latin typeface="Titillium Web" panose="00000500000000000000" pitchFamily="2" charset="0"/>
                <a:ea typeface="Times New Roman" panose="02020603050405020304" pitchFamily="18" charset="0"/>
              </a:rPr>
              <a:t>Il deposito dell’estensione di marchio nazionale italiano (primo deposito UIBM) si effettua in </a:t>
            </a:r>
            <a:r>
              <a:rPr lang="it-IT" sz="1600" b="1" spc="10" dirty="0">
                <a:solidFill>
                  <a:srgbClr val="333333"/>
                </a:solidFill>
                <a:effectLst/>
                <a:latin typeface="Titillium Web" panose="00000500000000000000" pitchFamily="2" charset="0"/>
                <a:ea typeface="Times New Roman" panose="02020603050405020304" pitchFamily="18" charset="0"/>
              </a:rPr>
              <a:t>Camera di Commercio CCIAA (Procedura di estensione internazionale del marchio italiano tramite la WIPO – con deposito in CCIAA) o attraverso il </a:t>
            </a:r>
            <a:r>
              <a:rPr lang="it-IT" sz="1600" u="none" strike="noStrike" spc="10" dirty="0">
                <a:solidFill>
                  <a:srgbClr val="0066CC"/>
                </a:solidFill>
                <a:effectLst/>
                <a:latin typeface="Titillium Web" panose="00000500000000000000" pitchFamily="2" charset="0"/>
                <a:ea typeface="Times New Roman" panose="02020603050405020304" pitchFamily="18" charset="0"/>
                <a:hlinkClick r:id="rId3"/>
              </a:rPr>
              <a:t>servizio di deposito telematico</a:t>
            </a:r>
            <a:r>
              <a:rPr lang="it-IT" sz="1600" spc="10" dirty="0">
                <a:solidFill>
                  <a:srgbClr val="333333"/>
                </a:solidFill>
                <a:effectLst/>
                <a:latin typeface="Titillium Web" panose="00000500000000000000" pitchFamily="2" charset="0"/>
                <a:ea typeface="Times New Roman" panose="02020603050405020304" pitchFamily="18" charset="0"/>
              </a:rPr>
              <a:t>.</a:t>
            </a:r>
            <a:endParaRPr lang="it-IT" sz="1600" dirty="0">
              <a:latin typeface="Times New Roman" panose="02020603050405020304" pitchFamily="18" charset="0"/>
              <a:ea typeface="Times New Roman" panose="02020603050405020304" pitchFamily="18" charset="0"/>
            </a:endParaRPr>
          </a:p>
          <a:p>
            <a:pPr algn="just">
              <a:spcAft>
                <a:spcPts val="940"/>
              </a:spcAft>
            </a:pPr>
            <a:endParaRPr lang="it-IT" sz="16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201524371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sellaDiTesto 2">
            <a:extLst>
              <a:ext uri="{FF2B5EF4-FFF2-40B4-BE49-F238E27FC236}">
                <a16:creationId xmlns:a16="http://schemas.microsoft.com/office/drawing/2014/main" id="{7BD587A2-87D0-4A6E-BE8D-A5D6A6B0D2D5}"/>
              </a:ext>
            </a:extLst>
          </p:cNvPr>
          <p:cNvSpPr txBox="1"/>
          <p:nvPr/>
        </p:nvSpPr>
        <p:spPr>
          <a:xfrm>
            <a:off x="793820" y="1567542"/>
            <a:ext cx="7837714" cy="4593565"/>
          </a:xfrm>
          <a:prstGeom prst="rect">
            <a:avLst/>
          </a:prstGeom>
          <a:noFill/>
        </p:spPr>
        <p:txBody>
          <a:bodyPr wrap="square">
            <a:spAutoFit/>
          </a:bodyPr>
          <a:lstStyle/>
          <a:p>
            <a:pPr algn="just">
              <a:spcAft>
                <a:spcPts val="940"/>
              </a:spcAft>
            </a:pPr>
            <a:r>
              <a:rPr lang="it-IT" sz="1600" spc="10" dirty="0">
                <a:solidFill>
                  <a:srgbClr val="333333"/>
                </a:solidFill>
                <a:effectLst/>
                <a:latin typeface="Titillium Web" panose="00000500000000000000" pitchFamily="2" charset="0"/>
                <a:ea typeface="Times New Roman" panose="02020603050405020304" pitchFamily="18" charset="0"/>
              </a:rPr>
              <a:t>L’estensione si può fare in qualsiasi momento una volta depositata la domanda di base nazionale o europea. Per i primi cinque anni di vita, il marchio internazionale segue le sorti di quello nazionale che è stato esteso; se per qualsiasi motivo il marchio nazionale cessa di esistere, automaticamente cessa anche quello internazionale corrispondente.</a:t>
            </a:r>
            <a:endParaRPr lang="it-IT" sz="1600" dirty="0">
              <a:effectLst/>
              <a:latin typeface="Times New Roman" panose="02020603050405020304" pitchFamily="18" charset="0"/>
              <a:ea typeface="Times New Roman" panose="02020603050405020304" pitchFamily="18" charset="0"/>
            </a:endParaRPr>
          </a:p>
          <a:p>
            <a:pPr algn="just">
              <a:spcAft>
                <a:spcPts val="940"/>
              </a:spcAft>
            </a:pPr>
            <a:r>
              <a:rPr lang="it-IT" sz="1600" spc="10" dirty="0">
                <a:solidFill>
                  <a:srgbClr val="333333"/>
                </a:solidFill>
                <a:effectLst/>
                <a:latin typeface="Titillium Web" panose="00000500000000000000" pitchFamily="2" charset="0"/>
                <a:ea typeface="Times New Roman" panose="02020603050405020304" pitchFamily="18" charset="0"/>
              </a:rPr>
              <a:t>Se l’estensione è effettuata entro 6 mesi dal deposito nazionale, la data del marchio internazionale rivendica la stessa data di deposito nazionale.</a:t>
            </a:r>
            <a:endParaRPr lang="it-IT" sz="1600" dirty="0">
              <a:effectLst/>
              <a:latin typeface="Times New Roman" panose="02020603050405020304" pitchFamily="18" charset="0"/>
              <a:ea typeface="Times New Roman" panose="02020603050405020304" pitchFamily="18" charset="0"/>
            </a:endParaRPr>
          </a:p>
          <a:p>
            <a:pPr algn="just">
              <a:spcAft>
                <a:spcPts val="940"/>
              </a:spcAft>
            </a:pPr>
            <a:r>
              <a:rPr lang="it-IT" sz="1600" b="1" spc="10" dirty="0">
                <a:solidFill>
                  <a:srgbClr val="333333"/>
                </a:solidFill>
                <a:effectLst/>
                <a:latin typeface="Titillium Web" panose="00000500000000000000" pitchFamily="2" charset="0"/>
                <a:ea typeface="Times New Roman" panose="02020603050405020304" pitchFamily="18" charset="0"/>
              </a:rPr>
              <a:t>Costo del marchio internazionale</a:t>
            </a:r>
            <a:endParaRPr lang="it-IT" sz="1600" dirty="0">
              <a:effectLst/>
              <a:latin typeface="Times New Roman" panose="02020603050405020304" pitchFamily="18" charset="0"/>
              <a:ea typeface="Times New Roman" panose="02020603050405020304" pitchFamily="18" charset="0"/>
            </a:endParaRPr>
          </a:p>
          <a:p>
            <a:pPr algn="just">
              <a:spcAft>
                <a:spcPts val="940"/>
              </a:spcAft>
            </a:pPr>
            <a:r>
              <a:rPr lang="it-IT" sz="1600" spc="10" dirty="0">
                <a:solidFill>
                  <a:srgbClr val="333333"/>
                </a:solidFill>
                <a:effectLst/>
                <a:latin typeface="Titillium Web" panose="00000500000000000000" pitchFamily="2" charset="0"/>
                <a:ea typeface="Times New Roman" panose="02020603050405020304" pitchFamily="18" charset="0"/>
              </a:rPr>
              <a:t>Dipende dai paesi in cui si vuole tutelare il marchio.</a:t>
            </a:r>
            <a:endParaRPr lang="it-IT" sz="1600" dirty="0">
              <a:effectLst/>
              <a:latin typeface="Times New Roman" panose="02020603050405020304" pitchFamily="18" charset="0"/>
              <a:ea typeface="Times New Roman" panose="02020603050405020304" pitchFamily="18" charset="0"/>
            </a:endParaRPr>
          </a:p>
          <a:p>
            <a:pPr algn="just">
              <a:spcAft>
                <a:spcPts val="940"/>
              </a:spcAft>
            </a:pPr>
            <a:r>
              <a:rPr lang="it-IT" sz="1600" spc="10" dirty="0">
                <a:solidFill>
                  <a:srgbClr val="333333"/>
                </a:solidFill>
                <a:effectLst/>
                <a:latin typeface="Titillium Web" panose="00000500000000000000" pitchFamily="2" charset="0"/>
                <a:ea typeface="Times New Roman" panose="02020603050405020304" pitchFamily="18" charset="0"/>
              </a:rPr>
              <a:t>Si paga una tassa fissa amministrativa di intermediazione per la WIPO + le tasse previste da ogni singolo Paese in cui si decide di richiedere la tutela.</a:t>
            </a:r>
            <a:endParaRPr lang="it-IT" sz="1600" dirty="0">
              <a:effectLst/>
              <a:latin typeface="Times New Roman" panose="02020603050405020304" pitchFamily="18" charset="0"/>
              <a:ea typeface="Times New Roman" panose="02020603050405020304" pitchFamily="18" charset="0"/>
            </a:endParaRPr>
          </a:p>
          <a:p>
            <a:pPr algn="just">
              <a:spcAft>
                <a:spcPts val="940"/>
              </a:spcAft>
            </a:pPr>
            <a:r>
              <a:rPr lang="it-IT" sz="1600" u="none" strike="noStrike" spc="10" dirty="0">
                <a:solidFill>
                  <a:srgbClr val="0066CC"/>
                </a:solidFill>
                <a:effectLst/>
                <a:latin typeface="Titillium Web" panose="00000500000000000000" pitchFamily="2" charset="0"/>
                <a:ea typeface="Times New Roman" panose="02020603050405020304" pitchFamily="18" charset="0"/>
                <a:hlinkClick r:id="rId2"/>
              </a:rPr>
              <a:t>http://www.wipo.int/madrid/en/fees/</a:t>
            </a:r>
            <a:endParaRPr lang="it-IT" sz="1600" dirty="0">
              <a:effectLst/>
              <a:latin typeface="Times New Roman" panose="02020603050405020304" pitchFamily="18" charset="0"/>
              <a:ea typeface="Times New Roman" panose="02020603050405020304" pitchFamily="18" charset="0"/>
            </a:endParaRPr>
          </a:p>
          <a:p>
            <a:pPr algn="just">
              <a:spcAft>
                <a:spcPts val="940"/>
              </a:spcAft>
            </a:pPr>
            <a:r>
              <a:rPr lang="it-IT" sz="1600" b="1" spc="10" dirty="0">
                <a:solidFill>
                  <a:srgbClr val="333333"/>
                </a:solidFill>
                <a:effectLst/>
                <a:latin typeface="Titillium Web" panose="00000500000000000000" pitchFamily="2" charset="0"/>
                <a:ea typeface="Times New Roman" panose="02020603050405020304" pitchFamily="18" charset="0"/>
              </a:rPr>
              <a:t>Moduli pubblicati nel sito WIPO</a:t>
            </a:r>
            <a:endParaRPr lang="it-IT" sz="1600" dirty="0">
              <a:effectLst/>
              <a:latin typeface="Times New Roman" panose="02020603050405020304" pitchFamily="18" charset="0"/>
              <a:ea typeface="Times New Roman" panose="02020603050405020304" pitchFamily="18" charset="0"/>
            </a:endParaRPr>
          </a:p>
          <a:p>
            <a:pPr algn="just">
              <a:spcAft>
                <a:spcPts val="940"/>
              </a:spcAft>
            </a:pPr>
            <a:r>
              <a:rPr lang="it-IT" sz="1600" spc="10" dirty="0">
                <a:solidFill>
                  <a:srgbClr val="333333"/>
                </a:solidFill>
                <a:effectLst/>
                <a:latin typeface="Titillium Web" panose="00000500000000000000" pitchFamily="2" charset="0"/>
                <a:ea typeface="Times New Roman" panose="02020603050405020304" pitchFamily="18" charset="0"/>
              </a:rPr>
              <a:t>Per conoscere tutta la modulistica relativa alle varie tipologie di moduli pubblicati sul sito WIPO, corredati da note per il deposito e istruzioni per la loro compilazione: </a:t>
            </a:r>
            <a:r>
              <a:rPr lang="it-IT" sz="1600" u="none" strike="noStrike" spc="10" dirty="0">
                <a:solidFill>
                  <a:srgbClr val="0066CC"/>
                </a:solidFill>
                <a:effectLst/>
                <a:latin typeface="Titillium Web" panose="00000500000000000000" pitchFamily="2" charset="0"/>
                <a:ea typeface="Times New Roman" panose="02020603050405020304" pitchFamily="18" charset="0"/>
                <a:hlinkClick r:id="rId3"/>
              </a:rPr>
              <a:t>http://www.wipo.int/madrid/en/forms/</a:t>
            </a:r>
            <a:r>
              <a:rPr lang="it-IT" sz="1600" spc="10" dirty="0">
                <a:solidFill>
                  <a:srgbClr val="333333"/>
                </a:solidFill>
                <a:effectLst/>
                <a:latin typeface="Titillium Web" panose="00000500000000000000" pitchFamily="2" charset="0"/>
                <a:ea typeface="Times New Roman" panose="02020603050405020304" pitchFamily="18" charset="0"/>
              </a:rPr>
              <a:t> </a:t>
            </a:r>
            <a:endParaRPr lang="it-IT" sz="16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360904956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sellaDiTesto 2">
            <a:extLst>
              <a:ext uri="{FF2B5EF4-FFF2-40B4-BE49-F238E27FC236}">
                <a16:creationId xmlns:a16="http://schemas.microsoft.com/office/drawing/2014/main" id="{C979AD1D-107C-43D6-A56A-484EC1EC8EFE}"/>
              </a:ext>
            </a:extLst>
          </p:cNvPr>
          <p:cNvSpPr txBox="1"/>
          <p:nvPr/>
        </p:nvSpPr>
        <p:spPr>
          <a:xfrm>
            <a:off x="881743" y="1600200"/>
            <a:ext cx="7462157" cy="4872744"/>
          </a:xfrm>
          <a:prstGeom prst="rect">
            <a:avLst/>
          </a:prstGeom>
          <a:noFill/>
        </p:spPr>
        <p:txBody>
          <a:bodyPr wrap="square">
            <a:spAutoFit/>
          </a:bodyPr>
          <a:lstStyle/>
          <a:p>
            <a:pPr algn="ctr">
              <a:lnSpc>
                <a:spcPct val="107000"/>
              </a:lnSpc>
              <a:spcAft>
                <a:spcPts val="800"/>
              </a:spcAft>
            </a:pPr>
            <a:r>
              <a:rPr lang="it-IT" sz="2000" b="1" kern="1800" dirty="0">
                <a:solidFill>
                  <a:srgbClr val="2B4562"/>
                </a:solidFill>
                <a:effectLst/>
                <a:latin typeface="Titillium Web" panose="00000500000000000000" pitchFamily="2" charset="0"/>
                <a:ea typeface="Times New Roman" panose="02020603050405020304" pitchFamily="18" charset="0"/>
                <a:cs typeface="Times New Roman" panose="02020603050405020304" pitchFamily="18" charset="0"/>
              </a:rPr>
              <a:t>Servizio di primo orientamento sulla proprietà industriale</a:t>
            </a:r>
            <a:endParaRPr lang="it-IT" sz="20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it-IT" sz="1800" dirty="0">
                <a:solidFill>
                  <a:srgbClr val="212529"/>
                </a:solidFill>
                <a:effectLst/>
                <a:latin typeface="Titillium Web" panose="00000500000000000000" pitchFamily="2" charset="0"/>
                <a:ea typeface="Times New Roman" panose="02020603050405020304" pitchFamily="18" charset="0"/>
                <a:cs typeface="Times New Roman" panose="02020603050405020304" pitchFamily="18" charset="0"/>
              </a:rPr>
              <a:t>Presso le sedi di Livorno e Grosseto della Camera di Commercio della Maremma e del Tirreno è attivo il servizio di orientamento in materia di proprietà industriale, nell’ambito della Convenzione stipulata tra l'Unione Regionale delle Camere di Commercio della Toscana ed i consulenti in proprietà industriale iscritti all'Ordine, che hanno aderito all'iniziativa.</a:t>
            </a:r>
            <a:endParaRPr lang="it-IT" sz="14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it-IT" sz="1800" b="1" dirty="0">
                <a:solidFill>
                  <a:srgbClr val="212529"/>
                </a:solidFill>
                <a:effectLst/>
                <a:latin typeface="Titillium Web" panose="00000500000000000000" pitchFamily="2" charset="0"/>
                <a:ea typeface="Times New Roman" panose="02020603050405020304" pitchFamily="18" charset="0"/>
                <a:cs typeface="Times New Roman" panose="02020603050405020304" pitchFamily="18" charset="0"/>
              </a:rPr>
              <a:t>Il servizio è rivolto esclusivamente ad imprese ed inventori e non a professionisti e consulenti</a:t>
            </a:r>
            <a:r>
              <a:rPr lang="it-IT" sz="1800" dirty="0">
                <a:solidFill>
                  <a:srgbClr val="212529"/>
                </a:solidFill>
                <a:effectLst/>
                <a:latin typeface="Titillium Web" panose="00000500000000000000" pitchFamily="2" charset="0"/>
                <a:ea typeface="Times New Roman" panose="02020603050405020304" pitchFamily="18" charset="0"/>
                <a:cs typeface="Times New Roman" panose="02020603050405020304" pitchFamily="18" charset="0"/>
              </a:rPr>
              <a:t> ed è relativo alle tematiche afferenti la proprietà industriale: registrazione di marchio nazionale, internazionale e comunitario; deposito di brevetto per invenzione industriale e per modello di </a:t>
            </a:r>
            <a:r>
              <a:rPr lang="it-IT" dirty="0">
                <a:solidFill>
                  <a:srgbClr val="212529"/>
                </a:solidFill>
                <a:latin typeface="Titillium Web" panose="00000500000000000000" pitchFamily="2" charset="0"/>
                <a:ea typeface="Times New Roman" panose="02020603050405020304" pitchFamily="18" charset="0"/>
                <a:cs typeface="Times New Roman" panose="02020603050405020304" pitchFamily="18" charset="0"/>
              </a:rPr>
              <a:t>utilità nazionale, europeo e internazionale; registrazione di disegni e modelli nazionali, comunitari e internazionali.</a:t>
            </a:r>
          </a:p>
          <a:p>
            <a:pPr algn="just">
              <a:lnSpc>
                <a:spcPct val="107000"/>
              </a:lnSpc>
              <a:spcAft>
                <a:spcPts val="800"/>
              </a:spcAft>
            </a:pPr>
            <a:r>
              <a:rPr lang="it-IT" sz="1800" dirty="0">
                <a:solidFill>
                  <a:srgbClr val="212529"/>
                </a:solidFill>
                <a:effectLst/>
                <a:latin typeface="Titillium Web" panose="00000500000000000000" pitchFamily="2" charset="0"/>
                <a:ea typeface="Times New Roman" panose="02020603050405020304" pitchFamily="18" charset="0"/>
                <a:cs typeface="Times New Roman" panose="02020603050405020304" pitchFamily="18" charset="0"/>
              </a:rPr>
              <a:t>E' possibile richiedere </a:t>
            </a:r>
            <a:r>
              <a:rPr lang="it-IT" sz="1800" b="1" dirty="0">
                <a:solidFill>
                  <a:srgbClr val="212529"/>
                </a:solidFill>
                <a:effectLst/>
                <a:latin typeface="Titillium Web" panose="00000500000000000000" pitchFamily="2" charset="0"/>
                <a:ea typeface="Times New Roman" panose="02020603050405020304" pitchFamily="18" charset="0"/>
                <a:cs typeface="Times New Roman" panose="02020603050405020304" pitchFamily="18" charset="0"/>
              </a:rPr>
              <a:t>un appuntamento</a:t>
            </a:r>
            <a:r>
              <a:rPr lang="it-IT" sz="1800" dirty="0">
                <a:solidFill>
                  <a:srgbClr val="212529"/>
                </a:solidFill>
                <a:effectLst/>
                <a:latin typeface="Titillium Web" panose="00000500000000000000" pitchFamily="2" charset="0"/>
                <a:ea typeface="Times New Roman" panose="02020603050405020304" pitchFamily="18" charset="0"/>
                <a:cs typeface="Times New Roman" panose="02020603050405020304" pitchFamily="18" charset="0"/>
              </a:rPr>
              <a:t> per un unico incontro </a:t>
            </a:r>
            <a:r>
              <a:rPr lang="it-IT" sz="1800" b="1" dirty="0">
                <a:solidFill>
                  <a:srgbClr val="212529"/>
                </a:solidFill>
                <a:effectLst/>
                <a:latin typeface="Titillium Web" panose="00000500000000000000" pitchFamily="2" charset="0"/>
                <a:ea typeface="Times New Roman" panose="02020603050405020304" pitchFamily="18" charset="0"/>
                <a:cs typeface="Times New Roman" panose="02020603050405020304" pitchFamily="18" charset="0"/>
              </a:rPr>
              <a:t>individuale</a:t>
            </a:r>
            <a:r>
              <a:rPr lang="it-IT" sz="1800" dirty="0">
                <a:solidFill>
                  <a:srgbClr val="212529"/>
                </a:solidFill>
                <a:effectLst/>
                <a:latin typeface="Titillium Web" panose="00000500000000000000" pitchFamily="2" charset="0"/>
                <a:ea typeface="Times New Roman" panose="02020603050405020304" pitchFamily="18" charset="0"/>
                <a:cs typeface="Times New Roman" panose="02020603050405020304" pitchFamily="18" charset="0"/>
              </a:rPr>
              <a:t>, </a:t>
            </a:r>
            <a:r>
              <a:rPr lang="it-IT" sz="1800" b="1" dirty="0">
                <a:solidFill>
                  <a:srgbClr val="212529"/>
                </a:solidFill>
                <a:effectLst/>
                <a:latin typeface="Titillium Web" panose="00000500000000000000" pitchFamily="2" charset="0"/>
                <a:ea typeface="Times New Roman" panose="02020603050405020304" pitchFamily="18" charset="0"/>
                <a:cs typeface="Times New Roman" panose="02020603050405020304" pitchFamily="18" charset="0"/>
              </a:rPr>
              <a:t>della durata massima di mezz'ora</a:t>
            </a:r>
            <a:r>
              <a:rPr lang="it-IT" sz="1800" dirty="0">
                <a:solidFill>
                  <a:srgbClr val="212529"/>
                </a:solidFill>
                <a:effectLst/>
                <a:latin typeface="Titillium Web" panose="00000500000000000000" pitchFamily="2" charset="0"/>
                <a:ea typeface="Times New Roman" panose="02020603050405020304" pitchFamily="18" charset="0"/>
                <a:cs typeface="Times New Roman" panose="02020603050405020304" pitchFamily="18" charset="0"/>
              </a:rPr>
              <a:t> con uno dei consulenti in proprietà industriale che hanno aderito alla convenzione. </a:t>
            </a:r>
            <a:endParaRPr lang="it-IT" sz="1400" dirty="0">
              <a:solidFill>
                <a:srgbClr val="212529"/>
              </a:solidFill>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84776555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sellaDiTesto 2">
            <a:extLst>
              <a:ext uri="{FF2B5EF4-FFF2-40B4-BE49-F238E27FC236}">
                <a16:creationId xmlns:a16="http://schemas.microsoft.com/office/drawing/2014/main" id="{EF3BFCD4-E951-47E9-A1B7-0B147EC196DF}"/>
              </a:ext>
            </a:extLst>
          </p:cNvPr>
          <p:cNvSpPr txBox="1"/>
          <p:nvPr/>
        </p:nvSpPr>
        <p:spPr>
          <a:xfrm>
            <a:off x="751114" y="1191987"/>
            <a:ext cx="7641772" cy="5010089"/>
          </a:xfrm>
          <a:prstGeom prst="rect">
            <a:avLst/>
          </a:prstGeom>
          <a:noFill/>
        </p:spPr>
        <p:txBody>
          <a:bodyPr wrap="square">
            <a:spAutoFit/>
          </a:bodyPr>
          <a:lstStyle/>
          <a:p>
            <a:pPr algn="just"/>
            <a:r>
              <a:rPr lang="it-IT" sz="1600" b="1" dirty="0">
                <a:solidFill>
                  <a:srgbClr val="212529"/>
                </a:solidFill>
                <a:effectLst/>
                <a:latin typeface="Titillium Web" panose="00000500000000000000" pitchFamily="2" charset="0"/>
                <a:ea typeface="Times New Roman" panose="02020603050405020304" pitchFamily="18" charset="0"/>
                <a:cs typeface="Times New Roman" panose="02020603050405020304" pitchFamily="18" charset="0"/>
              </a:rPr>
              <a:t>L’incontro è da intendersi esclusivamente a scopo informativo</a:t>
            </a:r>
            <a:r>
              <a:rPr lang="it-IT" sz="1600" dirty="0">
                <a:solidFill>
                  <a:srgbClr val="212529"/>
                </a:solidFill>
                <a:effectLst/>
                <a:latin typeface="Titillium Web" panose="00000500000000000000" pitchFamily="2" charset="0"/>
                <a:ea typeface="Times New Roman" panose="02020603050405020304" pitchFamily="18" charset="0"/>
                <a:cs typeface="Times New Roman" panose="02020603050405020304" pitchFamily="18" charset="0"/>
              </a:rPr>
              <a:t>, in quanto utilizzabile dall’azienda/inventore per meglio valutare e decidere la propria successiva strategia dal punto di vista brevettuale, e non è finalizzato al rilascio di un parere professionale esaustivo.</a:t>
            </a:r>
          </a:p>
          <a:p>
            <a:pPr algn="just">
              <a:lnSpc>
                <a:spcPct val="107000"/>
              </a:lnSpc>
              <a:spcAft>
                <a:spcPts val="800"/>
              </a:spcAft>
            </a:pPr>
            <a:r>
              <a:rPr lang="it-IT" sz="1600" b="1" dirty="0">
                <a:solidFill>
                  <a:srgbClr val="212529"/>
                </a:solidFill>
                <a:effectLst/>
                <a:latin typeface="Titillium Web" panose="00000500000000000000" pitchFamily="2" charset="0"/>
                <a:ea typeface="Times New Roman" panose="02020603050405020304" pitchFamily="18" charset="0"/>
                <a:cs typeface="Times New Roman" panose="02020603050405020304" pitchFamily="18" charset="0"/>
              </a:rPr>
              <a:t>L'intero procedimento ha carattere riservato:</a:t>
            </a:r>
            <a:r>
              <a:rPr lang="it-IT" sz="1600" dirty="0">
                <a:solidFill>
                  <a:srgbClr val="212529"/>
                </a:solidFill>
                <a:effectLst/>
                <a:latin typeface="Titillium Web" panose="00000500000000000000" pitchFamily="2" charset="0"/>
                <a:ea typeface="Times New Roman" panose="02020603050405020304" pitchFamily="18" charset="0"/>
                <a:cs typeface="Times New Roman" panose="02020603050405020304" pitchFamily="18" charset="0"/>
              </a:rPr>
              <a:t> tutta la documentazione consegnata viene trattata limitatamente a quanto necessario per l'organizzazione dell'incontro con i consulenti. Gli stessi consulenti operano osservando il segreto professionale, e non possono utilizzare o divulgare le informazioni ed i dati di cui vengono a conoscenza nello svolgimento dell'incontro.</a:t>
            </a:r>
            <a:endParaRPr lang="it-IT" sz="16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it-IT" sz="1600" b="1" dirty="0">
                <a:solidFill>
                  <a:srgbClr val="2B4562"/>
                </a:solidFill>
                <a:effectLst/>
                <a:latin typeface="Titillium Web" panose="00000500000000000000" pitchFamily="2" charset="0"/>
                <a:ea typeface="Times New Roman" panose="02020603050405020304" pitchFamily="18" charset="0"/>
                <a:cs typeface="Times New Roman" panose="02020603050405020304" pitchFamily="18" charset="0"/>
              </a:rPr>
              <a:t>Come e dove si svolge l’incontro</a:t>
            </a:r>
            <a:endParaRPr lang="it-IT" sz="16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it-IT" sz="1600" dirty="0">
                <a:solidFill>
                  <a:srgbClr val="212529"/>
                </a:solidFill>
                <a:effectLst/>
                <a:latin typeface="Titillium Web" panose="00000500000000000000" pitchFamily="2" charset="0"/>
                <a:ea typeface="Times New Roman" panose="02020603050405020304" pitchFamily="18" charset="0"/>
                <a:cs typeface="Times New Roman" panose="02020603050405020304" pitchFamily="18" charset="0"/>
              </a:rPr>
              <a:t>I colloqui si tengono il secondo e il quarto martedì del mese in modalità telematica o telefonica.</a:t>
            </a:r>
          </a:p>
          <a:p>
            <a:pPr>
              <a:lnSpc>
                <a:spcPct val="107000"/>
              </a:lnSpc>
              <a:spcAft>
                <a:spcPts val="800"/>
              </a:spcAft>
            </a:pPr>
            <a:r>
              <a:rPr lang="it-IT" sz="1600" b="1" dirty="0">
                <a:solidFill>
                  <a:srgbClr val="2B4562"/>
                </a:solidFill>
                <a:effectLst/>
                <a:latin typeface="Titillium Web" panose="00000500000000000000" pitchFamily="2" charset="0"/>
                <a:ea typeface="Times New Roman" panose="02020603050405020304" pitchFamily="18" charset="0"/>
                <a:cs typeface="Times New Roman" panose="02020603050405020304" pitchFamily="18" charset="0"/>
              </a:rPr>
              <a:t>Come si accede al servizio</a:t>
            </a:r>
            <a:endParaRPr lang="it-IT" sz="16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it-IT" sz="1600" dirty="0">
                <a:solidFill>
                  <a:srgbClr val="212529"/>
                </a:solidFill>
                <a:effectLst/>
                <a:latin typeface="Titillium Web" panose="00000500000000000000" pitchFamily="2" charset="0"/>
                <a:ea typeface="Times New Roman" panose="02020603050405020304" pitchFamily="18" charset="0"/>
                <a:cs typeface="Times New Roman" panose="02020603050405020304" pitchFamily="18" charset="0"/>
              </a:rPr>
              <a:t>L’accesso al servizio di primo orientamento avviene previo appuntamento da richiedere alla Camera di Commercio, specificando gli argomenti oggetto dell’incontro.</a:t>
            </a:r>
            <a:endParaRPr lang="it-IT" sz="16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it-IT" sz="1600" b="1" dirty="0">
                <a:solidFill>
                  <a:srgbClr val="212529"/>
                </a:solidFill>
                <a:effectLst/>
                <a:latin typeface="Titillium Web" panose="00000500000000000000" pitchFamily="2" charset="0"/>
                <a:ea typeface="Times New Roman" panose="02020603050405020304" pitchFamily="18" charset="0"/>
                <a:cs typeface="Times New Roman" panose="02020603050405020304" pitchFamily="18" charset="0"/>
              </a:rPr>
              <a:t>La domanda può essere inoltrata compilando apposito modulo</a:t>
            </a:r>
            <a:r>
              <a:rPr lang="it-IT" sz="1600" dirty="0">
                <a:solidFill>
                  <a:srgbClr val="212529"/>
                </a:solidFill>
                <a:effectLst/>
                <a:latin typeface="Titillium Web" panose="00000500000000000000" pitchFamily="2" charset="0"/>
                <a:ea typeface="Times New Roman" panose="02020603050405020304" pitchFamily="18" charset="0"/>
                <a:cs typeface="Times New Roman" panose="02020603050405020304" pitchFamily="18" charset="0"/>
              </a:rPr>
              <a:t> da inoltrare via e-mail all’indirizzo marchibrevetti@lg.camcom.it.</a:t>
            </a:r>
            <a:endParaRPr lang="it-IT" sz="1600" dirty="0"/>
          </a:p>
        </p:txBody>
      </p:sp>
    </p:spTree>
    <p:extLst>
      <p:ext uri="{BB962C8B-B14F-4D97-AF65-F5344CB8AC3E}">
        <p14:creationId xmlns:p14="http://schemas.microsoft.com/office/powerpoint/2010/main" val="84683359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sellaDiTesto 2">
            <a:extLst>
              <a:ext uri="{FF2B5EF4-FFF2-40B4-BE49-F238E27FC236}">
                <a16:creationId xmlns:a16="http://schemas.microsoft.com/office/drawing/2014/main" id="{5A58DB88-B368-4629-A9A7-C05EF20E66B8}"/>
              </a:ext>
            </a:extLst>
          </p:cNvPr>
          <p:cNvSpPr txBox="1"/>
          <p:nvPr/>
        </p:nvSpPr>
        <p:spPr>
          <a:xfrm>
            <a:off x="473527" y="1664863"/>
            <a:ext cx="8147959" cy="5280163"/>
          </a:xfrm>
          <a:prstGeom prst="rect">
            <a:avLst/>
          </a:prstGeom>
          <a:noFill/>
        </p:spPr>
        <p:txBody>
          <a:bodyPr wrap="square">
            <a:spAutoFit/>
          </a:bodyPr>
          <a:lstStyle/>
          <a:p>
            <a:pPr algn="l"/>
            <a:r>
              <a:rPr lang="it-IT" sz="2400" b="1" i="0" dirty="0">
                <a:solidFill>
                  <a:srgbClr val="212529"/>
                </a:solidFill>
                <a:effectLst/>
                <a:latin typeface="Titillium Web" panose="00000500000000000000" pitchFamily="2" charset="0"/>
              </a:rPr>
              <a:t>Attività dell’Ufficio marchi e brevetti della Camera di Commercio</a:t>
            </a:r>
          </a:p>
          <a:p>
            <a:pPr algn="l"/>
            <a:endParaRPr lang="it-IT" sz="2400" b="1" i="0" dirty="0">
              <a:solidFill>
                <a:srgbClr val="212529"/>
              </a:solidFill>
              <a:effectLst/>
              <a:latin typeface="Titillium Web" panose="00000500000000000000" pitchFamily="2" charset="0"/>
            </a:endParaRPr>
          </a:p>
          <a:p>
            <a:pPr algn="just"/>
            <a:r>
              <a:rPr lang="it-IT" b="1" i="0" dirty="0">
                <a:solidFill>
                  <a:srgbClr val="212529"/>
                </a:solidFill>
                <a:effectLst/>
                <a:latin typeface="Titillium Web" panose="00000500000000000000" pitchFamily="2" charset="0"/>
              </a:rPr>
              <a:t>L’Ufficio riceve le seguenti tipologie di domanda cartacea, per la trasmissione all’Ufficio Italiano Brevetti e Marchi (UIBM):</a:t>
            </a:r>
            <a:endParaRPr lang="it-IT" b="0" i="0" dirty="0">
              <a:solidFill>
                <a:srgbClr val="212529"/>
              </a:solidFill>
              <a:effectLst/>
              <a:latin typeface="Titillium Web" panose="00000500000000000000" pitchFamily="2" charset="0"/>
            </a:endParaRPr>
          </a:p>
          <a:p>
            <a:pPr algn="just">
              <a:buFont typeface="Arial" panose="020B0604020202020204" pitchFamily="34" charset="0"/>
              <a:buChar char="•"/>
            </a:pPr>
            <a:r>
              <a:rPr lang="it-IT" b="0" i="0" dirty="0">
                <a:solidFill>
                  <a:srgbClr val="212529"/>
                </a:solidFill>
                <a:effectLst/>
                <a:latin typeface="Titillium Web" panose="00000500000000000000" pitchFamily="2" charset="0"/>
              </a:rPr>
              <a:t>marchio nazionale (primo deposito e rinnovo);</a:t>
            </a:r>
          </a:p>
          <a:p>
            <a:pPr algn="just">
              <a:buFont typeface="Arial" panose="020B0604020202020204" pitchFamily="34" charset="0"/>
              <a:buChar char="•"/>
            </a:pPr>
            <a:r>
              <a:rPr lang="it-IT" b="0" i="0" dirty="0">
                <a:solidFill>
                  <a:srgbClr val="212529"/>
                </a:solidFill>
                <a:effectLst/>
                <a:latin typeface="Titillium Web" panose="00000500000000000000" pitchFamily="2" charset="0"/>
              </a:rPr>
              <a:t>brevetto per invenzione industriale;</a:t>
            </a:r>
          </a:p>
          <a:p>
            <a:pPr algn="just">
              <a:buFont typeface="Arial" panose="020B0604020202020204" pitchFamily="34" charset="0"/>
              <a:buChar char="•"/>
            </a:pPr>
            <a:r>
              <a:rPr lang="it-IT" b="0" i="0" dirty="0">
                <a:solidFill>
                  <a:srgbClr val="212529"/>
                </a:solidFill>
                <a:effectLst/>
                <a:latin typeface="Titillium Web" panose="00000500000000000000" pitchFamily="2" charset="0"/>
              </a:rPr>
              <a:t>brevetto per modello di utilità;</a:t>
            </a:r>
          </a:p>
          <a:p>
            <a:pPr algn="just">
              <a:buFont typeface="Arial" panose="020B0604020202020204" pitchFamily="34" charset="0"/>
              <a:buChar char="•"/>
            </a:pPr>
            <a:r>
              <a:rPr lang="it-IT" b="0" i="0" dirty="0">
                <a:solidFill>
                  <a:srgbClr val="212529"/>
                </a:solidFill>
                <a:effectLst/>
                <a:latin typeface="Titillium Web" panose="00000500000000000000" pitchFamily="2" charset="0"/>
              </a:rPr>
              <a:t>disegno e modello;</a:t>
            </a:r>
          </a:p>
          <a:p>
            <a:pPr algn="just">
              <a:buFont typeface="Arial" panose="020B0604020202020204" pitchFamily="34" charset="0"/>
              <a:buChar char="•"/>
            </a:pPr>
            <a:r>
              <a:rPr lang="it-IT" b="0" i="0" dirty="0">
                <a:solidFill>
                  <a:srgbClr val="212529"/>
                </a:solidFill>
                <a:effectLst/>
                <a:latin typeface="Titillium Web" panose="00000500000000000000" pitchFamily="2" charset="0"/>
              </a:rPr>
              <a:t>istanze connesse (modifica della domanda originaria)</a:t>
            </a:r>
          </a:p>
          <a:p>
            <a:pPr algn="just">
              <a:buFont typeface="Arial" panose="020B0604020202020204" pitchFamily="34" charset="0"/>
              <a:buChar char="•"/>
            </a:pPr>
            <a:r>
              <a:rPr lang="it-IT" b="0" i="0" dirty="0">
                <a:solidFill>
                  <a:srgbClr val="212529"/>
                </a:solidFill>
                <a:effectLst/>
                <a:latin typeface="Titillium Web" panose="00000500000000000000" pitchFamily="2" charset="0"/>
              </a:rPr>
              <a:t>marchio internazionale.</a:t>
            </a:r>
          </a:p>
          <a:p>
            <a:pPr algn="just"/>
            <a:endParaRPr lang="it-IT" b="0" i="0" dirty="0">
              <a:solidFill>
                <a:srgbClr val="212529"/>
              </a:solidFill>
              <a:effectLst/>
              <a:latin typeface="Titillium Web" panose="00000500000000000000" pitchFamily="2" charset="0"/>
            </a:endParaRPr>
          </a:p>
          <a:p>
            <a:pPr algn="just"/>
            <a:r>
              <a:rPr lang="it-IT" b="1" i="0" dirty="0">
                <a:solidFill>
                  <a:srgbClr val="212529"/>
                </a:solidFill>
                <a:effectLst/>
                <a:latin typeface="Titillium Web" panose="00000500000000000000" pitchFamily="2" charset="0"/>
              </a:rPr>
              <a:t>Per la presentazione della domanda o per informazioni di dettaglio</a:t>
            </a:r>
            <a:r>
              <a:rPr lang="it-IT" b="0" i="0" dirty="0">
                <a:solidFill>
                  <a:srgbClr val="212529"/>
                </a:solidFill>
                <a:effectLst/>
                <a:latin typeface="Titillium Web" panose="00000500000000000000" pitchFamily="2" charset="0"/>
              </a:rPr>
              <a:t> è necessario concordare un </a:t>
            </a:r>
            <a:r>
              <a:rPr lang="it-IT" b="1" i="0" dirty="0">
                <a:solidFill>
                  <a:srgbClr val="212529"/>
                </a:solidFill>
                <a:effectLst/>
                <a:latin typeface="Titillium Web" panose="00000500000000000000" pitchFamily="2" charset="0"/>
              </a:rPr>
              <a:t>appuntamento</a:t>
            </a:r>
            <a:r>
              <a:rPr lang="it-IT" b="0" i="0" dirty="0">
                <a:solidFill>
                  <a:srgbClr val="212529"/>
                </a:solidFill>
                <a:effectLst/>
                <a:latin typeface="Titillium Web" panose="00000500000000000000" pitchFamily="2" charset="0"/>
              </a:rPr>
              <a:t> con l'ufficio, tramite la mail </a:t>
            </a:r>
            <a:r>
              <a:rPr lang="it-IT" b="0" i="0" u="sng" dirty="0">
                <a:solidFill>
                  <a:srgbClr val="0079C0"/>
                </a:solidFill>
                <a:effectLst/>
                <a:latin typeface="Titillium Web" panose="00000500000000000000" pitchFamily="2" charset="0"/>
                <a:hlinkClick r:id="rId2"/>
              </a:rPr>
              <a:t>marchibrevetti@lg.camcom.it</a:t>
            </a:r>
            <a:r>
              <a:rPr lang="it-IT" u="sng" dirty="0">
                <a:solidFill>
                  <a:srgbClr val="212529"/>
                </a:solidFill>
                <a:latin typeface="Titillium Web" panose="00000500000000000000" pitchFamily="2" charset="0"/>
              </a:rPr>
              <a:t>.</a:t>
            </a:r>
            <a:endParaRPr lang="it-IT" b="0" i="0" dirty="0">
              <a:solidFill>
                <a:srgbClr val="212529"/>
              </a:solidFill>
              <a:effectLst/>
              <a:latin typeface="Titillium Web" panose="00000500000000000000" pitchFamily="2" charset="0"/>
            </a:endParaRPr>
          </a:p>
          <a:p>
            <a:pPr lvl="0" algn="ctr">
              <a:lnSpc>
                <a:spcPct val="107000"/>
              </a:lnSpc>
              <a:spcAft>
                <a:spcPts val="800"/>
              </a:spcAft>
              <a:buSzPts val="1000"/>
              <a:tabLst>
                <a:tab pos="457200" algn="l"/>
              </a:tabLst>
            </a:pPr>
            <a:endParaRPr lang="it-IT" sz="2000" b="1" kern="1800" dirty="0">
              <a:solidFill>
                <a:srgbClr val="2B4562"/>
              </a:solidFill>
              <a:latin typeface="Titillium Web" panose="00000500000000000000" pitchFamily="2" charset="0"/>
              <a:cs typeface="Times New Roman" panose="02020603050405020304" pitchFamily="18" charset="0"/>
            </a:endParaRPr>
          </a:p>
          <a:p>
            <a:pPr lvl="0" algn="ctr">
              <a:lnSpc>
                <a:spcPct val="107000"/>
              </a:lnSpc>
              <a:spcAft>
                <a:spcPts val="800"/>
              </a:spcAft>
              <a:buSzPts val="1000"/>
              <a:tabLst>
                <a:tab pos="457200" algn="l"/>
              </a:tabLst>
            </a:pPr>
            <a:endParaRPr lang="it-IT" sz="2000" b="1" kern="1800" dirty="0">
              <a:solidFill>
                <a:srgbClr val="2B4562"/>
              </a:solidFill>
              <a:latin typeface="Titillium Web" panose="00000500000000000000" pitchFamily="2" charset="0"/>
              <a:cs typeface="Times New Roman" panose="02020603050405020304" pitchFamily="18" charset="0"/>
            </a:endParaRPr>
          </a:p>
        </p:txBody>
      </p:sp>
    </p:spTree>
    <p:extLst>
      <p:ext uri="{BB962C8B-B14F-4D97-AF65-F5344CB8AC3E}">
        <p14:creationId xmlns:p14="http://schemas.microsoft.com/office/powerpoint/2010/main" val="80692313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sellaDiTesto 2">
            <a:extLst>
              <a:ext uri="{FF2B5EF4-FFF2-40B4-BE49-F238E27FC236}">
                <a16:creationId xmlns:a16="http://schemas.microsoft.com/office/drawing/2014/main" id="{8AE4BF8F-E87F-434D-803D-AEB18409C362}"/>
              </a:ext>
            </a:extLst>
          </p:cNvPr>
          <p:cNvSpPr txBox="1"/>
          <p:nvPr/>
        </p:nvSpPr>
        <p:spPr>
          <a:xfrm>
            <a:off x="800099" y="1551214"/>
            <a:ext cx="7560129" cy="4992713"/>
          </a:xfrm>
          <a:prstGeom prst="rect">
            <a:avLst/>
          </a:prstGeom>
          <a:noFill/>
        </p:spPr>
        <p:txBody>
          <a:bodyPr wrap="square">
            <a:spAutoFit/>
          </a:bodyPr>
          <a:lstStyle/>
          <a:p>
            <a:pPr algn="just"/>
            <a:r>
              <a:rPr lang="it-IT" b="1" i="0" dirty="0">
                <a:solidFill>
                  <a:srgbClr val="212529"/>
                </a:solidFill>
                <a:effectLst/>
                <a:latin typeface="Titillium Web" panose="00000500000000000000" pitchFamily="2" charset="0"/>
              </a:rPr>
              <a:t>Prima di recarsi presso l’ufficio</a:t>
            </a:r>
            <a:r>
              <a:rPr lang="it-IT" b="0" i="0" dirty="0">
                <a:solidFill>
                  <a:srgbClr val="212529"/>
                </a:solidFill>
                <a:effectLst/>
                <a:latin typeface="Titillium Web" panose="00000500000000000000" pitchFamily="2" charset="0"/>
              </a:rPr>
              <a:t> per il deposito della domanda è necessario </a:t>
            </a:r>
            <a:r>
              <a:rPr lang="it-IT" b="1" i="0" dirty="0">
                <a:solidFill>
                  <a:srgbClr val="212529"/>
                </a:solidFill>
                <a:effectLst/>
                <a:latin typeface="Titillium Web" panose="00000500000000000000" pitchFamily="2" charset="0"/>
              </a:rPr>
              <a:t>trasmettere via mail</a:t>
            </a:r>
            <a:r>
              <a:rPr lang="it-IT" b="0" i="0" dirty="0">
                <a:solidFill>
                  <a:srgbClr val="212529"/>
                </a:solidFill>
                <a:effectLst/>
                <a:latin typeface="Titillium Web" panose="00000500000000000000" pitchFamily="2" charset="0"/>
              </a:rPr>
              <a:t>, all'indirizzo </a:t>
            </a:r>
            <a:r>
              <a:rPr lang="it-IT" b="0" i="0" u="sng" dirty="0">
                <a:solidFill>
                  <a:srgbClr val="0079C0"/>
                </a:solidFill>
                <a:effectLst/>
                <a:latin typeface="Titillium Web" panose="00000500000000000000" pitchFamily="2" charset="0"/>
                <a:hlinkClick r:id="rId2"/>
              </a:rPr>
              <a:t>marchibrevetti@lg.camcom.it</a:t>
            </a:r>
            <a:r>
              <a:rPr lang="it-IT" b="0" i="0" dirty="0">
                <a:solidFill>
                  <a:srgbClr val="212529"/>
                </a:solidFill>
                <a:effectLst/>
                <a:latin typeface="Titillium Web" panose="00000500000000000000" pitchFamily="2" charset="0"/>
              </a:rPr>
              <a:t>, </a:t>
            </a:r>
            <a:r>
              <a:rPr lang="it-IT" b="1" i="0" dirty="0">
                <a:solidFill>
                  <a:srgbClr val="212529"/>
                </a:solidFill>
                <a:effectLst/>
                <a:latin typeface="Titillium Web" panose="00000500000000000000" pitchFamily="2" charset="0"/>
              </a:rPr>
              <a:t>la modulistica compilata</a:t>
            </a:r>
            <a:r>
              <a:rPr lang="it-IT" b="0" i="0" dirty="0">
                <a:solidFill>
                  <a:srgbClr val="212529"/>
                </a:solidFill>
                <a:effectLst/>
                <a:latin typeface="Titillium Web" panose="00000500000000000000" pitchFamily="2" charset="0"/>
              </a:rPr>
              <a:t> ed attendere di ricevere la valutazione sulla correttezza formale della stessa.</a:t>
            </a:r>
          </a:p>
          <a:p>
            <a:pPr algn="ctr">
              <a:lnSpc>
                <a:spcPct val="107000"/>
              </a:lnSpc>
              <a:spcAft>
                <a:spcPts val="800"/>
              </a:spcAft>
            </a:pPr>
            <a:endParaRPr lang="it-IT" b="1" kern="1800" dirty="0">
              <a:solidFill>
                <a:srgbClr val="2B4562"/>
              </a:solidFill>
              <a:effectLst/>
              <a:latin typeface="Titillium Web" panose="00000500000000000000" pitchFamily="2" charset="0"/>
              <a:ea typeface="Times New Roman" panose="02020603050405020304" pitchFamily="18" charset="0"/>
              <a:cs typeface="Times New Roman" panose="02020603050405020304" pitchFamily="18" charset="0"/>
            </a:endParaRPr>
          </a:p>
          <a:p>
            <a:pPr algn="ctr">
              <a:lnSpc>
                <a:spcPct val="107000"/>
              </a:lnSpc>
              <a:spcAft>
                <a:spcPts val="800"/>
              </a:spcAft>
            </a:pPr>
            <a:r>
              <a:rPr lang="it-IT" b="1" kern="1800" dirty="0">
                <a:solidFill>
                  <a:srgbClr val="2B4562"/>
                </a:solidFill>
                <a:effectLst/>
                <a:latin typeface="Titillium Web" panose="00000500000000000000" pitchFamily="2" charset="0"/>
                <a:ea typeface="Times New Roman" panose="02020603050405020304" pitchFamily="18" charset="0"/>
                <a:cs typeface="Times New Roman" panose="02020603050405020304" pitchFamily="18" charset="0"/>
              </a:rPr>
              <a:t>Contatti Ufficio Marchi e brevetti</a:t>
            </a:r>
            <a:endParaRPr lang="it-IT"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it-IT" i="1" dirty="0">
                <a:solidFill>
                  <a:srgbClr val="212529"/>
                </a:solidFill>
                <a:effectLst/>
                <a:latin typeface="Titillium Web" panose="00000500000000000000" pitchFamily="2" charset="0"/>
                <a:ea typeface="Times New Roman" panose="02020603050405020304" pitchFamily="18" charset="0"/>
                <a:cs typeface="Times New Roman" panose="02020603050405020304" pitchFamily="18" charset="0"/>
              </a:rPr>
              <a:t>E-mail</a:t>
            </a:r>
            <a:r>
              <a:rPr lang="it-IT" dirty="0">
                <a:solidFill>
                  <a:srgbClr val="212529"/>
                </a:solidFill>
                <a:effectLst/>
                <a:latin typeface="Titillium Web" panose="00000500000000000000" pitchFamily="2" charset="0"/>
                <a:ea typeface="Times New Roman" panose="02020603050405020304" pitchFamily="18" charset="0"/>
                <a:cs typeface="Times New Roman" panose="02020603050405020304" pitchFamily="18" charset="0"/>
              </a:rPr>
              <a:t>: </a:t>
            </a:r>
            <a:r>
              <a:rPr lang="it-IT" dirty="0">
                <a:solidFill>
                  <a:srgbClr val="0079C0"/>
                </a:solidFill>
                <a:effectLst/>
                <a:latin typeface="Titillium Web" panose="00000500000000000000" pitchFamily="2" charset="0"/>
                <a:ea typeface="Times New Roman" panose="02020603050405020304" pitchFamily="18" charset="0"/>
                <a:cs typeface="Times New Roman" panose="02020603050405020304" pitchFamily="18" charset="0"/>
                <a:hlinkClick r:id="rId2"/>
              </a:rPr>
              <a:t>marchibrevetti@lg.camcom.it</a:t>
            </a:r>
            <a:r>
              <a:rPr lang="it-IT" dirty="0">
                <a:solidFill>
                  <a:srgbClr val="212529"/>
                </a:solidFill>
                <a:effectLst/>
                <a:latin typeface="Titillium Web" panose="00000500000000000000" pitchFamily="2" charset="0"/>
                <a:ea typeface="Times New Roman" panose="02020603050405020304" pitchFamily="18" charset="0"/>
                <a:cs typeface="Times New Roman" panose="02020603050405020304" pitchFamily="18" charset="0"/>
              </a:rPr>
              <a:t> </a:t>
            </a:r>
            <a:br>
              <a:rPr lang="it-IT" dirty="0">
                <a:solidFill>
                  <a:srgbClr val="212529"/>
                </a:solidFill>
                <a:effectLst/>
                <a:latin typeface="Titillium Web" panose="00000500000000000000" pitchFamily="2" charset="0"/>
                <a:ea typeface="Times New Roman" panose="02020603050405020304" pitchFamily="18" charset="0"/>
                <a:cs typeface="Times New Roman" panose="02020603050405020304" pitchFamily="18" charset="0"/>
              </a:rPr>
            </a:br>
            <a:r>
              <a:rPr lang="it-IT" i="1" dirty="0">
                <a:solidFill>
                  <a:srgbClr val="212529"/>
                </a:solidFill>
                <a:effectLst/>
                <a:latin typeface="Titillium Web" panose="00000500000000000000" pitchFamily="2" charset="0"/>
                <a:ea typeface="Times New Roman" panose="02020603050405020304" pitchFamily="18" charset="0"/>
                <a:cs typeface="Times New Roman" panose="02020603050405020304" pitchFamily="18" charset="0"/>
              </a:rPr>
              <a:t>PEC</a:t>
            </a:r>
            <a:r>
              <a:rPr lang="it-IT" dirty="0">
                <a:solidFill>
                  <a:srgbClr val="212529"/>
                </a:solidFill>
                <a:effectLst/>
                <a:latin typeface="Titillium Web" panose="00000500000000000000" pitchFamily="2" charset="0"/>
                <a:ea typeface="Times New Roman" panose="02020603050405020304" pitchFamily="18" charset="0"/>
                <a:cs typeface="Times New Roman" panose="02020603050405020304" pitchFamily="18" charset="0"/>
              </a:rPr>
              <a:t>: </a:t>
            </a:r>
            <a:r>
              <a:rPr lang="it-IT" dirty="0">
                <a:solidFill>
                  <a:srgbClr val="0079C0"/>
                </a:solidFill>
                <a:effectLst/>
                <a:latin typeface="Titillium Web" panose="00000500000000000000" pitchFamily="2" charset="0"/>
                <a:ea typeface="Times New Roman" panose="02020603050405020304" pitchFamily="18" charset="0"/>
                <a:cs typeface="Times New Roman" panose="02020603050405020304" pitchFamily="18" charset="0"/>
                <a:hlinkClick r:id="rId3"/>
              </a:rPr>
              <a:t>cameradicommercio@pec.lg.camcom.it</a:t>
            </a:r>
            <a:endParaRPr lang="it-IT"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1125"/>
              </a:spcAft>
              <a:buSzPts val="1000"/>
              <a:buFont typeface="Symbol" panose="05050102010706020507" pitchFamily="18" charset="2"/>
              <a:buChar char=""/>
              <a:tabLst>
                <a:tab pos="457200" algn="l"/>
              </a:tabLst>
            </a:pPr>
            <a:r>
              <a:rPr lang="it-IT" b="1" dirty="0">
                <a:solidFill>
                  <a:srgbClr val="212529"/>
                </a:solidFill>
                <a:effectLst/>
                <a:latin typeface="Titillium Web" panose="00000500000000000000" pitchFamily="2" charset="0"/>
                <a:ea typeface="Times New Roman" panose="02020603050405020304" pitchFamily="18" charset="0"/>
                <a:cs typeface="Times New Roman" panose="02020603050405020304" pitchFamily="18" charset="0"/>
              </a:rPr>
              <a:t>Sede di Livorno:</a:t>
            </a:r>
            <a:r>
              <a:rPr lang="it-IT" dirty="0">
                <a:solidFill>
                  <a:srgbClr val="212529"/>
                </a:solidFill>
                <a:effectLst/>
                <a:latin typeface="Titillium Web" panose="00000500000000000000" pitchFamily="2" charset="0"/>
                <a:ea typeface="Times New Roman" panose="02020603050405020304" pitchFamily="18" charset="0"/>
                <a:cs typeface="Times New Roman" panose="02020603050405020304" pitchFamily="18" charset="0"/>
              </a:rPr>
              <a:t> 0586 231.228-265-281 - Piazza del Municipio 48.</a:t>
            </a:r>
            <a:endParaRPr lang="it-IT" dirty="0">
              <a:solidFill>
                <a:srgbClr val="212529"/>
              </a:solidFill>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1125"/>
              </a:spcAft>
              <a:buSzPts val="1000"/>
              <a:buFont typeface="Symbol" panose="05050102010706020507" pitchFamily="18" charset="2"/>
              <a:buChar char=""/>
              <a:tabLst>
                <a:tab pos="457200" algn="l"/>
              </a:tabLst>
            </a:pPr>
            <a:r>
              <a:rPr lang="it-IT" b="1" dirty="0">
                <a:solidFill>
                  <a:srgbClr val="212529"/>
                </a:solidFill>
                <a:effectLst/>
                <a:latin typeface="Titillium Web" panose="00000500000000000000" pitchFamily="2" charset="0"/>
                <a:ea typeface="Times New Roman" panose="02020603050405020304" pitchFamily="18" charset="0"/>
                <a:cs typeface="Times New Roman" panose="02020603050405020304" pitchFamily="18" charset="0"/>
              </a:rPr>
              <a:t>Sede di Grosseto:</a:t>
            </a:r>
            <a:r>
              <a:rPr lang="it-IT" dirty="0">
                <a:solidFill>
                  <a:srgbClr val="212529"/>
                </a:solidFill>
                <a:effectLst/>
                <a:latin typeface="Titillium Web" panose="00000500000000000000" pitchFamily="2" charset="0"/>
                <a:ea typeface="Times New Roman" panose="02020603050405020304" pitchFamily="18" charset="0"/>
                <a:cs typeface="Times New Roman" panose="02020603050405020304" pitchFamily="18" charset="0"/>
              </a:rPr>
              <a:t> 0564 430.234 - Via F.lli Cairoli 10.</a:t>
            </a:r>
          </a:p>
          <a:p>
            <a:pPr marL="342900" lvl="0" indent="-342900">
              <a:lnSpc>
                <a:spcPct val="107000"/>
              </a:lnSpc>
              <a:spcAft>
                <a:spcPts val="1125"/>
              </a:spcAft>
              <a:buSzPts val="1000"/>
              <a:buFont typeface="Symbol" panose="05050102010706020507" pitchFamily="18" charset="2"/>
              <a:buChar char=""/>
              <a:tabLst>
                <a:tab pos="457200" algn="l"/>
              </a:tabLst>
            </a:pPr>
            <a:endParaRPr lang="it-IT" dirty="0">
              <a:solidFill>
                <a:srgbClr val="212529"/>
              </a:solidFill>
              <a:effectLst/>
              <a:latin typeface="Titillium Web" panose="00000500000000000000" pitchFamily="2" charset="0"/>
              <a:ea typeface="Times New Roman" panose="02020603050405020304" pitchFamily="18" charset="0"/>
              <a:cs typeface="Times New Roman" panose="02020603050405020304" pitchFamily="18" charset="0"/>
            </a:endParaRPr>
          </a:p>
          <a:p>
            <a:pPr lvl="0" algn="ctr">
              <a:lnSpc>
                <a:spcPct val="107000"/>
              </a:lnSpc>
              <a:spcAft>
                <a:spcPts val="800"/>
              </a:spcAft>
              <a:buSzPts val="1000"/>
              <a:tabLst>
                <a:tab pos="457200" algn="l"/>
              </a:tabLst>
            </a:pPr>
            <a:r>
              <a:rPr lang="it-IT" b="1" kern="1800" dirty="0">
                <a:solidFill>
                  <a:srgbClr val="2B4562"/>
                </a:solidFill>
                <a:latin typeface="Titillium Web" panose="00000500000000000000" pitchFamily="2" charset="0"/>
                <a:cs typeface="Times New Roman" panose="02020603050405020304" pitchFamily="18" charset="0"/>
              </a:rPr>
              <a:t>Orario di ricevimento (deposito domande)</a:t>
            </a:r>
          </a:p>
          <a:p>
            <a:pPr>
              <a:lnSpc>
                <a:spcPct val="107000"/>
              </a:lnSpc>
              <a:spcAft>
                <a:spcPts val="800"/>
              </a:spcAft>
              <a:buSzPts val="1000"/>
              <a:tabLst>
                <a:tab pos="457200" algn="l"/>
              </a:tabLst>
            </a:pPr>
            <a:r>
              <a:rPr lang="it-IT" b="1" i="0" dirty="0">
                <a:solidFill>
                  <a:srgbClr val="212529"/>
                </a:solidFill>
                <a:effectLst/>
                <a:latin typeface="Titillium Web" panose="00000500000000000000" pitchFamily="2" charset="0"/>
              </a:rPr>
              <a:t>Orario di ricevimento</a:t>
            </a:r>
            <a:r>
              <a:rPr lang="it-IT" b="0" i="0" dirty="0">
                <a:solidFill>
                  <a:srgbClr val="212529"/>
                </a:solidFill>
                <a:effectLst/>
                <a:latin typeface="Titillium Web" panose="00000500000000000000" pitchFamily="2" charset="0"/>
              </a:rPr>
              <a:t> per deposito domande: </a:t>
            </a:r>
            <a:r>
              <a:rPr lang="it-IT" b="1" i="0" dirty="0">
                <a:solidFill>
                  <a:srgbClr val="212529"/>
                </a:solidFill>
                <a:effectLst/>
                <a:latin typeface="Titillium Web" panose="00000500000000000000" pitchFamily="2" charset="0"/>
              </a:rPr>
              <a:t>dal lunedì al venerdì, dalle 9 alle 12</a:t>
            </a:r>
            <a:r>
              <a:rPr lang="it-IT" b="0" i="0" dirty="0">
                <a:solidFill>
                  <a:srgbClr val="212529"/>
                </a:solidFill>
                <a:effectLst/>
                <a:latin typeface="Titillium Web" panose="00000500000000000000" pitchFamily="2" charset="0"/>
              </a:rPr>
              <a:t>.</a:t>
            </a:r>
          </a:p>
        </p:txBody>
      </p:sp>
    </p:spTree>
    <p:extLst>
      <p:ext uri="{BB962C8B-B14F-4D97-AF65-F5344CB8AC3E}">
        <p14:creationId xmlns:p14="http://schemas.microsoft.com/office/powerpoint/2010/main" val="88634523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sellaDiTesto 2">
            <a:extLst>
              <a:ext uri="{FF2B5EF4-FFF2-40B4-BE49-F238E27FC236}">
                <a16:creationId xmlns:a16="http://schemas.microsoft.com/office/drawing/2014/main" id="{08EDECE3-1382-4416-9DAE-F8FE398C682F}"/>
              </a:ext>
            </a:extLst>
          </p:cNvPr>
          <p:cNvSpPr txBox="1"/>
          <p:nvPr/>
        </p:nvSpPr>
        <p:spPr>
          <a:xfrm>
            <a:off x="1497204" y="2180491"/>
            <a:ext cx="6782638" cy="3139321"/>
          </a:xfrm>
          <a:prstGeom prst="rect">
            <a:avLst/>
          </a:prstGeom>
          <a:noFill/>
        </p:spPr>
        <p:txBody>
          <a:bodyPr wrap="square">
            <a:spAutoFit/>
          </a:bodyPr>
          <a:lstStyle/>
          <a:p>
            <a:r>
              <a:rPr lang="it-IT" sz="1800" b="1" i="0" u="none" strike="noStrike" baseline="0" dirty="0">
                <a:latin typeface="Calibri" panose="020F0502020204030204" pitchFamily="34" charset="0"/>
              </a:rPr>
              <a:t>Possono costituire oggetto di registrazione come marchio di impresa le parole…</a:t>
            </a:r>
          </a:p>
          <a:p>
            <a:endParaRPr lang="it-IT" b="1" dirty="0">
              <a:latin typeface="Calibri" panose="020F0502020204030204" pitchFamily="34" charset="0"/>
            </a:endParaRPr>
          </a:p>
          <a:p>
            <a:endParaRPr lang="it-IT" sz="1800" b="1" i="0" u="none" strike="noStrike" baseline="0" dirty="0">
              <a:latin typeface="Calibri" panose="020F0502020204030204" pitchFamily="34" charset="0"/>
            </a:endParaRPr>
          </a:p>
          <a:p>
            <a:endParaRPr lang="it-IT" b="1" dirty="0">
              <a:latin typeface="Calibri" panose="020F0502020204030204" pitchFamily="34" charset="0"/>
            </a:endParaRPr>
          </a:p>
          <a:p>
            <a:endParaRPr lang="it-IT" sz="1800" b="1" i="0" u="none" strike="noStrike" baseline="0" dirty="0">
              <a:latin typeface="Calibri" panose="020F0502020204030204" pitchFamily="34" charset="0"/>
            </a:endParaRPr>
          </a:p>
          <a:p>
            <a:r>
              <a:rPr lang="it-IT" sz="1800" b="1" i="0" u="none" strike="noStrike" baseline="0" dirty="0">
                <a:latin typeface="Calibri" panose="020F0502020204030204" pitchFamily="34" charset="0"/>
              </a:rPr>
              <a:t>compresi i nomi di persone….</a:t>
            </a:r>
            <a:endParaRPr lang="it-IT" b="1" dirty="0">
              <a:latin typeface="Calibri" panose="020F0502020204030204" pitchFamily="34" charset="0"/>
            </a:endParaRPr>
          </a:p>
          <a:p>
            <a:endParaRPr lang="it-IT" sz="1800" b="0" i="0" u="none" strike="noStrike" baseline="0" dirty="0">
              <a:latin typeface="Calibri" panose="020F0502020204030204" pitchFamily="34" charset="0"/>
            </a:endParaRPr>
          </a:p>
          <a:p>
            <a:endParaRPr lang="it-IT" sz="1800" b="1" i="0" u="none" strike="noStrike" baseline="0" dirty="0">
              <a:latin typeface="Calibri" panose="020F0502020204030204" pitchFamily="34" charset="0"/>
            </a:endParaRPr>
          </a:p>
          <a:p>
            <a:r>
              <a:rPr lang="it-IT" sz="1800" b="1" i="0" u="none" strike="noStrike" baseline="0" dirty="0">
                <a:latin typeface="Calibri" panose="020F0502020204030204" pitchFamily="34" charset="0"/>
              </a:rPr>
              <a:t>Possono costituire oggetto di registrazione</a:t>
            </a:r>
          </a:p>
          <a:p>
            <a:r>
              <a:rPr lang="it-IT" sz="1800" b="1" i="0" u="none" strike="noStrike" baseline="0" dirty="0">
                <a:latin typeface="Calibri" panose="020F0502020204030204" pitchFamily="34" charset="0"/>
              </a:rPr>
              <a:t>come marchio di impresa disegni, lettere cifre… </a:t>
            </a:r>
          </a:p>
        </p:txBody>
      </p:sp>
      <p:pic>
        <p:nvPicPr>
          <p:cNvPr id="4" name="Immagine 3">
            <a:extLst>
              <a:ext uri="{FF2B5EF4-FFF2-40B4-BE49-F238E27FC236}">
                <a16:creationId xmlns:a16="http://schemas.microsoft.com/office/drawing/2014/main" id="{28E398E0-5003-4913-AEFA-3DC2E1782727}"/>
              </a:ext>
            </a:extLst>
          </p:cNvPr>
          <p:cNvPicPr>
            <a:picLocks noChangeAspect="1"/>
          </p:cNvPicPr>
          <p:nvPr/>
        </p:nvPicPr>
        <p:blipFill>
          <a:blip r:embed="rId2"/>
          <a:stretch>
            <a:fillRect/>
          </a:stretch>
        </p:blipFill>
        <p:spPr>
          <a:xfrm>
            <a:off x="1931375" y="3006872"/>
            <a:ext cx="952500" cy="266700"/>
          </a:xfrm>
          <a:prstGeom prst="rect">
            <a:avLst/>
          </a:prstGeom>
        </p:spPr>
      </p:pic>
      <p:pic>
        <p:nvPicPr>
          <p:cNvPr id="5" name="Immagine 4">
            <a:extLst>
              <a:ext uri="{FF2B5EF4-FFF2-40B4-BE49-F238E27FC236}">
                <a16:creationId xmlns:a16="http://schemas.microsoft.com/office/drawing/2014/main" id="{9316637D-77F9-4E03-BD9A-3F0CAF228056}"/>
              </a:ext>
            </a:extLst>
          </p:cNvPr>
          <p:cNvPicPr>
            <a:picLocks noChangeAspect="1"/>
          </p:cNvPicPr>
          <p:nvPr/>
        </p:nvPicPr>
        <p:blipFill>
          <a:blip r:embed="rId3"/>
          <a:stretch>
            <a:fillRect/>
          </a:stretch>
        </p:blipFill>
        <p:spPr>
          <a:xfrm>
            <a:off x="5126307" y="3464589"/>
            <a:ext cx="990600" cy="990600"/>
          </a:xfrm>
          <a:prstGeom prst="rect">
            <a:avLst/>
          </a:prstGeom>
        </p:spPr>
      </p:pic>
      <p:pic>
        <p:nvPicPr>
          <p:cNvPr id="6" name="Immagine 5">
            <a:extLst>
              <a:ext uri="{FF2B5EF4-FFF2-40B4-BE49-F238E27FC236}">
                <a16:creationId xmlns:a16="http://schemas.microsoft.com/office/drawing/2014/main" id="{DABC919E-E54E-46A0-93F5-DEDF41D27A55}"/>
              </a:ext>
            </a:extLst>
          </p:cNvPr>
          <p:cNvPicPr>
            <a:picLocks noChangeAspect="1"/>
          </p:cNvPicPr>
          <p:nvPr/>
        </p:nvPicPr>
        <p:blipFill>
          <a:blip r:embed="rId4"/>
          <a:stretch>
            <a:fillRect/>
          </a:stretch>
        </p:blipFill>
        <p:spPr>
          <a:xfrm>
            <a:off x="6482011" y="3536578"/>
            <a:ext cx="1487993" cy="790575"/>
          </a:xfrm>
          <a:prstGeom prst="rect">
            <a:avLst/>
          </a:prstGeom>
        </p:spPr>
      </p:pic>
      <p:pic>
        <p:nvPicPr>
          <p:cNvPr id="7" name="Immagine 6">
            <a:extLst>
              <a:ext uri="{FF2B5EF4-FFF2-40B4-BE49-F238E27FC236}">
                <a16:creationId xmlns:a16="http://schemas.microsoft.com/office/drawing/2014/main" id="{B74AB827-70E9-4B2D-BE35-28C240C611F3}"/>
              </a:ext>
            </a:extLst>
          </p:cNvPr>
          <p:cNvPicPr>
            <a:picLocks noChangeAspect="1"/>
          </p:cNvPicPr>
          <p:nvPr/>
        </p:nvPicPr>
        <p:blipFill>
          <a:blip r:embed="rId5"/>
          <a:stretch>
            <a:fillRect/>
          </a:stretch>
        </p:blipFill>
        <p:spPr>
          <a:xfrm>
            <a:off x="3931834" y="2651804"/>
            <a:ext cx="2574262" cy="710136"/>
          </a:xfrm>
          <a:prstGeom prst="rect">
            <a:avLst/>
          </a:prstGeom>
        </p:spPr>
      </p:pic>
      <p:pic>
        <p:nvPicPr>
          <p:cNvPr id="8" name="Immagine 7">
            <a:extLst>
              <a:ext uri="{FF2B5EF4-FFF2-40B4-BE49-F238E27FC236}">
                <a16:creationId xmlns:a16="http://schemas.microsoft.com/office/drawing/2014/main" id="{5EFF81A0-EDCB-49E6-A288-27425EB59C1B}"/>
              </a:ext>
            </a:extLst>
          </p:cNvPr>
          <p:cNvPicPr>
            <a:picLocks noChangeAspect="1"/>
          </p:cNvPicPr>
          <p:nvPr/>
        </p:nvPicPr>
        <p:blipFill>
          <a:blip r:embed="rId6"/>
          <a:stretch>
            <a:fillRect/>
          </a:stretch>
        </p:blipFill>
        <p:spPr>
          <a:xfrm flipV="1">
            <a:off x="6182246" y="4742779"/>
            <a:ext cx="647700" cy="411982"/>
          </a:xfrm>
          <a:prstGeom prst="rect">
            <a:avLst/>
          </a:prstGeom>
        </p:spPr>
      </p:pic>
      <p:pic>
        <p:nvPicPr>
          <p:cNvPr id="9" name="Immagine 8">
            <a:extLst>
              <a:ext uri="{FF2B5EF4-FFF2-40B4-BE49-F238E27FC236}">
                <a16:creationId xmlns:a16="http://schemas.microsoft.com/office/drawing/2014/main" id="{92233001-719F-43FF-BF79-37F328055C0A}"/>
              </a:ext>
            </a:extLst>
          </p:cNvPr>
          <p:cNvPicPr>
            <a:picLocks noChangeAspect="1"/>
          </p:cNvPicPr>
          <p:nvPr/>
        </p:nvPicPr>
        <p:blipFill>
          <a:blip r:embed="rId7"/>
          <a:stretch>
            <a:fillRect/>
          </a:stretch>
        </p:blipFill>
        <p:spPr>
          <a:xfrm>
            <a:off x="6945294" y="4581448"/>
            <a:ext cx="1219200" cy="666750"/>
          </a:xfrm>
          <a:prstGeom prst="rect">
            <a:avLst/>
          </a:prstGeom>
        </p:spPr>
      </p:pic>
    </p:spTree>
    <p:extLst>
      <p:ext uri="{BB962C8B-B14F-4D97-AF65-F5344CB8AC3E}">
        <p14:creationId xmlns:p14="http://schemas.microsoft.com/office/powerpoint/2010/main" val="182230259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sellaDiTesto 2">
            <a:extLst>
              <a:ext uri="{FF2B5EF4-FFF2-40B4-BE49-F238E27FC236}">
                <a16:creationId xmlns:a16="http://schemas.microsoft.com/office/drawing/2014/main" id="{C5018C9E-7273-491D-9FD2-F5FBB5290212}"/>
              </a:ext>
            </a:extLst>
          </p:cNvPr>
          <p:cNvSpPr txBox="1"/>
          <p:nvPr/>
        </p:nvSpPr>
        <p:spPr>
          <a:xfrm>
            <a:off x="1034980" y="2138851"/>
            <a:ext cx="7305151" cy="3139321"/>
          </a:xfrm>
          <a:prstGeom prst="rect">
            <a:avLst/>
          </a:prstGeom>
          <a:noFill/>
        </p:spPr>
        <p:txBody>
          <a:bodyPr wrap="square">
            <a:spAutoFit/>
          </a:bodyPr>
          <a:lstStyle/>
          <a:p>
            <a:pPr algn="l"/>
            <a:endParaRPr lang="it-IT" sz="1800" b="0" i="0" u="none" strike="noStrike" baseline="0" dirty="0">
              <a:solidFill>
                <a:srgbClr val="000000"/>
              </a:solidFill>
              <a:latin typeface="Calibri" panose="020F0502020204030204" pitchFamily="34" charset="0"/>
            </a:endParaRPr>
          </a:p>
          <a:p>
            <a:r>
              <a:rPr lang="it-IT" sz="1800" b="1" i="0" u="none" strike="noStrike" baseline="0" dirty="0">
                <a:latin typeface="Calibri" panose="020F0502020204030204" pitchFamily="34" charset="0"/>
              </a:rPr>
              <a:t>Possono costituire oggetto di registrazione come marchio di impresa le parole…</a:t>
            </a:r>
          </a:p>
          <a:p>
            <a:endParaRPr lang="it-IT" b="1" dirty="0">
              <a:latin typeface="Calibri" panose="020F0502020204030204" pitchFamily="34" charset="0"/>
            </a:endParaRPr>
          </a:p>
          <a:p>
            <a:endParaRPr lang="it-IT" sz="1800" b="1" i="0" u="none" strike="noStrike" baseline="0" dirty="0">
              <a:latin typeface="Calibri" panose="020F0502020204030204" pitchFamily="34" charset="0"/>
            </a:endParaRPr>
          </a:p>
          <a:p>
            <a:endParaRPr lang="it-IT" b="1" dirty="0">
              <a:latin typeface="Calibri" panose="020F0502020204030204" pitchFamily="34" charset="0"/>
            </a:endParaRPr>
          </a:p>
          <a:p>
            <a:r>
              <a:rPr lang="it-IT" sz="1800" b="1" i="0" u="none" strike="noStrike" baseline="0" dirty="0">
                <a:latin typeface="Calibri" panose="020F0502020204030204" pitchFamily="34" charset="0"/>
              </a:rPr>
              <a:t>compresi i nomi di persone….</a:t>
            </a:r>
            <a:endParaRPr lang="it-IT" b="1" dirty="0">
              <a:latin typeface="Calibri" panose="020F0502020204030204" pitchFamily="34" charset="0"/>
            </a:endParaRPr>
          </a:p>
          <a:p>
            <a:endParaRPr lang="it-IT" sz="1800" b="0" i="0" u="none" strike="noStrike" baseline="0" dirty="0">
              <a:latin typeface="Calibri" panose="020F0502020204030204" pitchFamily="34" charset="0"/>
            </a:endParaRPr>
          </a:p>
          <a:p>
            <a:r>
              <a:rPr lang="it-IT" sz="1800" b="1" i="0" u="none" strike="noStrike" baseline="0" dirty="0">
                <a:latin typeface="Calibri" panose="020F0502020204030204" pitchFamily="34" charset="0"/>
              </a:rPr>
              <a:t>Possono costituire oggetto di registrazione come marchio di impresa disegni, lettere cifre… </a:t>
            </a:r>
          </a:p>
          <a:p>
            <a:endParaRPr lang="it-IT" sz="1800" b="0" i="0" u="none" strike="noStrike" baseline="0" dirty="0">
              <a:latin typeface="Calibri" panose="020F0502020204030204" pitchFamily="34" charset="0"/>
            </a:endParaRPr>
          </a:p>
        </p:txBody>
      </p:sp>
      <p:pic>
        <p:nvPicPr>
          <p:cNvPr id="5" name="Immagine 4">
            <a:extLst>
              <a:ext uri="{FF2B5EF4-FFF2-40B4-BE49-F238E27FC236}">
                <a16:creationId xmlns:a16="http://schemas.microsoft.com/office/drawing/2014/main" id="{2C2A9727-83FE-4A75-87E9-97D2D4D5ED6A}"/>
              </a:ext>
            </a:extLst>
          </p:cNvPr>
          <p:cNvPicPr>
            <a:picLocks noChangeAspect="1"/>
          </p:cNvPicPr>
          <p:nvPr/>
        </p:nvPicPr>
        <p:blipFill>
          <a:blip r:embed="rId2"/>
          <a:stretch>
            <a:fillRect/>
          </a:stretch>
        </p:blipFill>
        <p:spPr>
          <a:xfrm>
            <a:off x="2632667" y="2873522"/>
            <a:ext cx="952500" cy="266700"/>
          </a:xfrm>
          <a:prstGeom prst="rect">
            <a:avLst/>
          </a:prstGeom>
        </p:spPr>
      </p:pic>
      <p:pic>
        <p:nvPicPr>
          <p:cNvPr id="7" name="Immagine 6">
            <a:extLst>
              <a:ext uri="{FF2B5EF4-FFF2-40B4-BE49-F238E27FC236}">
                <a16:creationId xmlns:a16="http://schemas.microsoft.com/office/drawing/2014/main" id="{B6DB50F5-D1F5-4F69-91FC-08F653EF025B}"/>
              </a:ext>
            </a:extLst>
          </p:cNvPr>
          <p:cNvPicPr>
            <a:picLocks noChangeAspect="1"/>
          </p:cNvPicPr>
          <p:nvPr/>
        </p:nvPicPr>
        <p:blipFill>
          <a:blip r:embed="rId3"/>
          <a:stretch>
            <a:fillRect/>
          </a:stretch>
        </p:blipFill>
        <p:spPr>
          <a:xfrm>
            <a:off x="4369252" y="2758687"/>
            <a:ext cx="2574262" cy="710136"/>
          </a:xfrm>
          <a:prstGeom prst="rect">
            <a:avLst/>
          </a:prstGeom>
        </p:spPr>
      </p:pic>
      <p:pic>
        <p:nvPicPr>
          <p:cNvPr id="13" name="Immagine 12">
            <a:extLst>
              <a:ext uri="{FF2B5EF4-FFF2-40B4-BE49-F238E27FC236}">
                <a16:creationId xmlns:a16="http://schemas.microsoft.com/office/drawing/2014/main" id="{117252D8-EFE6-48AC-A0B5-F323062F7373}"/>
              </a:ext>
            </a:extLst>
          </p:cNvPr>
          <p:cNvPicPr>
            <a:picLocks noChangeAspect="1"/>
          </p:cNvPicPr>
          <p:nvPr/>
        </p:nvPicPr>
        <p:blipFill>
          <a:blip r:embed="rId4"/>
          <a:stretch>
            <a:fillRect/>
          </a:stretch>
        </p:blipFill>
        <p:spPr>
          <a:xfrm>
            <a:off x="4192255" y="3505529"/>
            <a:ext cx="990600" cy="990600"/>
          </a:xfrm>
          <a:prstGeom prst="rect">
            <a:avLst/>
          </a:prstGeom>
        </p:spPr>
      </p:pic>
      <p:pic>
        <p:nvPicPr>
          <p:cNvPr id="15" name="Immagine 14">
            <a:extLst>
              <a:ext uri="{FF2B5EF4-FFF2-40B4-BE49-F238E27FC236}">
                <a16:creationId xmlns:a16="http://schemas.microsoft.com/office/drawing/2014/main" id="{F884E54F-C317-46CC-991B-77108F5A0A03}"/>
              </a:ext>
            </a:extLst>
          </p:cNvPr>
          <p:cNvPicPr>
            <a:picLocks noChangeAspect="1"/>
          </p:cNvPicPr>
          <p:nvPr/>
        </p:nvPicPr>
        <p:blipFill>
          <a:blip r:embed="rId5"/>
          <a:stretch>
            <a:fillRect/>
          </a:stretch>
        </p:blipFill>
        <p:spPr>
          <a:xfrm>
            <a:off x="5656383" y="3619894"/>
            <a:ext cx="1487993" cy="790575"/>
          </a:xfrm>
          <a:prstGeom prst="rect">
            <a:avLst/>
          </a:prstGeom>
        </p:spPr>
      </p:pic>
      <p:pic>
        <p:nvPicPr>
          <p:cNvPr id="8" name="Immagine 7">
            <a:extLst>
              <a:ext uri="{FF2B5EF4-FFF2-40B4-BE49-F238E27FC236}">
                <a16:creationId xmlns:a16="http://schemas.microsoft.com/office/drawing/2014/main" id="{1D6A3BB7-FE4C-4ABC-A136-2BE251E0D94D}"/>
              </a:ext>
            </a:extLst>
          </p:cNvPr>
          <p:cNvPicPr>
            <a:picLocks noChangeAspect="1"/>
          </p:cNvPicPr>
          <p:nvPr/>
        </p:nvPicPr>
        <p:blipFill>
          <a:blip r:embed="rId6"/>
          <a:stretch>
            <a:fillRect/>
          </a:stretch>
        </p:blipFill>
        <p:spPr>
          <a:xfrm flipV="1">
            <a:off x="3416440" y="4722725"/>
            <a:ext cx="647700" cy="411982"/>
          </a:xfrm>
          <a:prstGeom prst="rect">
            <a:avLst/>
          </a:prstGeom>
        </p:spPr>
      </p:pic>
      <p:pic>
        <p:nvPicPr>
          <p:cNvPr id="9" name="Immagine 8">
            <a:extLst>
              <a:ext uri="{FF2B5EF4-FFF2-40B4-BE49-F238E27FC236}">
                <a16:creationId xmlns:a16="http://schemas.microsoft.com/office/drawing/2014/main" id="{6E6EBA1A-B09F-47D2-AAFE-0CA3391B528B}"/>
              </a:ext>
            </a:extLst>
          </p:cNvPr>
          <p:cNvPicPr>
            <a:picLocks noChangeAspect="1"/>
          </p:cNvPicPr>
          <p:nvPr/>
        </p:nvPicPr>
        <p:blipFill>
          <a:blip r:embed="rId7"/>
          <a:stretch>
            <a:fillRect/>
          </a:stretch>
        </p:blipFill>
        <p:spPr>
          <a:xfrm>
            <a:off x="4369252" y="4801332"/>
            <a:ext cx="1219200" cy="666750"/>
          </a:xfrm>
          <a:prstGeom prst="rect">
            <a:avLst/>
          </a:prstGeom>
        </p:spPr>
      </p:pic>
    </p:spTree>
    <p:extLst>
      <p:ext uri="{BB962C8B-B14F-4D97-AF65-F5344CB8AC3E}">
        <p14:creationId xmlns:p14="http://schemas.microsoft.com/office/powerpoint/2010/main" val="414172695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sellaDiTesto 2">
            <a:extLst>
              <a:ext uri="{FF2B5EF4-FFF2-40B4-BE49-F238E27FC236}">
                <a16:creationId xmlns:a16="http://schemas.microsoft.com/office/drawing/2014/main" id="{E82C92D7-76E6-4ABE-B468-562015268457}"/>
              </a:ext>
            </a:extLst>
          </p:cNvPr>
          <p:cNvSpPr txBox="1"/>
          <p:nvPr/>
        </p:nvSpPr>
        <p:spPr>
          <a:xfrm>
            <a:off x="1135464" y="1768510"/>
            <a:ext cx="5722536" cy="3970318"/>
          </a:xfrm>
          <a:prstGeom prst="rect">
            <a:avLst/>
          </a:prstGeom>
          <a:noFill/>
        </p:spPr>
        <p:txBody>
          <a:bodyPr wrap="square">
            <a:spAutoFit/>
          </a:bodyPr>
          <a:lstStyle/>
          <a:p>
            <a:r>
              <a:rPr lang="it-IT" sz="1800" b="1" i="0" u="none" strike="noStrike" baseline="0" dirty="0">
                <a:latin typeface="Calibri" panose="020F0502020204030204" pitchFamily="34" charset="0"/>
              </a:rPr>
              <a:t>Possono costituire oggetto di registrazione come marchio di impresa le combinazioni o le tonalità cromatiche…</a:t>
            </a:r>
          </a:p>
          <a:p>
            <a:endParaRPr lang="it-IT" b="1" dirty="0">
              <a:latin typeface="Calibri" panose="020F0502020204030204" pitchFamily="34" charset="0"/>
            </a:endParaRPr>
          </a:p>
          <a:p>
            <a:r>
              <a:rPr lang="it-IT" sz="1800" b="0" i="0" u="none" strike="noStrike" baseline="0" dirty="0">
                <a:latin typeface="Calibri" panose="020F0502020204030204" pitchFamily="34" charset="0"/>
              </a:rPr>
              <a:t>Lilla Milka </a:t>
            </a:r>
          </a:p>
          <a:p>
            <a:endParaRPr lang="it-IT" dirty="0">
              <a:latin typeface="Calibri" panose="020F0502020204030204" pitchFamily="34" charset="0"/>
            </a:endParaRPr>
          </a:p>
          <a:p>
            <a:endParaRPr lang="it-IT" b="1" dirty="0">
              <a:latin typeface="Calibri" panose="020F0502020204030204" pitchFamily="34" charset="0"/>
            </a:endParaRPr>
          </a:p>
          <a:p>
            <a:endParaRPr lang="it-IT" b="1" dirty="0">
              <a:latin typeface="Calibri" panose="020F0502020204030204" pitchFamily="34" charset="0"/>
            </a:endParaRPr>
          </a:p>
          <a:p>
            <a:endParaRPr lang="it-IT" b="1" dirty="0">
              <a:latin typeface="Calibri" panose="020F0502020204030204" pitchFamily="34" charset="0"/>
            </a:endParaRPr>
          </a:p>
          <a:p>
            <a:r>
              <a:rPr lang="it-IT" dirty="0">
                <a:latin typeface="Calibri" panose="020F0502020204030204" pitchFamily="34" charset="0"/>
              </a:rPr>
              <a:t>Blu/Silver </a:t>
            </a:r>
            <a:r>
              <a:rPr lang="it-IT" dirty="0" err="1">
                <a:latin typeface="Calibri" panose="020F0502020204030204" pitchFamily="34" charset="0"/>
              </a:rPr>
              <a:t>RedBull</a:t>
            </a:r>
            <a:r>
              <a:rPr lang="it-IT" dirty="0">
                <a:latin typeface="Calibri" panose="020F0502020204030204" pitchFamily="34" charset="0"/>
              </a:rPr>
              <a:t>  </a:t>
            </a:r>
          </a:p>
          <a:p>
            <a:endParaRPr lang="it-IT" dirty="0"/>
          </a:p>
          <a:p>
            <a:endParaRPr lang="it-IT" dirty="0">
              <a:latin typeface="Calibri" panose="020F0502020204030204" pitchFamily="34" charset="0"/>
            </a:endParaRPr>
          </a:p>
          <a:p>
            <a:endParaRPr lang="it-IT" dirty="0">
              <a:latin typeface="Calibri" panose="020F0502020204030204" pitchFamily="34" charset="0"/>
            </a:endParaRPr>
          </a:p>
          <a:p>
            <a:r>
              <a:rPr lang="it-IT" dirty="0" err="1">
                <a:latin typeface="Calibri" panose="020F0502020204030204" pitchFamily="34" charset="0"/>
              </a:rPr>
              <a:t>Blaugrana</a:t>
            </a:r>
            <a:endParaRPr lang="it-IT" dirty="0">
              <a:latin typeface="Calibri" panose="020F0502020204030204" pitchFamily="34" charset="0"/>
            </a:endParaRPr>
          </a:p>
          <a:p>
            <a:r>
              <a:rPr lang="it-IT" dirty="0" err="1">
                <a:latin typeface="Calibri" panose="020F0502020204030204" pitchFamily="34" charset="0"/>
              </a:rPr>
              <a:t>Futbolclub</a:t>
            </a:r>
            <a:r>
              <a:rPr lang="it-IT" dirty="0">
                <a:latin typeface="Calibri" panose="020F0502020204030204" pitchFamily="34" charset="0"/>
              </a:rPr>
              <a:t>  </a:t>
            </a:r>
          </a:p>
        </p:txBody>
      </p:sp>
      <p:pic>
        <p:nvPicPr>
          <p:cNvPr id="4" name="Immagine 3">
            <a:extLst>
              <a:ext uri="{FF2B5EF4-FFF2-40B4-BE49-F238E27FC236}">
                <a16:creationId xmlns:a16="http://schemas.microsoft.com/office/drawing/2014/main" id="{05365030-8AD2-4A35-A9B1-2B96614A785D}"/>
              </a:ext>
            </a:extLst>
          </p:cNvPr>
          <p:cNvPicPr>
            <a:picLocks noChangeAspect="1"/>
          </p:cNvPicPr>
          <p:nvPr/>
        </p:nvPicPr>
        <p:blipFill>
          <a:blip r:embed="rId2"/>
          <a:stretch>
            <a:fillRect/>
          </a:stretch>
        </p:blipFill>
        <p:spPr>
          <a:xfrm>
            <a:off x="3062234" y="2504551"/>
            <a:ext cx="1868994" cy="924448"/>
          </a:xfrm>
          <a:prstGeom prst="rect">
            <a:avLst/>
          </a:prstGeom>
        </p:spPr>
      </p:pic>
      <p:pic>
        <p:nvPicPr>
          <p:cNvPr id="5" name="Immagine 4">
            <a:extLst>
              <a:ext uri="{FF2B5EF4-FFF2-40B4-BE49-F238E27FC236}">
                <a16:creationId xmlns:a16="http://schemas.microsoft.com/office/drawing/2014/main" id="{7370FFBB-AE14-4F67-AC19-CE8E1569C921}"/>
              </a:ext>
            </a:extLst>
          </p:cNvPr>
          <p:cNvPicPr>
            <a:picLocks noChangeAspect="1"/>
          </p:cNvPicPr>
          <p:nvPr/>
        </p:nvPicPr>
        <p:blipFill>
          <a:blip r:embed="rId3"/>
          <a:stretch>
            <a:fillRect/>
          </a:stretch>
        </p:blipFill>
        <p:spPr>
          <a:xfrm>
            <a:off x="3158845" y="3769328"/>
            <a:ext cx="1675773" cy="1075173"/>
          </a:xfrm>
          <a:prstGeom prst="rect">
            <a:avLst/>
          </a:prstGeom>
        </p:spPr>
      </p:pic>
      <p:pic>
        <p:nvPicPr>
          <p:cNvPr id="6" name="Immagine 5">
            <a:extLst>
              <a:ext uri="{FF2B5EF4-FFF2-40B4-BE49-F238E27FC236}">
                <a16:creationId xmlns:a16="http://schemas.microsoft.com/office/drawing/2014/main" id="{9B2E1F58-5A6F-4D1A-8973-B05672C634B5}"/>
              </a:ext>
            </a:extLst>
          </p:cNvPr>
          <p:cNvPicPr>
            <a:picLocks noChangeAspect="1"/>
          </p:cNvPicPr>
          <p:nvPr/>
        </p:nvPicPr>
        <p:blipFill>
          <a:blip r:embed="rId4"/>
          <a:stretch>
            <a:fillRect/>
          </a:stretch>
        </p:blipFill>
        <p:spPr>
          <a:xfrm>
            <a:off x="5297522" y="3940201"/>
            <a:ext cx="1104900" cy="733425"/>
          </a:xfrm>
          <a:prstGeom prst="rect">
            <a:avLst/>
          </a:prstGeom>
        </p:spPr>
      </p:pic>
      <p:pic>
        <p:nvPicPr>
          <p:cNvPr id="7" name="Immagine 6">
            <a:extLst>
              <a:ext uri="{FF2B5EF4-FFF2-40B4-BE49-F238E27FC236}">
                <a16:creationId xmlns:a16="http://schemas.microsoft.com/office/drawing/2014/main" id="{33157C93-8803-4444-93CA-74D80A495566}"/>
              </a:ext>
            </a:extLst>
          </p:cNvPr>
          <p:cNvPicPr>
            <a:picLocks noChangeAspect="1"/>
          </p:cNvPicPr>
          <p:nvPr/>
        </p:nvPicPr>
        <p:blipFill>
          <a:blip r:embed="rId5"/>
          <a:stretch>
            <a:fillRect/>
          </a:stretch>
        </p:blipFill>
        <p:spPr>
          <a:xfrm>
            <a:off x="2612570" y="5047120"/>
            <a:ext cx="2933700" cy="1032037"/>
          </a:xfrm>
          <a:prstGeom prst="rect">
            <a:avLst/>
          </a:prstGeom>
        </p:spPr>
      </p:pic>
    </p:spTree>
    <p:extLst>
      <p:ext uri="{BB962C8B-B14F-4D97-AF65-F5344CB8AC3E}">
        <p14:creationId xmlns:p14="http://schemas.microsoft.com/office/powerpoint/2010/main" val="70888288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sellaDiTesto 2">
            <a:extLst>
              <a:ext uri="{FF2B5EF4-FFF2-40B4-BE49-F238E27FC236}">
                <a16:creationId xmlns:a16="http://schemas.microsoft.com/office/drawing/2014/main" id="{54E435F6-65D3-4912-9C40-4BD38B9A1B0F}"/>
              </a:ext>
            </a:extLst>
          </p:cNvPr>
          <p:cNvSpPr txBox="1"/>
          <p:nvPr/>
        </p:nvSpPr>
        <p:spPr>
          <a:xfrm>
            <a:off x="743579" y="1838848"/>
            <a:ext cx="7385538" cy="3854901"/>
          </a:xfrm>
          <a:prstGeom prst="rect">
            <a:avLst/>
          </a:prstGeom>
          <a:noFill/>
        </p:spPr>
        <p:txBody>
          <a:bodyPr wrap="square">
            <a:spAutoFit/>
          </a:bodyPr>
          <a:lstStyle/>
          <a:p>
            <a:pPr algn="l"/>
            <a:endParaRPr lang="it-IT" sz="1050" b="0" i="0" u="none" strike="noStrike" baseline="0" dirty="0">
              <a:solidFill>
                <a:srgbClr val="000000"/>
              </a:solidFill>
              <a:latin typeface="Calibri" panose="020F0502020204030204" pitchFamily="34" charset="0"/>
            </a:endParaRPr>
          </a:p>
          <a:p>
            <a:r>
              <a:rPr lang="it-IT" sz="1800" b="1" i="0" u="none" strike="noStrike" baseline="0" dirty="0">
                <a:latin typeface="Calibri" panose="020F0502020204030204" pitchFamily="34" charset="0"/>
              </a:rPr>
              <a:t>Possono costituire oggetto di registrazione come marchio di impresa la forma del prodotto e della sua confezione…</a:t>
            </a:r>
            <a:endParaRPr lang="it-IT" sz="1800" b="0" i="0" u="none" strike="noStrike" baseline="0" dirty="0">
              <a:latin typeface="Calibri" panose="020F0502020204030204" pitchFamily="34" charset="0"/>
            </a:endParaRPr>
          </a:p>
          <a:p>
            <a:endParaRPr lang="it-IT" dirty="0">
              <a:latin typeface="Calibri" panose="020F0502020204030204" pitchFamily="34" charset="0"/>
            </a:endParaRPr>
          </a:p>
          <a:p>
            <a:r>
              <a:rPr lang="it-IT" sz="1800" b="0" i="0" u="none" strike="noStrike" baseline="0" dirty="0">
                <a:latin typeface="Calibri" panose="020F0502020204030204" pitchFamily="34" charset="0"/>
              </a:rPr>
              <a:t>Bottiglia vetro Coca Cola </a:t>
            </a:r>
          </a:p>
          <a:p>
            <a:endParaRPr lang="it-IT" sz="1800" b="0" i="0" u="none" strike="noStrike" baseline="0" dirty="0">
              <a:latin typeface="Calibri" panose="020F0502020204030204" pitchFamily="34" charset="0"/>
            </a:endParaRPr>
          </a:p>
          <a:p>
            <a:endParaRPr lang="it-IT" dirty="0">
              <a:latin typeface="Calibri" panose="020F0502020204030204" pitchFamily="34" charset="0"/>
            </a:endParaRPr>
          </a:p>
          <a:p>
            <a:endParaRPr lang="it-IT" sz="1800" b="0" i="0" u="none" strike="noStrike" baseline="0" dirty="0">
              <a:latin typeface="Calibri" panose="020F0502020204030204" pitchFamily="34" charset="0"/>
            </a:endParaRPr>
          </a:p>
          <a:p>
            <a:endParaRPr lang="it-IT" sz="1800" b="0" i="0" u="none" strike="noStrike" baseline="0" dirty="0">
              <a:latin typeface="Calibri" panose="020F0502020204030204" pitchFamily="34" charset="0"/>
            </a:endParaRPr>
          </a:p>
          <a:p>
            <a:r>
              <a:rPr lang="it-IT" sz="1800" b="0" i="0" u="none" strike="noStrike" baseline="0" dirty="0">
                <a:latin typeface="Calibri" panose="020F0502020204030204" pitchFamily="34" charset="0"/>
              </a:rPr>
              <a:t>Coniglio Lindt </a:t>
            </a:r>
          </a:p>
          <a:p>
            <a:endParaRPr lang="it-IT" dirty="0">
              <a:latin typeface="Calibri" panose="020F0502020204030204" pitchFamily="34" charset="0"/>
            </a:endParaRPr>
          </a:p>
          <a:p>
            <a:endParaRPr lang="it-IT" sz="1800" b="0" i="0" u="none" strike="noStrike" baseline="0" dirty="0">
              <a:latin typeface="Calibri" panose="020F0502020204030204" pitchFamily="34" charset="0"/>
            </a:endParaRPr>
          </a:p>
          <a:p>
            <a:endParaRPr lang="it-IT" sz="1800" b="0" i="0" u="none" strike="noStrike" baseline="0" dirty="0">
              <a:latin typeface="Calibri" panose="020F0502020204030204" pitchFamily="34" charset="0"/>
            </a:endParaRPr>
          </a:p>
          <a:p>
            <a:r>
              <a:rPr lang="it-IT" sz="1800" b="0" i="0" u="none" strike="noStrike" baseline="0" dirty="0">
                <a:latin typeface="Calibri" panose="020F0502020204030204" pitchFamily="34" charset="0"/>
              </a:rPr>
              <a:t>Torrone Toblerone					</a:t>
            </a:r>
            <a:endParaRPr lang="it-IT" dirty="0"/>
          </a:p>
        </p:txBody>
      </p:sp>
      <p:pic>
        <p:nvPicPr>
          <p:cNvPr id="5" name="Immagine 4">
            <a:extLst>
              <a:ext uri="{FF2B5EF4-FFF2-40B4-BE49-F238E27FC236}">
                <a16:creationId xmlns:a16="http://schemas.microsoft.com/office/drawing/2014/main" id="{CF7714D0-369F-4DF0-8FAA-C40265747A1C}"/>
              </a:ext>
            </a:extLst>
          </p:cNvPr>
          <p:cNvPicPr>
            <a:picLocks noChangeAspect="1"/>
          </p:cNvPicPr>
          <p:nvPr/>
        </p:nvPicPr>
        <p:blipFill>
          <a:blip r:embed="rId2"/>
          <a:stretch>
            <a:fillRect/>
          </a:stretch>
        </p:blipFill>
        <p:spPr>
          <a:xfrm>
            <a:off x="3771900" y="2698820"/>
            <a:ext cx="800100" cy="1219200"/>
          </a:xfrm>
          <a:prstGeom prst="rect">
            <a:avLst/>
          </a:prstGeom>
        </p:spPr>
      </p:pic>
      <p:pic>
        <p:nvPicPr>
          <p:cNvPr id="1026" name="Picture 2" descr="Lindt Gold Bunny Latte, Coniglietto di Cioccolato al Latte, Pasqua, formato 100g - Foto 1 di 7">
            <a:extLst>
              <a:ext uri="{FF2B5EF4-FFF2-40B4-BE49-F238E27FC236}">
                <a16:creationId xmlns:a16="http://schemas.microsoft.com/office/drawing/2014/main" id="{237311E4-360A-4CC4-B161-BD13D5409E7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21870" y="3656763"/>
            <a:ext cx="1344811" cy="1417655"/>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Toblerone, il cioccolato svizzero (mandorle, miele, torrone ...">
            <a:extLst>
              <a:ext uri="{FF2B5EF4-FFF2-40B4-BE49-F238E27FC236}">
                <a16:creationId xmlns:a16="http://schemas.microsoft.com/office/drawing/2014/main" id="{DD8917EA-5C5C-45ED-8E89-7970954FCA8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650095" y="4959595"/>
            <a:ext cx="1633171" cy="12192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420780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sellaDiTesto 2">
            <a:extLst>
              <a:ext uri="{FF2B5EF4-FFF2-40B4-BE49-F238E27FC236}">
                <a16:creationId xmlns:a16="http://schemas.microsoft.com/office/drawing/2014/main" id="{690704C7-C197-4063-9976-31EECA0DA837}"/>
              </a:ext>
            </a:extLst>
          </p:cNvPr>
          <p:cNvSpPr txBox="1"/>
          <p:nvPr/>
        </p:nvSpPr>
        <p:spPr>
          <a:xfrm>
            <a:off x="844062" y="1781059"/>
            <a:ext cx="7646794" cy="3300904"/>
          </a:xfrm>
          <a:prstGeom prst="rect">
            <a:avLst/>
          </a:prstGeom>
          <a:noFill/>
        </p:spPr>
        <p:txBody>
          <a:bodyPr wrap="square">
            <a:spAutoFit/>
          </a:bodyPr>
          <a:lstStyle/>
          <a:p>
            <a:pPr algn="just"/>
            <a:endParaRPr lang="it-IT" sz="1050" b="0" i="0" u="none" strike="noStrike" baseline="0" dirty="0">
              <a:solidFill>
                <a:srgbClr val="000000"/>
              </a:solidFill>
              <a:latin typeface="Calibri" panose="020F0502020204030204" pitchFamily="34" charset="0"/>
            </a:endParaRPr>
          </a:p>
          <a:p>
            <a:pPr algn="just"/>
            <a:r>
              <a:rPr lang="it-IT" sz="1800" b="1" i="0" u="none" strike="noStrike" baseline="0" dirty="0">
                <a:latin typeface="Calibri" panose="020F0502020204030204" pitchFamily="34" charset="0"/>
              </a:rPr>
              <a:t>A seconda che il marchio consista in uno solo degli elementi prima indicati o in una combinazione di alcuni di essi, si distinguono:</a:t>
            </a:r>
          </a:p>
          <a:p>
            <a:pPr algn="just"/>
            <a:endParaRPr lang="it-IT" sz="1800" b="0" i="0" u="none" strike="noStrike" baseline="0" dirty="0">
              <a:latin typeface="Calibri" panose="020F0502020204030204" pitchFamily="34" charset="0"/>
            </a:endParaRPr>
          </a:p>
          <a:p>
            <a:pPr algn="just"/>
            <a:r>
              <a:rPr lang="it-IT" sz="1800" b="1" i="0" u="none" strike="noStrike" baseline="0" dirty="0">
                <a:latin typeface="Calibri" panose="020F0502020204030204" pitchFamily="34" charset="0"/>
              </a:rPr>
              <a:t>Marchi denominativi: </a:t>
            </a:r>
            <a:r>
              <a:rPr lang="it-IT" sz="1800" i="0" u="none" strike="noStrike" baseline="0" dirty="0">
                <a:latin typeface="Calibri" panose="020F0502020204030204" pitchFamily="34" charset="0"/>
              </a:rPr>
              <a:t>s</a:t>
            </a:r>
            <a:r>
              <a:rPr lang="it-IT" sz="1800" b="0" i="0" u="none" strike="noStrike" baseline="0" dirty="0">
                <a:latin typeface="Calibri" panose="020F0502020204030204" pitchFamily="34" charset="0"/>
              </a:rPr>
              <a:t>ono costituiti solo da parole, lettere, cifre in caratteri tipografici standard, senza riproduzione grafica e colori</a:t>
            </a:r>
          </a:p>
          <a:p>
            <a:pPr algn="just"/>
            <a:r>
              <a:rPr lang="it-IT" sz="1800" b="0" i="0" u="none" strike="noStrike" baseline="0" dirty="0">
                <a:latin typeface="Calibri" panose="020F0502020204030204" pitchFamily="34" charset="0"/>
              </a:rPr>
              <a:t>PHILIPS –LEVI’S –VOLVO –ADIDAS</a:t>
            </a:r>
          </a:p>
          <a:p>
            <a:pPr algn="just"/>
            <a:endParaRPr lang="it-IT" sz="1800" b="0" i="0" u="none" strike="noStrike" baseline="0" dirty="0">
              <a:latin typeface="Calibri" panose="020F0502020204030204" pitchFamily="34" charset="0"/>
            </a:endParaRPr>
          </a:p>
          <a:p>
            <a:pPr algn="just"/>
            <a:r>
              <a:rPr lang="it-IT" sz="1800" b="1" i="0" u="none" strike="noStrike" baseline="0" dirty="0">
                <a:latin typeface="Calibri" panose="020F0502020204030204" pitchFamily="34" charset="0"/>
              </a:rPr>
              <a:t>Marchi figurativi</a:t>
            </a:r>
            <a:r>
              <a:rPr lang="it-IT" sz="1800" b="0" i="0" u="none" strike="noStrike" baseline="0" dirty="0">
                <a:latin typeface="Calibri" panose="020F0502020204030204" pitchFamily="34" charset="0"/>
              </a:rPr>
              <a:t>: consistono in una figura o in una riproduzione di oggetti reali o di fantasia </a:t>
            </a:r>
          </a:p>
          <a:p>
            <a:pPr algn="just"/>
            <a:endParaRPr lang="it-IT" dirty="0">
              <a:latin typeface="Calibri" panose="020F0502020204030204" pitchFamily="34" charset="0"/>
            </a:endParaRPr>
          </a:p>
          <a:p>
            <a:pPr algn="just"/>
            <a:r>
              <a:rPr lang="it-IT" sz="1800" b="1" i="0" u="none" strike="noStrike" baseline="0" dirty="0">
                <a:latin typeface="Calibri" panose="020F0502020204030204" pitchFamily="34" charset="0"/>
              </a:rPr>
              <a:t>Marchi misti: </a:t>
            </a:r>
            <a:r>
              <a:rPr lang="it-IT" sz="1800" b="0" i="0" u="none" strike="noStrike" baseline="0" dirty="0">
                <a:latin typeface="Calibri" panose="020F0502020204030204" pitchFamily="34" charset="0"/>
              </a:rPr>
              <a:t>sono l</a:t>
            </a:r>
            <a:r>
              <a:rPr lang="it-IT" sz="1800" b="1" i="0" u="none" strike="noStrike" baseline="0" dirty="0">
                <a:latin typeface="Calibri" panose="020F0502020204030204" pitchFamily="34" charset="0"/>
              </a:rPr>
              <a:t>’</a:t>
            </a:r>
            <a:r>
              <a:rPr lang="it-IT" sz="1800" b="0" i="0" u="none" strike="noStrike" baseline="0" dirty="0">
                <a:latin typeface="Calibri" panose="020F0502020204030204" pitchFamily="34" charset="0"/>
              </a:rPr>
              <a:t>effetto della combinazione di parole e figure </a:t>
            </a:r>
            <a:endParaRPr lang="it-IT" dirty="0"/>
          </a:p>
        </p:txBody>
      </p:sp>
      <p:pic>
        <p:nvPicPr>
          <p:cNvPr id="7" name="Immagine 6">
            <a:extLst>
              <a:ext uri="{FF2B5EF4-FFF2-40B4-BE49-F238E27FC236}">
                <a16:creationId xmlns:a16="http://schemas.microsoft.com/office/drawing/2014/main" id="{A10E1C22-9930-426C-9D99-C35343FA5AE6}"/>
              </a:ext>
            </a:extLst>
          </p:cNvPr>
          <p:cNvPicPr>
            <a:picLocks noChangeAspect="1"/>
          </p:cNvPicPr>
          <p:nvPr/>
        </p:nvPicPr>
        <p:blipFill>
          <a:blip r:embed="rId2"/>
          <a:stretch>
            <a:fillRect/>
          </a:stretch>
        </p:blipFill>
        <p:spPr>
          <a:xfrm>
            <a:off x="6601977" y="5047182"/>
            <a:ext cx="1104900" cy="742950"/>
          </a:xfrm>
          <a:prstGeom prst="rect">
            <a:avLst/>
          </a:prstGeom>
        </p:spPr>
      </p:pic>
      <p:pic>
        <p:nvPicPr>
          <p:cNvPr id="9" name="Immagine 8">
            <a:extLst>
              <a:ext uri="{FF2B5EF4-FFF2-40B4-BE49-F238E27FC236}">
                <a16:creationId xmlns:a16="http://schemas.microsoft.com/office/drawing/2014/main" id="{189BA758-AC1A-4564-A5A0-0B57BC380BFB}"/>
              </a:ext>
            </a:extLst>
          </p:cNvPr>
          <p:cNvPicPr>
            <a:picLocks noChangeAspect="1"/>
          </p:cNvPicPr>
          <p:nvPr/>
        </p:nvPicPr>
        <p:blipFill>
          <a:blip r:embed="rId3"/>
          <a:stretch>
            <a:fillRect/>
          </a:stretch>
        </p:blipFill>
        <p:spPr>
          <a:xfrm>
            <a:off x="7535950" y="4998671"/>
            <a:ext cx="1257300" cy="714375"/>
          </a:xfrm>
          <a:prstGeom prst="rect">
            <a:avLst/>
          </a:prstGeom>
        </p:spPr>
      </p:pic>
    </p:spTree>
    <p:extLst>
      <p:ext uri="{BB962C8B-B14F-4D97-AF65-F5344CB8AC3E}">
        <p14:creationId xmlns:p14="http://schemas.microsoft.com/office/powerpoint/2010/main" val="12065237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sellaDiTesto 2">
            <a:extLst>
              <a:ext uri="{FF2B5EF4-FFF2-40B4-BE49-F238E27FC236}">
                <a16:creationId xmlns:a16="http://schemas.microsoft.com/office/drawing/2014/main" id="{F4A875E7-06C2-4342-B8E4-78A40395AFED}"/>
              </a:ext>
            </a:extLst>
          </p:cNvPr>
          <p:cNvSpPr txBox="1"/>
          <p:nvPr/>
        </p:nvSpPr>
        <p:spPr>
          <a:xfrm>
            <a:off x="411983" y="1728317"/>
            <a:ext cx="8109020" cy="4619406"/>
          </a:xfrm>
          <a:prstGeom prst="rect">
            <a:avLst/>
          </a:prstGeom>
          <a:noFill/>
        </p:spPr>
        <p:txBody>
          <a:bodyPr wrap="square">
            <a:spAutoFit/>
          </a:bodyPr>
          <a:lstStyle/>
          <a:p>
            <a:pPr>
              <a:lnSpc>
                <a:spcPct val="107000"/>
              </a:lnSpc>
              <a:spcAft>
                <a:spcPts val="940"/>
              </a:spcAft>
            </a:pPr>
            <a:r>
              <a:rPr lang="it-IT" sz="1600" b="1" spc="10" dirty="0">
                <a:solidFill>
                  <a:srgbClr val="333333"/>
                </a:solidFill>
                <a:effectLst/>
                <a:latin typeface="Titillium Web" panose="00000500000000000000" pitchFamily="2" charset="0"/>
                <a:ea typeface="Times New Roman" panose="02020603050405020304" pitchFamily="18" charset="0"/>
                <a:cs typeface="Times New Roman" panose="02020603050405020304" pitchFamily="18" charset="0"/>
              </a:rPr>
              <a:t>REQUISITI DEL MARCHIO</a:t>
            </a:r>
          </a:p>
          <a:p>
            <a:pPr>
              <a:lnSpc>
                <a:spcPct val="107000"/>
              </a:lnSpc>
              <a:spcAft>
                <a:spcPts val="940"/>
              </a:spcAft>
            </a:pPr>
            <a:r>
              <a:rPr lang="it-IT" sz="1600" spc="10" dirty="0" err="1">
                <a:solidFill>
                  <a:srgbClr val="333333"/>
                </a:solidFill>
                <a:effectLst/>
                <a:latin typeface="Titillium Web" panose="00000500000000000000" pitchFamily="2" charset="0"/>
                <a:ea typeface="Times New Roman" panose="02020603050405020304" pitchFamily="18" charset="0"/>
                <a:cs typeface="Times New Roman" panose="02020603050405020304" pitchFamily="18" charset="0"/>
              </a:rPr>
              <a:t>ll</a:t>
            </a:r>
            <a:r>
              <a:rPr lang="it-IT" sz="1600" spc="10" dirty="0">
                <a:solidFill>
                  <a:srgbClr val="333333"/>
                </a:solidFill>
                <a:effectLst/>
                <a:latin typeface="Titillium Web" panose="00000500000000000000" pitchFamily="2" charset="0"/>
                <a:ea typeface="Times New Roman" panose="02020603050405020304" pitchFamily="18" charset="0"/>
                <a:cs typeface="Times New Roman" panose="02020603050405020304" pitchFamily="18" charset="0"/>
              </a:rPr>
              <a:t> marchio deve avere i seguenti caratteri:</a:t>
            </a:r>
          </a:p>
          <a:p>
            <a:pPr marL="285750" indent="-285750" algn="l">
              <a:buFont typeface="Arial" panose="020B0604020202020204" pitchFamily="34" charset="0"/>
              <a:buChar char="•"/>
            </a:pPr>
            <a:r>
              <a:rPr lang="it-IT" sz="1600" b="1" dirty="0">
                <a:solidFill>
                  <a:srgbClr val="333333"/>
                </a:solidFill>
                <a:latin typeface="Titillium Web" panose="00000500000000000000" pitchFamily="2" charset="0"/>
                <a:cs typeface="Times New Roman" panose="02020603050405020304" pitchFamily="18" charset="0"/>
              </a:rPr>
              <a:t>Novità: </a:t>
            </a:r>
            <a:r>
              <a:rPr lang="it-IT" sz="1600" dirty="0">
                <a:solidFill>
                  <a:srgbClr val="333333"/>
                </a:solidFill>
                <a:latin typeface="Titillium Web" panose="00000500000000000000" pitchFamily="2" charset="0"/>
                <a:cs typeface="Times New Roman" panose="02020603050405020304" pitchFamily="18" charset="0"/>
              </a:rPr>
              <a:t>non deve essere uguale o simile a marchi già depositati per prodotti o servizi affini;</a:t>
            </a:r>
            <a:endParaRPr lang="it-IT" sz="1600" b="0" i="0" u="none" strike="noStrike" baseline="0" dirty="0">
              <a:latin typeface="Calibri" panose="020F0502020204030204" pitchFamily="34" charset="0"/>
            </a:endParaRPr>
          </a:p>
          <a:p>
            <a:pPr marL="342900" lvl="0" indent="-342900">
              <a:lnSpc>
                <a:spcPct val="107000"/>
              </a:lnSpc>
              <a:spcAft>
                <a:spcPts val="800"/>
              </a:spcAft>
              <a:buSzPts val="1000"/>
              <a:buFont typeface="Symbol" panose="05050102010706020507" pitchFamily="18" charset="2"/>
              <a:buChar char=""/>
              <a:tabLst>
                <a:tab pos="457200" algn="l"/>
              </a:tabLst>
            </a:pPr>
            <a:r>
              <a:rPr lang="it-IT" sz="1600" b="1" dirty="0">
                <a:solidFill>
                  <a:srgbClr val="333333"/>
                </a:solidFill>
                <a:effectLst/>
                <a:latin typeface="Titillium Web" panose="00000500000000000000" pitchFamily="2" charset="0"/>
                <a:ea typeface="Times New Roman" panose="02020603050405020304" pitchFamily="18" charset="0"/>
                <a:cs typeface="Times New Roman" panose="02020603050405020304" pitchFamily="18" charset="0"/>
              </a:rPr>
              <a:t>Capacità distintiva:</a:t>
            </a:r>
            <a:r>
              <a:rPr lang="it-IT" sz="1600" dirty="0">
                <a:solidFill>
                  <a:srgbClr val="333333"/>
                </a:solidFill>
                <a:effectLst/>
                <a:latin typeface="Titillium Web" panose="00000500000000000000" pitchFamily="2" charset="0"/>
                <a:ea typeface="Times New Roman" panose="02020603050405020304" pitchFamily="18" charset="0"/>
                <a:cs typeface="Times New Roman" panose="02020603050405020304" pitchFamily="18" charset="0"/>
              </a:rPr>
              <a:t> non può limitarsi a parole che facciano capire unicamente il tipo di attività svolta o di prodotto </a:t>
            </a:r>
            <a:r>
              <a:rPr lang="it-IT" sz="1600" b="1" i="1" dirty="0">
                <a:solidFill>
                  <a:srgbClr val="333333"/>
                </a:solidFill>
                <a:effectLst/>
                <a:latin typeface="Titillium Web" panose="00000500000000000000" pitchFamily="2" charset="0"/>
                <a:ea typeface="Times New Roman" panose="02020603050405020304" pitchFamily="18" charset="0"/>
                <a:cs typeface="Times New Roman" panose="02020603050405020304" pitchFamily="18" charset="0"/>
              </a:rPr>
              <a:t>(art. 13 CPI) -</a:t>
            </a:r>
            <a:r>
              <a:rPr lang="it-IT" sz="1600" dirty="0">
                <a:solidFill>
                  <a:srgbClr val="333333"/>
                </a:solidFill>
                <a:effectLst/>
                <a:latin typeface="Titillium Web" panose="00000500000000000000" pitchFamily="2" charset="0"/>
                <a:ea typeface="Times New Roman" panose="02020603050405020304" pitchFamily="18" charset="0"/>
                <a:cs typeface="Times New Roman" panose="02020603050405020304" pitchFamily="18" charset="0"/>
              </a:rPr>
              <a:t> </a:t>
            </a:r>
            <a:r>
              <a:rPr lang="it-IT" sz="1600" i="1" dirty="0">
                <a:solidFill>
                  <a:srgbClr val="333333"/>
                </a:solidFill>
                <a:effectLst/>
                <a:latin typeface="Titillium Web" panose="00000500000000000000" pitchFamily="2" charset="0"/>
                <a:ea typeface="Times New Roman" panose="02020603050405020304" pitchFamily="18" charset="0"/>
                <a:cs typeface="Times New Roman" panose="02020603050405020304" pitchFamily="18" charset="0"/>
              </a:rPr>
              <a:t>ad esempio non è possibile registrare Accademia Danza Roma se la mia attività è una scuola di danza a Roma;</a:t>
            </a:r>
          </a:p>
          <a:p>
            <a:r>
              <a:rPr lang="it-IT" sz="1600" b="0" i="1" u="none" strike="noStrike" baseline="0" dirty="0">
                <a:latin typeface="Calibri" panose="020F0502020204030204" pitchFamily="34" charset="0"/>
              </a:rPr>
              <a:t>MARCHI FORTI</a:t>
            </a:r>
            <a:r>
              <a:rPr lang="it-IT" sz="1600" b="0" i="0" u="none" strike="noStrike" baseline="0" dirty="0">
                <a:latin typeface="Calibri" panose="020F0502020204030204" pitchFamily="34" charset="0"/>
              </a:rPr>
              <a:t>: nessuna attinenza concettuale con il prodotto e/o servizio contraddistinto (es. Flauti per prodotti dolciari, Samurai per stuzzicadenti)</a:t>
            </a:r>
          </a:p>
          <a:p>
            <a:r>
              <a:rPr lang="it-IT" sz="1600" b="0" i="1" u="none" strike="noStrike" baseline="0" dirty="0">
                <a:latin typeface="Calibri" panose="020F0502020204030204" pitchFamily="34" charset="0"/>
              </a:rPr>
              <a:t>MARCHI DEBOLI</a:t>
            </a:r>
            <a:r>
              <a:rPr lang="it-IT" sz="1600" b="0" i="0" u="none" strike="noStrike" baseline="0" dirty="0">
                <a:latin typeface="Calibri" panose="020F0502020204030204" pitchFamily="34" charset="0"/>
              </a:rPr>
              <a:t>: richiamano </a:t>
            </a:r>
            <a:r>
              <a:rPr lang="it-IT" sz="1600" b="0" i="0" u="none" strike="noStrike" baseline="0" dirty="0" err="1">
                <a:latin typeface="Calibri" panose="020F0502020204030204" pitchFamily="34" charset="0"/>
              </a:rPr>
              <a:t>ilprodotto</a:t>
            </a:r>
            <a:r>
              <a:rPr lang="it-IT" sz="1600" b="0" i="0" u="none" strike="noStrike" baseline="0" dirty="0">
                <a:latin typeface="Calibri" panose="020F0502020204030204" pitchFamily="34" charset="0"/>
              </a:rPr>
              <a:t> e/o servizio contraddistinto (es. </a:t>
            </a:r>
            <a:r>
              <a:rPr lang="it-IT" sz="1600" b="0" i="0" u="none" strike="noStrike" baseline="0" dirty="0" err="1">
                <a:latin typeface="Calibri" panose="020F0502020204030204" pitchFamily="34" charset="0"/>
              </a:rPr>
              <a:t>Ansiolin</a:t>
            </a:r>
            <a:r>
              <a:rPr lang="it-IT" sz="1600" b="0" i="0" u="none" strike="noStrike" baseline="0" dirty="0">
                <a:latin typeface="Calibri" panose="020F0502020204030204" pitchFamily="34" charset="0"/>
              </a:rPr>
              <a:t> per farmaci antidepressivi, Swatch per orologi);</a:t>
            </a:r>
          </a:p>
          <a:p>
            <a:endParaRPr lang="it-IT" sz="1600" b="0" i="0" u="none" strike="noStrike" baseline="0" dirty="0">
              <a:latin typeface="Calibri" panose="020F0502020204030204" pitchFamily="34" charset="0"/>
            </a:endParaRPr>
          </a:p>
          <a:p>
            <a:pPr marL="342900" lvl="0" indent="-342900">
              <a:lnSpc>
                <a:spcPct val="107000"/>
              </a:lnSpc>
              <a:spcAft>
                <a:spcPts val="800"/>
              </a:spcAft>
              <a:buSzPts val="1000"/>
              <a:buFont typeface="Symbol" panose="05050102010706020507" pitchFamily="18" charset="2"/>
              <a:buChar char=""/>
              <a:tabLst>
                <a:tab pos="457200" algn="l"/>
              </a:tabLst>
            </a:pPr>
            <a:r>
              <a:rPr lang="it-IT" sz="1600" b="1" dirty="0">
                <a:solidFill>
                  <a:srgbClr val="333333"/>
                </a:solidFill>
                <a:effectLst/>
                <a:latin typeface="Titillium Web" panose="00000500000000000000" pitchFamily="2" charset="0"/>
                <a:ea typeface="Times New Roman" panose="02020603050405020304" pitchFamily="18" charset="0"/>
                <a:cs typeface="Times New Roman" panose="02020603050405020304" pitchFamily="18" charset="0"/>
              </a:rPr>
              <a:t>Liceità:</a:t>
            </a:r>
            <a:r>
              <a:rPr lang="it-IT" sz="1600" dirty="0">
                <a:solidFill>
                  <a:srgbClr val="333333"/>
                </a:solidFill>
                <a:effectLst/>
                <a:latin typeface="Titillium Web" panose="00000500000000000000" pitchFamily="2" charset="0"/>
                <a:ea typeface="Times New Roman" panose="02020603050405020304" pitchFamily="18" charset="0"/>
                <a:cs typeface="Times New Roman" panose="02020603050405020304" pitchFamily="18" charset="0"/>
              </a:rPr>
              <a:t> non può essere in contrasto all’ordine pubblico e non deve violare le disposizioni di legge </a:t>
            </a:r>
            <a:r>
              <a:rPr lang="it-IT" sz="1600" i="1" dirty="0">
                <a:solidFill>
                  <a:srgbClr val="333333"/>
                </a:solidFill>
                <a:effectLst/>
                <a:latin typeface="Titillium Web" panose="00000500000000000000" pitchFamily="2" charset="0"/>
                <a:ea typeface="Times New Roman" panose="02020603050405020304" pitchFamily="18" charset="0"/>
                <a:cs typeface="Times New Roman" panose="02020603050405020304" pitchFamily="18" charset="0"/>
              </a:rPr>
              <a:t>(</a:t>
            </a:r>
            <a:r>
              <a:rPr lang="it-IT" sz="1600" b="1" i="1" dirty="0">
                <a:solidFill>
                  <a:srgbClr val="333333"/>
                </a:solidFill>
                <a:effectLst/>
                <a:latin typeface="Titillium Web" panose="00000500000000000000" pitchFamily="2" charset="0"/>
                <a:ea typeface="Times New Roman" panose="02020603050405020304" pitchFamily="18" charset="0"/>
                <a:cs typeface="Times New Roman" panose="02020603050405020304" pitchFamily="18" charset="0"/>
              </a:rPr>
              <a:t> 14 CPI</a:t>
            </a:r>
            <a:r>
              <a:rPr lang="it-IT" sz="1600" i="1" dirty="0">
                <a:solidFill>
                  <a:srgbClr val="333333"/>
                </a:solidFill>
                <a:effectLst/>
                <a:latin typeface="Titillium Web" panose="00000500000000000000" pitchFamily="2" charset="0"/>
                <a:ea typeface="Times New Roman" panose="02020603050405020304" pitchFamily="18" charset="0"/>
                <a:cs typeface="Times New Roman" panose="02020603050405020304" pitchFamily="18" charset="0"/>
              </a:rPr>
              <a:t>) -</a:t>
            </a:r>
            <a:r>
              <a:rPr lang="it-IT" sz="1600" dirty="0">
                <a:solidFill>
                  <a:srgbClr val="333333"/>
                </a:solidFill>
                <a:effectLst/>
                <a:latin typeface="Titillium Web" panose="00000500000000000000" pitchFamily="2" charset="0"/>
                <a:ea typeface="Times New Roman" panose="02020603050405020304" pitchFamily="18" charset="0"/>
                <a:cs typeface="Times New Roman" panose="02020603050405020304" pitchFamily="18" charset="0"/>
              </a:rPr>
              <a:t> </a:t>
            </a:r>
            <a:r>
              <a:rPr lang="it-IT" sz="1600" i="1" dirty="0">
                <a:solidFill>
                  <a:srgbClr val="333333"/>
                </a:solidFill>
                <a:effectLst/>
                <a:latin typeface="Titillium Web" panose="00000500000000000000" pitchFamily="2" charset="0"/>
                <a:ea typeface="Times New Roman" panose="02020603050405020304" pitchFamily="18" charset="0"/>
                <a:cs typeface="Times New Roman" panose="02020603050405020304" pitchFamily="18" charset="0"/>
              </a:rPr>
              <a:t>ad esempio non è possibile depositare un marchio che istighi alla violenza;</a:t>
            </a:r>
          </a:p>
          <a:p>
            <a:pPr marL="285750" indent="-285750" algn="l">
              <a:buFont typeface="Arial" panose="020B0604020202020204" pitchFamily="34" charset="0"/>
              <a:buChar char="•"/>
            </a:pPr>
            <a:r>
              <a:rPr lang="it-IT" sz="1600" b="1" i="0" u="none" strike="noStrike" baseline="0" dirty="0">
                <a:solidFill>
                  <a:srgbClr val="000000"/>
                </a:solidFill>
                <a:latin typeface="Calibri" panose="020F0502020204030204" pitchFamily="34" charset="0"/>
              </a:rPr>
              <a:t>Verità:</a:t>
            </a:r>
            <a:r>
              <a:rPr lang="it-IT" sz="1600" b="0" i="0" u="none" strike="noStrike" baseline="0" dirty="0">
                <a:solidFill>
                  <a:srgbClr val="000000"/>
                </a:solidFill>
                <a:latin typeface="Calibri" panose="020F0502020204030204" pitchFamily="34" charset="0"/>
              </a:rPr>
              <a:t> non deve ingannare il pubblico circa la provenienza geografica, la natura e la qualità dei prodotti o servizi </a:t>
            </a:r>
            <a:r>
              <a:rPr lang="it-IT" sz="1600" b="0" i="1" u="none" strike="noStrike" baseline="0" dirty="0">
                <a:solidFill>
                  <a:srgbClr val="000000"/>
                </a:solidFill>
                <a:latin typeface="Calibri" panose="020F0502020204030204" pitchFamily="34" charset="0"/>
              </a:rPr>
              <a:t>(ad es. l’uso del marchio Cashmere per prodotti di </a:t>
            </a:r>
            <a:r>
              <a:rPr lang="it-IT" sz="1800" b="0" i="1" u="none" strike="noStrike" baseline="0" dirty="0">
                <a:solidFill>
                  <a:srgbClr val="000000"/>
                </a:solidFill>
                <a:latin typeface="Calibri" panose="020F0502020204030204" pitchFamily="34" charset="0"/>
              </a:rPr>
              <a:t>lana)</a:t>
            </a:r>
          </a:p>
        </p:txBody>
      </p:sp>
    </p:spTree>
    <p:extLst>
      <p:ext uri="{BB962C8B-B14F-4D97-AF65-F5344CB8AC3E}">
        <p14:creationId xmlns:p14="http://schemas.microsoft.com/office/powerpoint/2010/main" val="1903427077"/>
      </p:ext>
    </p:extLst>
  </p:cSld>
  <p:clrMapOvr>
    <a:masterClrMapping/>
  </p:clrMapOvr>
</p:sld>
</file>

<file path=ppt/theme/theme1.xml><?xml version="1.0" encoding="utf-8"?>
<a:theme xmlns:a="http://schemas.openxmlformats.org/drawingml/2006/main" name="Copertin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Pagina intern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4062</TotalTime>
  <Words>4892</Words>
  <Application>Microsoft Office PowerPoint</Application>
  <PresentationFormat>Presentazione su schermo (4:3)</PresentationFormat>
  <Paragraphs>292</Paragraphs>
  <Slides>37</Slides>
  <Notes>1</Notes>
  <HiddenSlides>0</HiddenSlides>
  <MMClips>0</MMClips>
  <ScaleCrop>false</ScaleCrop>
  <HeadingPairs>
    <vt:vector size="6" baseType="variant">
      <vt:variant>
        <vt:lpstr>Caratteri utilizzati</vt:lpstr>
      </vt:variant>
      <vt:variant>
        <vt:i4>7</vt:i4>
      </vt:variant>
      <vt:variant>
        <vt:lpstr>Tema</vt:lpstr>
      </vt:variant>
      <vt:variant>
        <vt:i4>2</vt:i4>
      </vt:variant>
      <vt:variant>
        <vt:lpstr>Titoli diapositive</vt:lpstr>
      </vt:variant>
      <vt:variant>
        <vt:i4>37</vt:i4>
      </vt:variant>
    </vt:vector>
  </HeadingPairs>
  <TitlesOfParts>
    <vt:vector size="46" baseType="lpstr">
      <vt:lpstr>Arial</vt:lpstr>
      <vt:lpstr>Calibri</vt:lpstr>
      <vt:lpstr>CIDFont+F2</vt:lpstr>
      <vt:lpstr>Symbol</vt:lpstr>
      <vt:lpstr>tahoma</vt:lpstr>
      <vt:lpstr>Times New Roman</vt:lpstr>
      <vt:lpstr>Titillium Web</vt:lpstr>
      <vt:lpstr>Copertina</vt:lpstr>
      <vt:lpstr>Pagina interna</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vector>
  </TitlesOfParts>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Template Cdc</dc:title>
  <dc:creator>Patrizia Cacciari</dc:creator>
  <cp:lastModifiedBy>Marika Capezzali</cp:lastModifiedBy>
  <cp:revision>179</cp:revision>
  <cp:lastPrinted>2024-08-13T13:50:05Z</cp:lastPrinted>
  <dcterms:created xsi:type="dcterms:W3CDTF">2017-09-05T13:14:32Z</dcterms:created>
  <dcterms:modified xsi:type="dcterms:W3CDTF">2024-11-15T10:21:30Z</dcterms:modified>
</cp:coreProperties>
</file>