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 id="2147483664" r:id="rId2"/>
  </p:sldMasterIdLst>
  <p:notesMasterIdLst>
    <p:notesMasterId r:id="rId21"/>
  </p:notesMasterIdLst>
  <p:handoutMasterIdLst>
    <p:handoutMasterId r:id="rId22"/>
  </p:handoutMasterIdLst>
  <p:sldIdLst>
    <p:sldId id="261" r:id="rId3"/>
    <p:sldId id="304" r:id="rId4"/>
    <p:sldId id="281" r:id="rId5"/>
    <p:sldId id="277" r:id="rId6"/>
    <p:sldId id="263" r:id="rId7"/>
    <p:sldId id="275" r:id="rId8"/>
    <p:sldId id="269" r:id="rId9"/>
    <p:sldId id="267" r:id="rId10"/>
    <p:sldId id="268" r:id="rId11"/>
    <p:sldId id="278" r:id="rId12"/>
    <p:sldId id="279" r:id="rId13"/>
    <p:sldId id="280" r:id="rId14"/>
    <p:sldId id="282" r:id="rId15"/>
    <p:sldId id="283" r:id="rId16"/>
    <p:sldId id="284" r:id="rId17"/>
    <p:sldId id="285" r:id="rId18"/>
    <p:sldId id="286" r:id="rId19"/>
    <p:sldId id="292" r:id="rId20"/>
  </p:sldIdLst>
  <p:sldSz cx="9144000" cy="6858000" type="screen4x3"/>
  <p:notesSz cx="6783388" cy="9926638"/>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o Goddi" initials="" lastIdx="1" clrIdx="0"/>
  <p:cmAuthor id="1" name="Simone" initials="" lastIdx="13"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92D2"/>
    <a:srgbClr val="9AC59F"/>
    <a:srgbClr val="B8DBB9"/>
    <a:srgbClr val="1E1D6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98" autoAdjust="0"/>
    <p:restoredTop sz="86417" autoAdjust="0"/>
  </p:normalViewPr>
  <p:slideViewPr>
    <p:cSldViewPr snapToGrid="0" snapToObjects="1">
      <p:cViewPr varScale="1">
        <p:scale>
          <a:sx n="98" d="100"/>
          <a:sy n="98" d="100"/>
        </p:scale>
        <p:origin x="157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9468"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2350" y="0"/>
            <a:ext cx="2939468" cy="496332"/>
          </a:xfrm>
          <a:prstGeom prst="rect">
            <a:avLst/>
          </a:prstGeom>
        </p:spPr>
        <p:txBody>
          <a:bodyPr vert="horz" lIns="91440" tIns="45720" rIns="91440" bIns="45720" rtlCol="0"/>
          <a:lstStyle>
            <a:lvl1pPr algn="r">
              <a:defRPr sz="1200"/>
            </a:lvl1pPr>
          </a:lstStyle>
          <a:p>
            <a:fld id="{7B50D00D-6B29-E945-8CBA-6963BC5C60F0}" type="datetimeFigureOut">
              <a:rPr lang="it-IT" smtClean="0"/>
              <a:t>15/11/2024</a:t>
            </a:fld>
            <a:endParaRPr lang="it-IT"/>
          </a:p>
        </p:txBody>
      </p:sp>
      <p:sp>
        <p:nvSpPr>
          <p:cNvPr id="4" name="Segnaposto piè di pagina 3"/>
          <p:cNvSpPr>
            <a:spLocks noGrp="1"/>
          </p:cNvSpPr>
          <p:nvPr>
            <p:ph type="ftr" sz="quarter" idx="2"/>
          </p:nvPr>
        </p:nvSpPr>
        <p:spPr>
          <a:xfrm>
            <a:off x="0" y="9428583"/>
            <a:ext cx="2939468"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2350" y="9428583"/>
            <a:ext cx="2939468" cy="496332"/>
          </a:xfrm>
          <a:prstGeom prst="rect">
            <a:avLst/>
          </a:prstGeom>
        </p:spPr>
        <p:txBody>
          <a:bodyPr vert="horz" lIns="91440" tIns="45720" rIns="91440" bIns="45720" rtlCol="0" anchor="b"/>
          <a:lstStyle>
            <a:lvl1pPr algn="r">
              <a:defRPr sz="1200"/>
            </a:lvl1pPr>
          </a:lstStyle>
          <a:p>
            <a:fld id="{3201A9A7-F4F1-2A4E-8F80-CE689D4DB4B2}" type="slidenum">
              <a:rPr lang="it-IT" smtClean="0"/>
              <a:t>‹N›</a:t>
            </a:fld>
            <a:endParaRPr lang="it-IT"/>
          </a:p>
        </p:txBody>
      </p:sp>
    </p:spTree>
    <p:extLst>
      <p:ext uri="{BB962C8B-B14F-4D97-AF65-F5344CB8AC3E}">
        <p14:creationId xmlns:p14="http://schemas.microsoft.com/office/powerpoint/2010/main" val="161751495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9468"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2350" y="0"/>
            <a:ext cx="2939468" cy="496332"/>
          </a:xfrm>
          <a:prstGeom prst="rect">
            <a:avLst/>
          </a:prstGeom>
        </p:spPr>
        <p:txBody>
          <a:bodyPr vert="horz" lIns="91440" tIns="45720" rIns="91440" bIns="45720" rtlCol="0"/>
          <a:lstStyle>
            <a:lvl1pPr algn="r">
              <a:defRPr sz="1200"/>
            </a:lvl1pPr>
          </a:lstStyle>
          <a:p>
            <a:fld id="{3CF93191-C29C-E943-A29F-E4BADC8F4B93}" type="datetimeFigureOut">
              <a:rPr lang="it-IT" smtClean="0"/>
              <a:t>15/11/2024</a:t>
            </a:fld>
            <a:endParaRPr lang="it-IT"/>
          </a:p>
        </p:txBody>
      </p:sp>
      <p:sp>
        <p:nvSpPr>
          <p:cNvPr id="4" name="Segnaposto immagine diapositiva 3"/>
          <p:cNvSpPr>
            <a:spLocks noGrp="1" noRot="1" noChangeAspect="1"/>
          </p:cNvSpPr>
          <p:nvPr>
            <p:ph type="sldImg" idx="2"/>
          </p:nvPr>
        </p:nvSpPr>
        <p:spPr>
          <a:xfrm>
            <a:off x="911225" y="744538"/>
            <a:ext cx="4960938"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8339" y="4715153"/>
            <a:ext cx="5426710" cy="4466987"/>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39468"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2350" y="9428583"/>
            <a:ext cx="2939468" cy="496332"/>
          </a:xfrm>
          <a:prstGeom prst="rect">
            <a:avLst/>
          </a:prstGeom>
        </p:spPr>
        <p:txBody>
          <a:bodyPr vert="horz" lIns="91440" tIns="45720" rIns="91440" bIns="45720" rtlCol="0" anchor="b"/>
          <a:lstStyle>
            <a:lvl1pPr algn="r">
              <a:defRPr sz="1200"/>
            </a:lvl1pPr>
          </a:lstStyle>
          <a:p>
            <a:fld id="{3D4AB5C6-EAB4-A74C-91BA-181C6B7827CC}" type="slidenum">
              <a:rPr lang="it-IT" smtClean="0"/>
              <a:t>‹N›</a:t>
            </a:fld>
            <a:endParaRPr lang="it-IT"/>
          </a:p>
        </p:txBody>
      </p:sp>
    </p:spTree>
    <p:extLst>
      <p:ext uri="{BB962C8B-B14F-4D97-AF65-F5344CB8AC3E}">
        <p14:creationId xmlns:p14="http://schemas.microsoft.com/office/powerpoint/2010/main" val="319224207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D4AB5C6-EAB4-A74C-91BA-181C6B7827CC}" type="slidenum">
              <a:rPr lang="it-IT" smtClean="0"/>
              <a:t>1</a:t>
            </a:fld>
            <a:endParaRPr lang="it-IT"/>
          </a:p>
        </p:txBody>
      </p:sp>
    </p:spTree>
    <p:extLst>
      <p:ext uri="{BB962C8B-B14F-4D97-AF65-F5344CB8AC3E}">
        <p14:creationId xmlns:p14="http://schemas.microsoft.com/office/powerpoint/2010/main" val="2675571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coperti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906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ina inter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19532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8" name="Rettangolo 47"/>
          <p:cNvSpPr/>
          <p:nvPr userDrawn="1"/>
        </p:nvSpPr>
        <p:spPr>
          <a:xfrm>
            <a:off x="323528" y="260648"/>
            <a:ext cx="8392960" cy="6163903"/>
          </a:xfrm>
          <a:prstGeom prst="rect">
            <a:avLst/>
          </a:prstGeom>
          <a:noFill/>
          <a:ln w="12700">
            <a:solidFill>
              <a:srgbClr val="009F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47" name="Immagine 4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28619" y="262795"/>
            <a:ext cx="1735654" cy="1553622"/>
          </a:xfrm>
          <a:prstGeom prst="rect">
            <a:avLst/>
          </a:prstGeom>
        </p:spPr>
      </p:pic>
      <p:pic>
        <p:nvPicPr>
          <p:cNvPr id="2" name="Immagin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7211" y="603115"/>
            <a:ext cx="3904615" cy="563939"/>
          </a:xfrm>
          <a:prstGeom prst="rect">
            <a:avLst/>
          </a:prstGeom>
        </p:spPr>
      </p:pic>
    </p:spTree>
    <p:extLst>
      <p:ext uri="{BB962C8B-B14F-4D97-AF65-F5344CB8AC3E}">
        <p14:creationId xmlns:p14="http://schemas.microsoft.com/office/powerpoint/2010/main" val="2961651882"/>
      </p:ext>
    </p:extLst>
  </p:cSld>
  <p:clrMap bg1="lt1" tx1="dk1" bg2="lt2" tx2="dk2" accent1="accent1" accent2="accent2" accent3="accent3" accent4="accent4" accent5="accent5" accent6="accent6" hlink="hlink" folHlink="folHlink"/>
  <p:sldLayoutIdLst>
    <p:sldLayoutId id="2147483663"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Immagin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0347" y="6147882"/>
            <a:ext cx="2131651" cy="307872"/>
          </a:xfrm>
          <a:prstGeom prst="rect">
            <a:avLst/>
          </a:prstGeom>
        </p:spPr>
      </p:pic>
      <p:grpSp>
        <p:nvGrpSpPr>
          <p:cNvPr id="3" name="Gruppo 2"/>
          <p:cNvGrpSpPr/>
          <p:nvPr userDrawn="1"/>
        </p:nvGrpSpPr>
        <p:grpSpPr>
          <a:xfrm>
            <a:off x="323528" y="260648"/>
            <a:ext cx="8496944" cy="6270634"/>
            <a:chOff x="323528" y="260648"/>
            <a:chExt cx="8496944" cy="6480720"/>
          </a:xfrm>
        </p:grpSpPr>
        <p:sp>
          <p:nvSpPr>
            <p:cNvPr id="4" name="Rettangolo 3"/>
            <p:cNvSpPr/>
            <p:nvPr userDrawn="1"/>
          </p:nvSpPr>
          <p:spPr>
            <a:xfrm>
              <a:off x="323528" y="260648"/>
              <a:ext cx="8496944" cy="6480720"/>
            </a:xfrm>
            <a:prstGeom prst="rect">
              <a:avLst/>
            </a:prstGeom>
            <a:noFill/>
            <a:ln w="12700">
              <a:solidFill>
                <a:srgbClr val="009F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userDrawn="1"/>
          </p:nvSpPr>
          <p:spPr>
            <a:xfrm>
              <a:off x="323528" y="6235290"/>
              <a:ext cx="8064896" cy="502283"/>
            </a:xfrm>
            <a:prstGeom prst="rect">
              <a:avLst/>
            </a:prstGeom>
            <a:noFill/>
            <a:ln w="9525">
              <a:solidFill>
                <a:srgbClr val="009F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userDrawn="1"/>
          </p:nvSpPr>
          <p:spPr>
            <a:xfrm>
              <a:off x="8388424" y="6235291"/>
              <a:ext cx="432048" cy="502283"/>
            </a:xfrm>
            <a:prstGeom prst="rect">
              <a:avLst/>
            </a:prstGeom>
            <a:noFill/>
            <a:ln w="9525">
              <a:solidFill>
                <a:srgbClr val="009F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Tree>
    <p:extLst>
      <p:ext uri="{BB962C8B-B14F-4D97-AF65-F5344CB8AC3E}">
        <p14:creationId xmlns:p14="http://schemas.microsoft.com/office/powerpoint/2010/main" val="977206350"/>
      </p:ext>
    </p:extLst>
  </p:cSld>
  <p:clrMap bg1="lt1" tx1="dk1" bg2="lt2" tx2="dk2" accent1="accent1" accent2="accent2" accent3="accent3" accent4="accent4" accent5="accent5" accent6="accent6" hlink="hlink" folHlink="folHlink"/>
  <p:sldLayoutIdLst>
    <p:sldLayoutId id="2147483665"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ibm.mise.gov.it/index.php/it/disegni-e-modelli/come-effettuare-il-deposito/224-disegni-e-modelli/2036147-modalita-cartacea-presso-la-camera-di-commercio-cciaa" TargetMode="External"/><Relationship Id="rId2" Type="http://schemas.openxmlformats.org/officeDocument/2006/relationships/hyperlink" Target="https://uibm.mise.gov.it/index.php/it/disegni-e-modelli/come-effettuare-il-deposito/224-disegni-e-modelli/2036146-modalita-telematica" TargetMode="External"/><Relationship Id="rId1" Type="http://schemas.openxmlformats.org/officeDocument/2006/relationships/slideLayout" Target="../slideLayouts/slideLayout1.xml"/><Relationship Id="rId4" Type="http://schemas.openxmlformats.org/officeDocument/2006/relationships/hyperlink" Target="https://uibm.mise.gov.it/index.php/it/disegni-e-modelli/come-effettuare-il-deposito/224-disegni-e-modelli/2036148-modalita-postal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servizionline.uibm.gov.it/deposito-online-new/pubblica/index.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pagopa.gov.it/"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wipo.int/portal/en/" TargetMode="External"/><Relationship Id="rId2" Type="http://schemas.openxmlformats.org/officeDocument/2006/relationships/hyperlink" Target="https://euipo.europa.eu/ohimportal/it" TargetMode="External"/><Relationship Id="rId1" Type="http://schemas.openxmlformats.org/officeDocument/2006/relationships/slideLayout" Target="../slideLayouts/slideLayout1.xml"/><Relationship Id="rId4" Type="http://schemas.openxmlformats.org/officeDocument/2006/relationships/hyperlink" Target="https://www.wipo.int/classifications/locarno/e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67559" y="1460938"/>
            <a:ext cx="7761244" cy="5224828"/>
          </a:xfrm>
          <a:prstGeom prst="rect">
            <a:avLst/>
          </a:prstGeom>
          <a:noFill/>
        </p:spPr>
        <p:txBody>
          <a:bodyPr wrap="square" rtlCol="0">
            <a:spAutoFit/>
          </a:bodyPr>
          <a:lstStyle/>
          <a:p>
            <a:pPr>
              <a:lnSpc>
                <a:spcPct val="107000"/>
              </a:lnSpc>
              <a:spcAft>
                <a:spcPts val="2250"/>
              </a:spcAft>
            </a:pPr>
            <a:r>
              <a:rPr lang="it-IT" sz="20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DISEGNI E MODELLI</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 disegni o modelli sono disciplinati dagli articoli da 31 a 44 del CPI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Per disegno o modello s’intende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l’aspetto dell’intero prodotto o di una sua parte</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quale risulta, in particolare, dalle caratteristiche delle linee, dei contorni, dei colori, della forma, della struttura superficiale e/o dei materiali del prodotto stesso e/o del suo ornamento, a condizione che siano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nuovi</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e abbiano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carattere individuale.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tutela riguarda l’aspetto esteriore nel suo insieme e non scritte. Se ci sono delle scritte, queste non vengono tutelate. Per prodotto s’intende qualsiasi oggetto industriale o artigianale, compresi, tra l’altro i componenti che devono essere assemblati per formare un prodotto complesso, gli imballaggi, le presentazioni, i simboli grafici e caratteri tipografici, esclusi i programmi per elaboratore. Per prodotto complesso s’intende un prodotto formato da più componenti che possono essere sostituiti, consentendo lo smontaggio ed un nuovo montaggio del prodotto.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endParaRPr lang="it-IT" sz="1800" b="0" i="0" u="none" strike="noStrike" baseline="0" dirty="0">
              <a:latin typeface="Calibri" panose="020F0502020204030204" pitchFamily="34" charset="0"/>
            </a:endParaRPr>
          </a:p>
        </p:txBody>
      </p:sp>
    </p:spTree>
    <p:extLst>
      <p:ext uri="{BB962C8B-B14F-4D97-AF65-F5344CB8AC3E}">
        <p14:creationId xmlns:p14="http://schemas.microsoft.com/office/powerpoint/2010/main" val="1230780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E036262-D130-4BB7-8156-D53E4CE1989D}"/>
              </a:ext>
            </a:extLst>
          </p:cNvPr>
          <p:cNvSpPr txBox="1"/>
          <p:nvPr/>
        </p:nvSpPr>
        <p:spPr>
          <a:xfrm>
            <a:off x="693683" y="1324304"/>
            <a:ext cx="7787126" cy="4591129"/>
          </a:xfrm>
          <a:prstGeom prst="rect">
            <a:avLst/>
          </a:prstGeom>
          <a:noFill/>
        </p:spPr>
        <p:txBody>
          <a:bodyPr wrap="square">
            <a:spAutoFit/>
          </a:bodyPr>
          <a:lstStyle/>
          <a:p>
            <a:pPr>
              <a:lnSpc>
                <a:spcPct val="107000"/>
              </a:lnSpc>
              <a:spcAft>
                <a:spcPts val="2250"/>
              </a:spcAft>
            </a:pPr>
            <a:r>
              <a:rPr lang="it-IT" sz="18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Come effettuare il deposito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r>
              <a:rPr lang="it-IT" sz="1800" b="1" u="sng" dirty="0">
                <a:solidFill>
                  <a:srgbClr val="0066CC"/>
                </a:solidFill>
                <a:effectLst/>
                <a:latin typeface="Titillium Web" panose="00000500000000000000" pitchFamily="2" charset="0"/>
                <a:ea typeface="Times New Roman" panose="02020603050405020304" pitchFamily="18" charset="0"/>
                <a:cs typeface="Times New Roman" panose="02020603050405020304" pitchFamily="18" charset="0"/>
                <a:hlinkClick r:id="rId2"/>
              </a:rPr>
              <a:t>Modalità telematica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it-IT" sz="1800" b="1" u="sng" dirty="0">
                <a:solidFill>
                  <a:srgbClr val="0066CC"/>
                </a:solidFill>
                <a:effectLst/>
                <a:latin typeface="Titillium Web" panose="00000500000000000000" pitchFamily="2" charset="0"/>
                <a:ea typeface="Times New Roman" panose="02020603050405020304" pitchFamily="18" charset="0"/>
                <a:cs typeface="Times New Roman" panose="02020603050405020304" pitchFamily="18" charset="0"/>
                <a:hlinkClick r:id="rId3"/>
              </a:rPr>
              <a:t>Modalità cartacea presso la Camera di Commercio CCIAA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tabLst>
                <a:tab pos="457200" algn="l"/>
              </a:tabLst>
            </a:pPr>
            <a:r>
              <a:rPr lang="it-IT" sz="1800" b="1" u="sng" dirty="0">
                <a:solidFill>
                  <a:srgbClr val="0066CC"/>
                </a:solidFill>
                <a:effectLst/>
                <a:latin typeface="Titillium Web" panose="00000500000000000000" pitchFamily="2" charset="0"/>
                <a:ea typeface="Times New Roman" panose="02020603050405020304" pitchFamily="18" charset="0"/>
                <a:cs typeface="Times New Roman" panose="02020603050405020304" pitchFamily="18" charset="0"/>
                <a:hlinkClick r:id="rId4"/>
              </a:rPr>
              <a:t>Modalità postale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deposito si perfeziona con il pagamento della tassa di registrazione. La data del deposito sarà quella del pagamento della tassa.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Qualunque sia la modalità che si sceglie per il deposito della domanda, deve essere sempre allegata la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riproduzione grafica del disegno o modello</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o la riproduzione grafica dei prodotti la cui fabbricazione deve formare oggetto del diritto esclusivo.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 immagini devono essere chiare, nitide ed ordinate.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940"/>
              </a:spcAft>
            </a:pPr>
            <a:endParaRPr lang="it-IT"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35870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4134EBF-32BB-4145-A20B-48BAFDD95123}"/>
              </a:ext>
            </a:extLst>
          </p:cNvPr>
          <p:cNvSpPr txBox="1"/>
          <p:nvPr/>
        </p:nvSpPr>
        <p:spPr>
          <a:xfrm>
            <a:off x="956441" y="1692166"/>
            <a:ext cx="6632028" cy="3418885"/>
          </a:xfrm>
          <a:prstGeom prst="rect">
            <a:avLst/>
          </a:prstGeom>
          <a:noFill/>
        </p:spPr>
        <p:txBody>
          <a:bodyPr wrap="square">
            <a:spAutoFit/>
          </a:bodyPr>
          <a:lstStyle/>
          <a:p>
            <a:pPr>
              <a:spcAft>
                <a:spcPts val="2250"/>
              </a:spcAft>
            </a:pPr>
            <a:r>
              <a:rPr lang="it-IT" sz="2000" b="1" spc="-10" dirty="0">
                <a:solidFill>
                  <a:srgbClr val="000000"/>
                </a:solidFill>
                <a:effectLst/>
                <a:latin typeface="Titillium Web" panose="00000500000000000000" pitchFamily="2" charset="0"/>
                <a:ea typeface="Times New Roman" panose="02020603050405020304" pitchFamily="18" charset="0"/>
              </a:rPr>
              <a:t>Modalità telematica</a:t>
            </a:r>
            <a:endParaRPr lang="it-IT" sz="2000" b="1" dirty="0">
              <a:effectLst/>
              <a:latin typeface="Times New Roman" panose="02020603050405020304" pitchFamily="18" charset="0"/>
              <a:ea typeface="Times New Roman" panose="02020603050405020304" pitchFamily="18" charset="0"/>
            </a:endParaRPr>
          </a:p>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Il deposito telematico non è l’invio telematico della domanda cartacea, ma è la compilazione online della domanda effettuata sul sistema informativo dedicato: </a:t>
            </a:r>
            <a:r>
              <a:rPr lang="it-IT" sz="1800" u="sng" spc="10" dirty="0">
                <a:solidFill>
                  <a:srgbClr val="0066CC"/>
                </a:solidFill>
                <a:effectLst/>
                <a:latin typeface="Titillium Web" panose="00000500000000000000" pitchFamily="2" charset="0"/>
                <a:ea typeface="Times New Roman" panose="02020603050405020304" pitchFamily="18" charset="0"/>
                <a:hlinkClick r:id="rId2"/>
              </a:rPr>
              <a:t>sezione servizi on line</a:t>
            </a:r>
            <a:r>
              <a:rPr lang="it-IT" sz="1800" b="1" i="1" spc="10" dirty="0">
                <a:solidFill>
                  <a:srgbClr val="333333"/>
                </a:solidFill>
                <a:effectLst/>
                <a:latin typeface="Titillium Web" panose="00000500000000000000" pitchFamily="2" charset="0"/>
                <a:ea typeface="Times New Roman" panose="02020603050405020304" pitchFamily="18" charset="0"/>
              </a:rPr>
              <a:t>. https://servizionline.uibm.gov.it/deposito-online-new/pubblica/index.html</a:t>
            </a:r>
            <a:endParaRPr lang="it-IT" sz="1600" dirty="0">
              <a:effectLst/>
              <a:latin typeface="Times New Roman" panose="02020603050405020304" pitchFamily="18" charset="0"/>
              <a:ea typeface="Times New Roman" panose="02020603050405020304" pitchFamily="18" charset="0"/>
            </a:endParaRPr>
          </a:p>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L’accesso al portale è possibile tramite SPID o CIE per i residenti in Italia e può essere necessario il possesso di una firma digitale.</a:t>
            </a:r>
            <a:endParaRPr lang="it-IT" sz="1600" dirty="0">
              <a:effectLst/>
              <a:latin typeface="Times New Roman" panose="02020603050405020304" pitchFamily="18" charset="0"/>
              <a:ea typeface="Times New Roman" panose="02020603050405020304" pitchFamily="18" charset="0"/>
            </a:endParaRPr>
          </a:p>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Dopo aver inviato la domanda, l’UIBM invia una email con il </a:t>
            </a:r>
            <a:r>
              <a:rPr lang="it-IT" sz="1800" spc="10" dirty="0" err="1">
                <a:solidFill>
                  <a:srgbClr val="333333"/>
                </a:solidFill>
                <a:effectLst/>
                <a:latin typeface="Titillium Web" panose="00000500000000000000" pitchFamily="2" charset="0"/>
                <a:ea typeface="Times New Roman" panose="02020603050405020304" pitchFamily="18" charset="0"/>
              </a:rPr>
              <a:t>mod</a:t>
            </a:r>
            <a:r>
              <a:rPr lang="it-IT" sz="1800" spc="10" dirty="0">
                <a:solidFill>
                  <a:srgbClr val="333333"/>
                </a:solidFill>
                <a:effectLst/>
                <a:latin typeface="Titillium Web" panose="00000500000000000000" pitchFamily="2" charset="0"/>
                <a:ea typeface="Times New Roman" panose="02020603050405020304" pitchFamily="18" charset="0"/>
              </a:rPr>
              <a:t>. F24 per il pagamento della tassa. </a:t>
            </a: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20991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384B5A3-61F3-4189-952D-A1E234AF0EF6}"/>
              </a:ext>
            </a:extLst>
          </p:cNvPr>
          <p:cNvSpPr txBox="1"/>
          <p:nvPr/>
        </p:nvSpPr>
        <p:spPr>
          <a:xfrm>
            <a:off x="515007" y="1156139"/>
            <a:ext cx="8103476" cy="5262723"/>
          </a:xfrm>
          <a:prstGeom prst="rect">
            <a:avLst/>
          </a:prstGeom>
          <a:noFill/>
        </p:spPr>
        <p:txBody>
          <a:bodyPr wrap="square">
            <a:spAutoFit/>
          </a:bodyPr>
          <a:lstStyle/>
          <a:p>
            <a:pPr>
              <a:lnSpc>
                <a:spcPct val="107000"/>
              </a:lnSpc>
              <a:spcAft>
                <a:spcPts val="2250"/>
              </a:spcAft>
            </a:pPr>
            <a:r>
              <a:rPr lang="it-IT" sz="20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Modalità cartacea presso la Camera di Commercio CCIAA</a:t>
            </a:r>
          </a:p>
          <a:p>
            <a:pPr>
              <a:lnSpc>
                <a:spcPct val="107000"/>
              </a:lnSpc>
              <a:spcAft>
                <a:spcPts val="225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Modulo della domanda e le istruzioni per la compilazione  sono disponibili  tramite il link: </a:t>
            </a:r>
            <a:r>
              <a:rPr lang="it-IT" sz="1600" spc="10" dirty="0">
                <a:solidFill>
                  <a:srgbClr val="0066CC"/>
                </a:solidFill>
                <a:effectLst/>
                <a:latin typeface="Titillium Web" panose="00000500000000000000" pitchFamily="2" charset="0"/>
                <a:ea typeface="Times New Roman" panose="02020603050405020304" pitchFamily="18" charset="0"/>
                <a:cs typeface="Times New Roman" panose="02020603050405020304" pitchFamily="18" charset="0"/>
              </a:rPr>
              <a:t>https://uibm.mise.gov.it/index.php/it/deposito-titoli/modulistica-per-il-deposito-cartaceo/227-modulistica-deposito-cartaceo/2036652-disegni-e-modelli-nuovo.</a:t>
            </a:r>
          </a:p>
          <a:p>
            <a:pPr algn="just">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Modulo è un PDF scrivibile e va compilato al computer. </a:t>
            </a:r>
          </a:p>
          <a:p>
            <a:pPr algn="just">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Se la domanda è presentata:</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dal richiedente (futuro titolare) scegliere PER RICHIEDENTE;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dal mandatario (con lettera d'incarico) scegliere PER MANDATARIO;</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dall'avvocato (con lettera d'incarico) scegliere PER RAPPRESENTANTE;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deposito si effettua in CCIAA presentando 1 originale e 2 copie del modulo e della documentazione obbligatoria (disegni)ed eventualmente di quella facoltativa.</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Alla CCIAA deve essere preventivamente corrisposto il diritto di segreteria</a:t>
            </a:r>
            <a:endParaRPr lang="it-IT" sz="1600" b="0" i="0" dirty="0">
              <a:solidFill>
                <a:srgbClr val="212529"/>
              </a:solidFill>
              <a:effectLst/>
              <a:latin typeface="Titillium Web" panose="00000500000000000000" pitchFamily="2" charset="0"/>
            </a:endParaRPr>
          </a:p>
          <a:p>
            <a:pPr algn="l"/>
            <a:r>
              <a:rPr lang="it-IT" sz="1600" b="0" i="0" dirty="0">
                <a:solidFill>
                  <a:srgbClr val="212529"/>
                </a:solidFill>
                <a:effectLst/>
                <a:latin typeface="Titillium Web" panose="00000500000000000000" pitchFamily="2" charset="0"/>
              </a:rPr>
              <a:t>tramite sistema </a:t>
            </a:r>
            <a:r>
              <a:rPr lang="it-IT" sz="1600" b="1" i="0" u="sng" dirty="0">
                <a:solidFill>
                  <a:srgbClr val="0079C0"/>
                </a:solidFill>
                <a:effectLst/>
                <a:latin typeface="Titillium Web" panose="00000500000000000000" pitchFamily="2" charset="0"/>
                <a:hlinkClick r:id="rId2"/>
              </a:rPr>
              <a:t>Pago PA</a:t>
            </a:r>
            <a:r>
              <a:rPr lang="it-IT" sz="1600" b="1" i="0" u="sng" dirty="0">
                <a:solidFill>
                  <a:srgbClr val="0079C0"/>
                </a:solidFill>
                <a:effectLst/>
                <a:latin typeface="Titillium Web" panose="00000500000000000000" pitchFamily="2" charset="0"/>
              </a:rPr>
              <a:t> </a:t>
            </a:r>
            <a:r>
              <a:rPr lang="it-IT" sz="1600" b="0" i="1" dirty="0">
                <a:solidFill>
                  <a:srgbClr val="212529"/>
                </a:solidFill>
                <a:effectLst/>
                <a:latin typeface="Titillium Web" panose="00000500000000000000" pitchFamily="2" charset="0"/>
              </a:rPr>
              <a:t>oppure </a:t>
            </a:r>
            <a:r>
              <a:rPr lang="it-IT" sz="1600" b="0" dirty="0">
                <a:solidFill>
                  <a:srgbClr val="212529"/>
                </a:solidFill>
                <a:effectLst/>
                <a:latin typeface="Titillium Web" panose="00000500000000000000" pitchFamily="2" charset="0"/>
              </a:rPr>
              <a:t>con pagamento </a:t>
            </a:r>
            <a:r>
              <a:rPr lang="it-IT" sz="1600" b="0" i="0" dirty="0">
                <a:solidFill>
                  <a:srgbClr val="212529"/>
                </a:solidFill>
                <a:effectLst/>
                <a:latin typeface="Titillium Web" panose="00000500000000000000" pitchFamily="2" charset="0"/>
              </a:rPr>
              <a:t>in contanti o bancomat allo sportello.</a:t>
            </a:r>
          </a:p>
          <a:p>
            <a:pPr algn="just">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Una volta presentata la domanda, la CCIAA genererà un </a:t>
            </a:r>
            <a:r>
              <a:rPr lang="it-IT" sz="1600" spc="10" dirty="0" err="1">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mod</a:t>
            </a: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F.24 “Versamento con elementi identificativi” per il pagamento della tassa di registrazione. </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4784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3075011-BFF0-44B8-85CF-F7CB7F27F750}"/>
              </a:ext>
            </a:extLst>
          </p:cNvPr>
          <p:cNvSpPr txBox="1"/>
          <p:nvPr/>
        </p:nvSpPr>
        <p:spPr>
          <a:xfrm>
            <a:off x="430924" y="1124608"/>
            <a:ext cx="8208579" cy="5661678"/>
          </a:xfrm>
          <a:prstGeom prst="rect">
            <a:avLst/>
          </a:prstGeom>
          <a:noFill/>
        </p:spPr>
        <p:txBody>
          <a:bodyPr wrap="square">
            <a:spAutoFit/>
          </a:bodyPr>
          <a:lstStyle/>
          <a:p>
            <a:pPr>
              <a:lnSpc>
                <a:spcPct val="107000"/>
              </a:lnSpc>
              <a:spcAft>
                <a:spcPts val="2250"/>
              </a:spcAft>
            </a:pPr>
            <a:r>
              <a:rPr lang="it-IT" sz="20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Modalità postale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Inviando una raccomandata a/r all’indirizzo: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Direzione  Generale per la tutela della proprietà industriale-Ufficio Italiano Brevetti e Marchi -</a:t>
            </a:r>
            <a:r>
              <a:rPr lang="it-IT" sz="1800" spc="10" dirty="0" err="1">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Div</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V- Servizi per l’Utenza – Via Molise, 19 - 00187 Roma.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Nel plico devono essere presenti i seguenti documenti: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modulo: n. 1 originale e n. 2 copie (sull'originale deve essere apposta una marca da bollo da 16€);</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documentazione obbligatoria (disegni) ed eventuale documentazione facoltativa;</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Attestazione del pagamento della tassa con modello F24 «elementi identificativi». </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L’elemento identificativo da inserire è il codice fiscale del richiedente;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Ricevuta del pagamento dei diritti di segreteria alla Camera di Commercio di Roma (c/c postale 33692005) di  40€.</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225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7229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13CF7E06-5369-43CF-82E8-F3DAAF7B23FA}"/>
              </a:ext>
            </a:extLst>
          </p:cNvPr>
          <p:cNvGraphicFramePr>
            <a:graphicFrameLocks noGrp="1"/>
          </p:cNvGraphicFramePr>
          <p:nvPr>
            <p:extLst>
              <p:ext uri="{D42A27DB-BD31-4B8C-83A1-F6EECF244321}">
                <p14:modId xmlns:p14="http://schemas.microsoft.com/office/powerpoint/2010/main" val="2137768523"/>
              </p:ext>
            </p:extLst>
          </p:nvPr>
        </p:nvGraphicFramePr>
        <p:xfrm>
          <a:off x="1040524" y="2920040"/>
          <a:ext cx="6358759" cy="2061863"/>
        </p:xfrm>
        <a:graphic>
          <a:graphicData uri="http://schemas.openxmlformats.org/drawingml/2006/table">
            <a:tbl>
              <a:tblPr firstRow="1" firstCol="1" bandRow="1">
                <a:tableStyleId>{5C22544A-7EE6-4342-B048-85BDC9FD1C3A}</a:tableStyleId>
              </a:tblPr>
              <a:tblGrid>
                <a:gridCol w="5054267">
                  <a:extLst>
                    <a:ext uri="{9D8B030D-6E8A-4147-A177-3AD203B41FA5}">
                      <a16:colId xmlns:a16="http://schemas.microsoft.com/office/drawing/2014/main" val="363709361"/>
                    </a:ext>
                  </a:extLst>
                </a:gridCol>
                <a:gridCol w="1304492">
                  <a:extLst>
                    <a:ext uri="{9D8B030D-6E8A-4147-A177-3AD203B41FA5}">
                      <a16:colId xmlns:a16="http://schemas.microsoft.com/office/drawing/2014/main" val="2620515840"/>
                    </a:ext>
                  </a:extLst>
                </a:gridCol>
              </a:tblGrid>
              <a:tr h="579904">
                <a:tc>
                  <a:txBody>
                    <a:bodyPr/>
                    <a:lstStyle/>
                    <a:p>
                      <a:pPr>
                        <a:lnSpc>
                          <a:spcPct val="107000"/>
                        </a:lnSpc>
                        <a:spcAft>
                          <a:spcPts val="940"/>
                        </a:spcAft>
                      </a:pPr>
                      <a:r>
                        <a:rPr lang="it-IT" sz="1800" spc="10" dirty="0">
                          <a:effectLst/>
                        </a:rPr>
                        <a:t>disegno e modello singolo in modalità telematica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940"/>
                        </a:spcAft>
                      </a:pPr>
                      <a:r>
                        <a:rPr lang="it-IT" sz="1800" spc="10" dirty="0">
                          <a:effectLst/>
                        </a:rPr>
                        <a:t>50,00</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18151182"/>
                  </a:ext>
                </a:extLst>
              </a:tr>
              <a:tr h="515007">
                <a:tc>
                  <a:txBody>
                    <a:bodyPr/>
                    <a:lstStyle/>
                    <a:p>
                      <a:pPr>
                        <a:lnSpc>
                          <a:spcPct val="107000"/>
                        </a:lnSpc>
                        <a:spcAft>
                          <a:spcPts val="940"/>
                        </a:spcAft>
                      </a:pPr>
                      <a:r>
                        <a:rPr lang="it-IT" sz="1800" spc="10" dirty="0">
                          <a:effectLst/>
                        </a:rPr>
                        <a:t>disegno e modello multiplo in modalità telematica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940"/>
                        </a:spcAft>
                      </a:pPr>
                      <a:r>
                        <a:rPr lang="it-IT" sz="1800" spc="10">
                          <a:effectLst/>
                        </a:rPr>
                        <a:t>100,00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98613649"/>
                  </a:ext>
                </a:extLst>
              </a:tr>
              <a:tr h="491819">
                <a:tc>
                  <a:txBody>
                    <a:bodyPr/>
                    <a:lstStyle/>
                    <a:p>
                      <a:pPr>
                        <a:lnSpc>
                          <a:spcPct val="107000"/>
                        </a:lnSpc>
                        <a:spcAft>
                          <a:spcPts val="940"/>
                        </a:spcAft>
                      </a:pPr>
                      <a:r>
                        <a:rPr lang="it-IT" sz="1800" spc="10" dirty="0">
                          <a:effectLst/>
                        </a:rPr>
                        <a:t>disegno e modello singolo in formato cartaceo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940"/>
                        </a:spcAft>
                      </a:pPr>
                      <a:r>
                        <a:rPr lang="it-IT" sz="1800" spc="10">
                          <a:effectLst/>
                        </a:rPr>
                        <a:t>100,00</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006016726"/>
                  </a:ext>
                </a:extLst>
              </a:tr>
              <a:tr h="475133">
                <a:tc>
                  <a:txBody>
                    <a:bodyPr/>
                    <a:lstStyle/>
                    <a:p>
                      <a:pPr>
                        <a:lnSpc>
                          <a:spcPct val="107000"/>
                        </a:lnSpc>
                        <a:spcAft>
                          <a:spcPts val="940"/>
                        </a:spcAft>
                      </a:pPr>
                      <a:r>
                        <a:rPr lang="it-IT" sz="1800" spc="10" dirty="0">
                          <a:effectLst/>
                        </a:rPr>
                        <a:t>disegno e modello multiplo in formato cartaceo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940"/>
                        </a:spcAft>
                      </a:pPr>
                      <a:r>
                        <a:rPr lang="it-IT" sz="1800" spc="10" dirty="0">
                          <a:effectLst/>
                        </a:rPr>
                        <a:t>200,00</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329163456"/>
                  </a:ext>
                </a:extLst>
              </a:tr>
            </a:tbl>
          </a:graphicData>
        </a:graphic>
      </p:graphicFrame>
      <p:sp>
        <p:nvSpPr>
          <p:cNvPr id="5" name="Rectangle 1">
            <a:extLst>
              <a:ext uri="{FF2B5EF4-FFF2-40B4-BE49-F238E27FC236}">
                <a16:creationId xmlns:a16="http://schemas.microsoft.com/office/drawing/2014/main" id="{F4303DA1-BFF5-41E9-8A78-A07CA15B8DB1}"/>
              </a:ext>
            </a:extLst>
          </p:cNvPr>
          <p:cNvSpPr>
            <a:spLocks noChangeArrowheads="1"/>
          </p:cNvSpPr>
          <p:nvPr/>
        </p:nvSpPr>
        <p:spPr bwMode="auto">
          <a:xfrm>
            <a:off x="1143657" y="5080143"/>
            <a:ext cx="184731" cy="61161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28566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7" name="CasellaDiTesto 6">
            <a:extLst>
              <a:ext uri="{FF2B5EF4-FFF2-40B4-BE49-F238E27FC236}">
                <a16:creationId xmlns:a16="http://schemas.microsoft.com/office/drawing/2014/main" id="{DA399522-D237-49C3-999C-A6606B3DF80D}"/>
              </a:ext>
            </a:extLst>
          </p:cNvPr>
          <p:cNvSpPr txBox="1"/>
          <p:nvPr/>
        </p:nvSpPr>
        <p:spPr>
          <a:xfrm>
            <a:off x="746234" y="1502980"/>
            <a:ext cx="6111766" cy="1301447"/>
          </a:xfrm>
          <a:prstGeom prst="rect">
            <a:avLst/>
          </a:prstGeom>
          <a:noFill/>
        </p:spPr>
        <p:txBody>
          <a:bodyPr wrap="square">
            <a:spAutoFit/>
          </a:bodyPr>
          <a:lstStyle/>
          <a:p>
            <a:pPr>
              <a:spcAft>
                <a:spcPts val="2250"/>
              </a:spcAft>
            </a:pPr>
            <a:r>
              <a:rPr lang="it-IT" sz="1800" b="1" spc="-10" dirty="0">
                <a:solidFill>
                  <a:srgbClr val="000000"/>
                </a:solidFill>
                <a:effectLst/>
                <a:latin typeface="Titillium Web" panose="00000500000000000000" pitchFamily="2" charset="0"/>
                <a:ea typeface="Times New Roman" panose="02020603050405020304" pitchFamily="18" charset="0"/>
              </a:rPr>
              <a:t>Tariffe Disegni e Modelli ornamentali</a:t>
            </a:r>
            <a:endParaRPr lang="it-IT" sz="1200" b="1" dirty="0">
              <a:effectLst/>
              <a:latin typeface="Times New Roman" panose="02020603050405020304" pitchFamily="18" charset="0"/>
              <a:ea typeface="Times New Roman" panose="02020603050405020304" pitchFamily="18" charset="0"/>
            </a:endParaRPr>
          </a:p>
          <a:p>
            <a:pPr>
              <a:lnSpc>
                <a:spcPct val="107000"/>
              </a:lnSpc>
              <a:spcAft>
                <a:spcPts val="940"/>
              </a:spcAft>
            </a:pPr>
            <a:r>
              <a:rPr lang="it-IT" sz="16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Diritti di deposito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r>
              <a:rPr lang="it-IT" sz="1600" i="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 euro</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5909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E8934314-2983-4885-9113-9DB7C8CC734F}"/>
              </a:ext>
            </a:extLst>
          </p:cNvPr>
          <p:cNvSpPr txBox="1"/>
          <p:nvPr/>
        </p:nvSpPr>
        <p:spPr>
          <a:xfrm>
            <a:off x="763675" y="1457010"/>
            <a:ext cx="7626699" cy="737510"/>
          </a:xfrm>
          <a:prstGeom prst="rect">
            <a:avLst/>
          </a:prstGeom>
          <a:noFill/>
        </p:spPr>
        <p:txBody>
          <a:bodyPr wrap="square">
            <a:spAutoFit/>
          </a:bodyPr>
          <a:lstStyle/>
          <a:p>
            <a:pPr>
              <a:lnSpc>
                <a:spcPct val="107000"/>
              </a:lnSpc>
              <a:spcAft>
                <a:spcPts val="800"/>
              </a:spcAf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2250"/>
              </a:spcAft>
            </a:pPr>
            <a:endParaRPr lang="it-IT" sz="1600" dirty="0">
              <a:effectLst/>
              <a:latin typeface="Times New Roman" panose="02020603050405020304" pitchFamily="18" charset="0"/>
              <a:ea typeface="Times New Roman" panose="02020603050405020304" pitchFamily="18" charset="0"/>
            </a:endParaRPr>
          </a:p>
        </p:txBody>
      </p:sp>
      <p:sp>
        <p:nvSpPr>
          <p:cNvPr id="4" name="CasellaDiTesto 3">
            <a:extLst>
              <a:ext uri="{FF2B5EF4-FFF2-40B4-BE49-F238E27FC236}">
                <a16:creationId xmlns:a16="http://schemas.microsoft.com/office/drawing/2014/main" id="{2087C217-7FD4-4072-8876-281EAC2E6AFE}"/>
              </a:ext>
            </a:extLst>
          </p:cNvPr>
          <p:cNvSpPr txBox="1"/>
          <p:nvPr/>
        </p:nvSpPr>
        <p:spPr>
          <a:xfrm>
            <a:off x="515007" y="1457010"/>
            <a:ext cx="8166537" cy="5131469"/>
          </a:xfrm>
          <a:prstGeom prst="rect">
            <a:avLst/>
          </a:prstGeom>
          <a:noFill/>
        </p:spPr>
        <p:txBody>
          <a:bodyPr wrap="square">
            <a:spAutoFit/>
          </a:bodyPr>
          <a:lstStyle/>
          <a:p>
            <a:pPr>
              <a:lnSpc>
                <a:spcPct val="107000"/>
              </a:lnSpc>
              <a:spcAft>
                <a:spcPts val="2250"/>
              </a:spcAft>
            </a:pPr>
            <a:r>
              <a:rPr lang="it-IT" sz="20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Esame della domanda</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 domande vengono assegnate all’esame secondo ordine cronologico di deposito; se è richiesta l’inaccessibilità al pubblico della documentazione, la domanda sarà esaminabile solo dopo la scadenza del periodo di inaccessibilità.</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L’esame della domanda prevede la verifica della </a:t>
            </a:r>
            <a:r>
              <a:rPr lang="it-IT" sz="16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ricevibilità della domanda </a:t>
            </a: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 </a:t>
            </a:r>
            <a:r>
              <a:rPr lang="it-IT" sz="16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l’esame di merito</a:t>
            </a: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r>
              <a:rPr lang="it-IT" sz="16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L’ufficio non effettua ricerche di anteriorità volte ad accertare la novità del disegno o modello</a:t>
            </a: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600" u="sng"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verifica di ricevibilità</a:t>
            </a: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serve ad accertare che la domanda sia stata compilata negli elementi essenziali e che siano state pagate le tasse.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Comportano </a:t>
            </a:r>
            <a:r>
              <a:rPr lang="it-IT" sz="16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irricevibilità</a:t>
            </a:r>
            <a:r>
              <a:rPr lang="it-IT" sz="16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della domanda l’assenza di:</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Indicazione del richiedente;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Indicazione del domicilio elettivo;</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6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Indicazione del disegno o modello, in forma di titolo o eventualmente le indicazioni delle caratteristiche dei prodotti che si intendono rivendicare.</a:t>
            </a:r>
            <a:endParaRPr lang="it-IT" sz="16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98269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EAB5E71-045E-4EDE-B1AB-CA7DEB36DB6C}"/>
              </a:ext>
            </a:extLst>
          </p:cNvPr>
          <p:cNvSpPr txBox="1"/>
          <p:nvPr/>
        </p:nvSpPr>
        <p:spPr>
          <a:xfrm>
            <a:off x="588579" y="1765738"/>
            <a:ext cx="7809187" cy="4895123"/>
          </a:xfrm>
          <a:prstGeom prst="rect">
            <a:avLst/>
          </a:prstGeom>
          <a:noFill/>
        </p:spPr>
        <p:txBody>
          <a:bodyPr wrap="square">
            <a:spAutoFit/>
          </a:bodyPr>
          <a:lstStyle/>
          <a:p>
            <a:pPr algn="just">
              <a:lnSpc>
                <a:spcPct val="107000"/>
              </a:lnSpc>
              <a:spcAft>
                <a:spcPts val="940"/>
              </a:spcAft>
            </a:pPr>
            <a:r>
              <a:rPr lang="it-IT" sz="1800" u="sng"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L’esame di merito</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è volto a verificare gli impedimenti assoluti alla registrazione: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che il disegno o modello abbia i requisiti di legge;</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che le immagini presentate siano chiare e idonee a comprendere i limiti della tutela.</a:t>
            </a: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Se ci sono delle criticità, l’ufficio invia comunicazioni ufficiali (RILIEVI) al domicilio elettivo indicato nella domanda, assegnando tempo per rispondere. In caso di mancata risposta o comunque di risposta che non consente la risoluzione della criticità, l’ufficio procede al rigetto della domanda.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Se non è stata inserita la classe di Locarno, o è stata inserita una classe errata, l’ufficio provvede all’inserimento corretto.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 domande che non hanno subito rilievi, e quelle per le quali sono state risolte le criticità, vengono registrate.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5261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B8E597C-15F5-4D53-970A-17F63D11EAC4}"/>
              </a:ext>
            </a:extLst>
          </p:cNvPr>
          <p:cNvSpPr txBox="1"/>
          <p:nvPr/>
        </p:nvSpPr>
        <p:spPr>
          <a:xfrm>
            <a:off x="336332" y="1460938"/>
            <a:ext cx="8177048" cy="5064720"/>
          </a:xfrm>
          <a:prstGeom prst="rect">
            <a:avLst/>
          </a:prstGeom>
          <a:noFill/>
        </p:spPr>
        <p:txBody>
          <a:bodyPr wrap="square">
            <a:spAutoFit/>
          </a:bodyPr>
          <a:lstStyle/>
          <a:p>
            <a:pPr>
              <a:lnSpc>
                <a:spcPct val="107000"/>
              </a:lnSpc>
              <a:spcAft>
                <a:spcPts val="940"/>
              </a:spcAft>
            </a:pP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Durata e mantenimento in vita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periodo di protezione del disegno o modello dura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5 anni </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 decorrere dalla data di presentazione della domanda e può essere rinnovato, pagando la tassa di mantenimento in vita, per 4 quinquenni, fino ad un totale massimo di 25 anni. </a:t>
            </a: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 sufficiente pagare il diritto di mantenimento in vita del brevetto entro e non oltre l'ultimo giorno del mese anniversario del deposito della domanda. È ammesso un pagamento con un ritardo fino a sei mesi, con l’applicazione di un diritto di mora</a:t>
            </a:r>
            <a:r>
              <a:rPr lang="it-IT" spc="10" dirty="0">
                <a:solidFill>
                  <a:srgbClr val="333333"/>
                </a:solidFill>
                <a:latin typeface="Titillium Web" panose="00000500000000000000" pitchFamily="2" charset="0"/>
                <a:ea typeface="Times New Roman" panose="02020603050405020304" pitchFamily="18" charset="0"/>
                <a:cs typeface="Times New Roman" panose="02020603050405020304" pitchFamily="18" charset="0"/>
              </a:rPr>
              <a:t>. </a:t>
            </a:r>
          </a:p>
          <a:p>
            <a:pPr algn="just">
              <a:lnSpc>
                <a:spcPct val="107000"/>
              </a:lnSpc>
              <a:spcAft>
                <a:spcPts val="940"/>
              </a:spcAft>
            </a:pPr>
            <a:r>
              <a:rPr lang="it-IT" spc="10" dirty="0">
                <a:solidFill>
                  <a:srgbClr val="333333"/>
                </a:solidFill>
                <a:latin typeface="Titillium Web" panose="00000500000000000000" pitchFamily="2" charset="0"/>
                <a:ea typeface="Times New Roman" panose="02020603050405020304" pitchFamily="18" charset="0"/>
                <a:cs typeface="Times New Roman" panose="02020603050405020304" pitchFamily="18" charset="0"/>
              </a:rPr>
              <a:t>Chiunque può provvedere al pagamento all'Agenzia delle Entrate esclusivamente attraverso l’utilizzo del modello F24. L’attestazione di versamento dei diritti relativi al mantenimento in vita deve essere conservata in originale.</a:t>
            </a:r>
            <a:endPar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Decorso il termine per il pagamento, il titolo decade e chiunque può utilizzarlo. In casi eccezionali, il titolare che non abbia rispettato il termine prescritto, può essere reintegrato nei suoi diritti ai sensi dell’art. 193 CPI (Reintegrazione). </a:t>
            </a:r>
          </a:p>
          <a:p>
            <a:pPr>
              <a:spcAft>
                <a:spcPts val="940"/>
              </a:spcAft>
            </a:pP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28136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CE26768D-D299-4657-927A-40041497AC41}"/>
              </a:ext>
            </a:extLst>
          </p:cNvPr>
          <p:cNvSpPr txBox="1"/>
          <p:nvPr/>
        </p:nvSpPr>
        <p:spPr>
          <a:xfrm>
            <a:off x="788796" y="1367788"/>
            <a:ext cx="7601578" cy="716030"/>
          </a:xfrm>
          <a:prstGeom prst="rect">
            <a:avLst/>
          </a:prstGeom>
          <a:noFill/>
        </p:spPr>
        <p:txBody>
          <a:bodyPr wrap="square">
            <a:spAutoFit/>
          </a:bodyPr>
          <a:lstStyle/>
          <a:p>
            <a:pPr marL="342900" lvl="0" indent="-342900">
              <a:lnSpc>
                <a:spcPct val="107000"/>
              </a:lnSpc>
              <a:spcAft>
                <a:spcPts val="800"/>
              </a:spcAft>
              <a:buSzPts val="1000"/>
              <a:buFont typeface="Symbol" panose="05050102010706020507" pitchFamily="18" charset="2"/>
              <a:buChar char=""/>
              <a:tabLst>
                <a:tab pos="457200" algn="l"/>
              </a:tabLst>
            </a:pP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0CF4E332-63A6-4FB7-8098-82E038362B7C}"/>
              </a:ext>
            </a:extLst>
          </p:cNvPr>
          <p:cNvSpPr txBox="1"/>
          <p:nvPr/>
        </p:nvSpPr>
        <p:spPr>
          <a:xfrm>
            <a:off x="998482" y="1870841"/>
            <a:ext cx="7136525" cy="3793987"/>
          </a:xfrm>
          <a:prstGeom prst="rect">
            <a:avLst/>
          </a:prstGeom>
          <a:noFill/>
        </p:spPr>
        <p:txBody>
          <a:bodyPr wrap="square">
            <a:spAutoFit/>
          </a:bodyPr>
          <a:lstStyle/>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costo di ciascuna annualità aumenta con il numero degli anni: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per il primo quinquennio euro 30</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per il secondo quinquennio euro 50</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per il terzo quinquennio euro 70</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per il quarto quinquennio euro 80</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tassa di mora per il ritardo euro 100</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Alla scadenza dei 25 anni di protezione, il disegno o modello non gode più di protezione e chiunque lo può utilizzare senza vincoli o versamento di corrispettivi.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1187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95188659-0AF0-45AA-B913-1380016B4AE8}"/>
              </a:ext>
            </a:extLst>
          </p:cNvPr>
          <p:cNvSpPr txBox="1"/>
          <p:nvPr/>
        </p:nvSpPr>
        <p:spPr>
          <a:xfrm>
            <a:off x="788275" y="1366345"/>
            <a:ext cx="7641021" cy="4878259"/>
          </a:xfrm>
          <a:prstGeom prst="rect">
            <a:avLst/>
          </a:prstGeom>
          <a:noFill/>
        </p:spPr>
        <p:txBody>
          <a:bodyPr wrap="square">
            <a:spAutoFit/>
          </a:bodyPr>
          <a:lstStyle/>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periodo di protezione del disegno o modello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dura 5 anni</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 decorrere dalla data di presentazione della domanda e può essere rinnovata, pagando la tassa di mantenimento in vita, per 4 quinquenni, fino ad un totale massimo di 25 anni.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tutela vale solo nel Paese a cui si fa richiesta. Oltre alla presentazione della domanda per la tutela in Italia, è possibile chiedere una tutela con validità su tutto il territorio dell’UE con domanda alla </a:t>
            </a:r>
            <a:r>
              <a:rPr lang="it-IT" sz="1800" spc="10" dirty="0">
                <a:solidFill>
                  <a:srgbClr val="0066CC"/>
                </a:solidFill>
                <a:effectLst/>
                <a:latin typeface="Titillium Web" panose="00000500000000000000" pitchFamily="2" charset="0"/>
                <a:ea typeface="Times New Roman" panose="02020603050405020304" pitchFamily="18" charset="0"/>
                <a:cs typeface="Times New Roman" panose="02020603050405020304" pitchFamily="18" charset="0"/>
                <a:hlinkClick r:id="rId2"/>
              </a:rPr>
              <a:t>EUIPO</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o chiedere una tutela in tanti Paesi stranieri direttamente presentando domanda alla </a:t>
            </a:r>
            <a:r>
              <a:rPr lang="it-IT" sz="1800" spc="10" dirty="0">
                <a:solidFill>
                  <a:srgbClr val="0066CC"/>
                </a:solidFill>
                <a:effectLst/>
                <a:latin typeface="Titillium Web" panose="00000500000000000000" pitchFamily="2" charset="0"/>
                <a:ea typeface="Times New Roman" panose="02020603050405020304" pitchFamily="18" charset="0"/>
                <a:cs typeface="Times New Roman" panose="02020603050405020304" pitchFamily="18" charset="0"/>
                <a:hlinkClick r:id="rId3"/>
              </a:rPr>
              <a:t>WIPO</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domanda, con la documentazione allegata, viene posta immediatamente a disposizione del pubblico, a meno che il richiedente non ne abbia escluso l’accessibilità per un periodo che non può essere superiore a 30 mesi dalla data di deposito o dalla data della priorità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inaccessibilità</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domanda può essere presentata per un solo disegno o modello oppure per più disegni o modelli (</a:t>
            </a:r>
            <a:r>
              <a:rPr lang="it-IT" sz="18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MULTIPLO</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purché questi appartengano alla stessa “classe” della </a:t>
            </a:r>
            <a:r>
              <a:rPr lang="it-IT" sz="1800" spc="10" dirty="0">
                <a:solidFill>
                  <a:srgbClr val="0066CC"/>
                </a:solidFill>
                <a:effectLst/>
                <a:latin typeface="Titillium Web" panose="00000500000000000000" pitchFamily="2" charset="0"/>
                <a:ea typeface="Times New Roman" panose="02020603050405020304" pitchFamily="18" charset="0"/>
                <a:cs typeface="Times New Roman" panose="02020603050405020304" pitchFamily="18" charset="0"/>
                <a:hlinkClick r:id="rId4"/>
              </a:rPr>
              <a:t>Classificazione di Locarno </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(ad esempio le collezioni).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4503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2CEDF697-E296-4DC6-9196-D502FB21323A}"/>
              </a:ext>
            </a:extLst>
          </p:cNvPr>
          <p:cNvSpPr txBox="1"/>
          <p:nvPr/>
        </p:nvSpPr>
        <p:spPr>
          <a:xfrm>
            <a:off x="651641" y="1187669"/>
            <a:ext cx="7798676" cy="5357877"/>
          </a:xfrm>
          <a:prstGeom prst="rect">
            <a:avLst/>
          </a:prstGeom>
          <a:noFill/>
        </p:spPr>
        <p:txBody>
          <a:bodyPr wrap="square">
            <a:spAutoFit/>
          </a:bodyPr>
          <a:lstStyle/>
          <a:p>
            <a:pPr>
              <a:spcAft>
                <a:spcPts val="2250"/>
              </a:spcAft>
            </a:pPr>
            <a:r>
              <a:rPr lang="it-IT" sz="2000" b="1" spc="-10" dirty="0">
                <a:solidFill>
                  <a:srgbClr val="000000"/>
                </a:solidFill>
                <a:effectLst/>
                <a:latin typeface="Titillium Web" panose="00000500000000000000" pitchFamily="2" charset="0"/>
                <a:ea typeface="Times New Roman" panose="02020603050405020304" pitchFamily="18" charset="0"/>
              </a:rPr>
              <a:t>Cosa si può registrare</a:t>
            </a:r>
            <a:endParaRPr lang="it-IT" sz="2000" b="1" dirty="0">
              <a:effectLst/>
              <a:latin typeface="Times New Roman" panose="02020603050405020304" pitchFamily="18" charset="0"/>
              <a:ea typeface="Times New Roman" panose="02020603050405020304" pitchFamily="18" charset="0"/>
            </a:endParaRPr>
          </a:p>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Possono costituire oggetto di registrazione come disegni o modelli l’aspetto dell’intero prodotto o di una sua parte quale risulta, in particolare, dalle caratteristiche delle linee, dei contorni, dei colori, della forma, della struttura superficiale ovvero dei materiali del prodotto stesso ovvero del suo ornamento, a condizione che siano nuovi e abbiano carattere individuale.</a:t>
            </a:r>
            <a:endParaRPr lang="it-IT" sz="1600" dirty="0">
              <a:effectLst/>
              <a:latin typeface="Times New Roman" panose="02020603050405020304" pitchFamily="18" charset="0"/>
              <a:ea typeface="Times New Roman" panose="02020603050405020304" pitchFamily="18" charset="0"/>
            </a:endParaRPr>
          </a:p>
          <a:p>
            <a:pPr algn="just">
              <a:spcAft>
                <a:spcPts val="940"/>
              </a:spcAft>
            </a:pPr>
            <a:r>
              <a:rPr lang="it-IT" sz="1800" b="1" spc="10" dirty="0">
                <a:solidFill>
                  <a:srgbClr val="333333"/>
                </a:solidFill>
                <a:effectLst/>
                <a:latin typeface="Titillium Web" panose="00000500000000000000" pitchFamily="2" charset="0"/>
                <a:ea typeface="Times New Roman" panose="02020603050405020304" pitchFamily="18" charset="0"/>
              </a:rPr>
              <a:t>Novità</a:t>
            </a:r>
            <a:r>
              <a:rPr lang="it-IT" sz="1800" spc="10" dirty="0">
                <a:solidFill>
                  <a:srgbClr val="333333"/>
                </a:solidFill>
                <a:effectLst/>
                <a:latin typeface="Titillium Web" panose="00000500000000000000" pitchFamily="2" charset="0"/>
                <a:ea typeface="Times New Roman" panose="02020603050405020304" pitchFamily="18" charset="0"/>
              </a:rPr>
              <a:t> - </a:t>
            </a:r>
            <a:r>
              <a:rPr lang="it-IT" sz="1800" i="1" spc="10" dirty="0">
                <a:solidFill>
                  <a:srgbClr val="333333"/>
                </a:solidFill>
                <a:effectLst/>
                <a:latin typeface="Titillium Web" panose="00000500000000000000" pitchFamily="2" charset="0"/>
                <a:ea typeface="Times New Roman" panose="02020603050405020304" pitchFamily="18" charset="0"/>
              </a:rPr>
              <a:t>Un disegno o modello è nuovo se nessun disegno o modello identico è stato divulgato anteriormente alla data di presentazione della domanda di registrazione, ovvero, qualora si rivendichi la priorità, anteriormente alla data di quest'ultima. I disegni o modelli si reputano identici quando le loro caratteristiche differiscono soltanto per dettagli irrilevanti. </a:t>
            </a:r>
            <a:r>
              <a:rPr lang="it-IT" sz="1800" spc="10" dirty="0">
                <a:solidFill>
                  <a:srgbClr val="333333"/>
                </a:solidFill>
                <a:effectLst/>
                <a:latin typeface="Titillium Web" panose="00000500000000000000" pitchFamily="2" charset="0"/>
                <a:ea typeface="Times New Roman" panose="02020603050405020304" pitchFamily="18" charset="0"/>
              </a:rPr>
              <a:t>(art.32)</a:t>
            </a:r>
            <a:endParaRPr lang="it-IT" sz="1600" dirty="0">
              <a:effectLst/>
              <a:latin typeface="Times New Roman" panose="02020603050405020304" pitchFamily="18" charset="0"/>
              <a:ea typeface="Times New Roman" panose="02020603050405020304" pitchFamily="18" charset="0"/>
            </a:endParaRPr>
          </a:p>
          <a:p>
            <a:pPr algn="just">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rPr>
              <a:t>La novità è intesa a livello internazionale: un disegno divulgato in un qualsiasi Paese, non è nuovo in Italia. Il disegno o modello si considera </a:t>
            </a:r>
            <a:r>
              <a:rPr lang="it-IT" sz="1800" b="1" spc="10" dirty="0">
                <a:solidFill>
                  <a:srgbClr val="333333"/>
                </a:solidFill>
                <a:effectLst/>
                <a:latin typeface="Titillium Web" panose="00000500000000000000" pitchFamily="2" charset="0"/>
                <a:ea typeface="Times New Roman" panose="02020603050405020304" pitchFamily="18" charset="0"/>
              </a:rPr>
              <a:t>divulgato</a:t>
            </a:r>
            <a:r>
              <a:rPr lang="it-IT" sz="1800" spc="10" dirty="0">
                <a:solidFill>
                  <a:srgbClr val="333333"/>
                </a:solidFill>
                <a:effectLst/>
                <a:latin typeface="Titillium Web" panose="00000500000000000000" pitchFamily="2" charset="0"/>
                <a:ea typeface="Times New Roman" panose="02020603050405020304" pitchFamily="18" charset="0"/>
              </a:rPr>
              <a:t> se è stato reso accessibile al pubblico non solo per effetto di un deposito / registrazione, ma anche se è stato esposto, messo in commercio o pubblicato in altro modo prima della data di presentazione della domanda di registrazione o, qualora si rivendichi la priorità, prima della data di quest’ultima.</a:t>
            </a: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199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F5331898-ED02-48AB-AA53-E379FB9CF356}"/>
              </a:ext>
            </a:extLst>
          </p:cNvPr>
          <p:cNvSpPr txBox="1"/>
          <p:nvPr/>
        </p:nvSpPr>
        <p:spPr>
          <a:xfrm>
            <a:off x="798785" y="1250731"/>
            <a:ext cx="7714593" cy="4431983"/>
          </a:xfrm>
          <a:prstGeom prst="rect">
            <a:avLst/>
          </a:prstGeom>
          <a:noFill/>
        </p:spPr>
        <p:txBody>
          <a:bodyPr wrap="square">
            <a:spAutoFit/>
          </a:bodyPr>
          <a:lstStyle/>
          <a:p>
            <a:pPr algn="just">
              <a:spcAft>
                <a:spcPts val="940"/>
              </a:spcAft>
            </a:pPr>
            <a:r>
              <a:rPr lang="it-IT" sz="1400" spc="10" dirty="0">
                <a:solidFill>
                  <a:srgbClr val="333333"/>
                </a:solidFill>
                <a:effectLst/>
                <a:latin typeface="Titillium Web" panose="00000500000000000000" pitchFamily="2" charset="0"/>
                <a:ea typeface="Times New Roman" panose="02020603050405020304" pitchFamily="18" charset="0"/>
              </a:rPr>
              <a:t>Pertanto, se si vuole proteggere un disegno o modello attraverso il sistema della registrazione, è assolutamente necessario mantenerlo segreto.</a:t>
            </a:r>
            <a:endParaRPr lang="it-IT" sz="1400" dirty="0">
              <a:effectLst/>
              <a:latin typeface="Times New Roman" panose="02020603050405020304" pitchFamily="18" charset="0"/>
              <a:ea typeface="Times New Roman" panose="02020603050405020304" pitchFamily="18" charset="0"/>
            </a:endParaRPr>
          </a:p>
          <a:p>
            <a:pPr algn="just">
              <a:spcAft>
                <a:spcPts val="940"/>
              </a:spcAft>
            </a:pPr>
            <a:r>
              <a:rPr lang="it-IT" sz="1400" spc="10" dirty="0">
                <a:solidFill>
                  <a:srgbClr val="333333"/>
                </a:solidFill>
                <a:effectLst/>
                <a:latin typeface="Titillium Web" panose="00000500000000000000" pitchFamily="2" charset="0"/>
                <a:ea typeface="Times New Roman" panose="02020603050405020304" pitchFamily="18" charset="0"/>
              </a:rPr>
              <a:t>La normativa prevede però la possibilità di registrare un disegno o modello, nonostante una sua precedente divulgazione, in una serie di ipotesi fra cui: - il disegno o modello è stato rivelato a terzi sotto vincolo -esplicito o implicito- di riservatezza; - la divulgazione è avvenuta per abuso a discapito dell'autore del disegno; - la registrazione riguarda modelli o disegni divulgati dallo stesso autore nei dodici mesi precedenti (il cosiddetto “</a:t>
            </a:r>
            <a:r>
              <a:rPr lang="it-IT" sz="1400" b="1" spc="10" dirty="0">
                <a:solidFill>
                  <a:srgbClr val="333333"/>
                </a:solidFill>
                <a:effectLst/>
                <a:latin typeface="Titillium Web" panose="00000500000000000000" pitchFamily="2" charset="0"/>
                <a:ea typeface="Times New Roman" panose="02020603050405020304" pitchFamily="18" charset="0"/>
              </a:rPr>
              <a:t>periodo di grazia</a:t>
            </a:r>
            <a:r>
              <a:rPr lang="it-IT" sz="1400" spc="10" dirty="0">
                <a:solidFill>
                  <a:srgbClr val="333333"/>
                </a:solidFill>
                <a:effectLst/>
                <a:latin typeface="Titillium Web" panose="00000500000000000000" pitchFamily="2" charset="0"/>
                <a:ea typeface="Times New Roman" panose="02020603050405020304" pitchFamily="18" charset="0"/>
              </a:rPr>
              <a:t>”).</a:t>
            </a:r>
            <a:endParaRPr lang="it-IT" sz="1400" dirty="0">
              <a:effectLst/>
              <a:latin typeface="Times New Roman" panose="02020603050405020304" pitchFamily="18" charset="0"/>
              <a:ea typeface="Times New Roman" panose="02020603050405020304" pitchFamily="18" charset="0"/>
            </a:endParaRPr>
          </a:p>
          <a:p>
            <a:pPr algn="just">
              <a:spcAft>
                <a:spcPts val="940"/>
              </a:spcAft>
            </a:pPr>
            <a:r>
              <a:rPr lang="it-IT" sz="1400" b="1" spc="10" dirty="0">
                <a:solidFill>
                  <a:srgbClr val="333333"/>
                </a:solidFill>
                <a:effectLst/>
                <a:latin typeface="Titillium Web" panose="00000500000000000000" pitchFamily="2" charset="0"/>
                <a:ea typeface="Times New Roman" panose="02020603050405020304" pitchFamily="18" charset="0"/>
              </a:rPr>
              <a:t>Carattere individuale</a:t>
            </a:r>
            <a:r>
              <a:rPr lang="it-IT" sz="1400" spc="10" dirty="0">
                <a:solidFill>
                  <a:srgbClr val="333333"/>
                </a:solidFill>
                <a:effectLst/>
                <a:latin typeface="Titillium Web" panose="00000500000000000000" pitchFamily="2" charset="0"/>
                <a:ea typeface="Times New Roman" panose="02020603050405020304" pitchFamily="18" charset="0"/>
              </a:rPr>
              <a:t> - </a:t>
            </a:r>
            <a:r>
              <a:rPr lang="it-IT" sz="1400" i="1" spc="10" dirty="0">
                <a:solidFill>
                  <a:srgbClr val="333333"/>
                </a:solidFill>
                <a:effectLst/>
                <a:latin typeface="Titillium Web" panose="00000500000000000000" pitchFamily="2" charset="0"/>
                <a:ea typeface="Times New Roman" panose="02020603050405020304" pitchFamily="18" charset="0"/>
              </a:rPr>
              <a:t>Un disegno o modello si considera provvisto di carattere individuale se l’impressione generale che suscita nell’utilizzatore informato differisce dall’impressione generale suscitata in tale utilizzatore da qualsiasi altro disegno o modello precedentemente divulgato. (art.33)</a:t>
            </a:r>
            <a:endParaRPr lang="it-IT" sz="1400" dirty="0">
              <a:effectLst/>
              <a:latin typeface="Times New Roman" panose="02020603050405020304" pitchFamily="18" charset="0"/>
              <a:ea typeface="Times New Roman" panose="02020603050405020304" pitchFamily="18" charset="0"/>
            </a:endParaRPr>
          </a:p>
          <a:p>
            <a:pPr algn="just">
              <a:spcAft>
                <a:spcPts val="940"/>
              </a:spcAft>
            </a:pPr>
            <a:r>
              <a:rPr lang="it-IT" sz="1400" spc="10" dirty="0">
                <a:solidFill>
                  <a:srgbClr val="333333"/>
                </a:solidFill>
                <a:effectLst/>
                <a:latin typeface="Titillium Web" panose="00000500000000000000" pitchFamily="2" charset="0"/>
                <a:ea typeface="Times New Roman" panose="02020603050405020304" pitchFamily="18" charset="0"/>
              </a:rPr>
              <a:t>Il disegno o modello sarà reputato provvisto di carattere individuale, se, in virtù delle sue caratteristiche, sarà in grado di imporsi nella mente dei consumatori - in quanto differente dai disegni o modelli preesistenti - e, conseguentemente, influenzarne, almeno in parte, le scelte di mercato, sulla base dell’aspetto complessivo delle forme e non di singoli elementi di identità o dissomiglianza.</a:t>
            </a:r>
            <a:endParaRPr lang="it-IT" sz="1400" dirty="0">
              <a:effectLst/>
              <a:latin typeface="Times New Roman" panose="02020603050405020304" pitchFamily="18" charset="0"/>
              <a:ea typeface="Times New Roman" panose="02020603050405020304" pitchFamily="18" charset="0"/>
            </a:endParaRPr>
          </a:p>
          <a:p>
            <a:pPr algn="just">
              <a:spcAft>
                <a:spcPts val="940"/>
              </a:spcAft>
            </a:pPr>
            <a:r>
              <a:rPr lang="it-IT" sz="1400" spc="10" dirty="0">
                <a:solidFill>
                  <a:srgbClr val="333333"/>
                </a:solidFill>
                <a:effectLst/>
                <a:latin typeface="Titillium Web" panose="00000500000000000000" pitchFamily="2" charset="0"/>
                <a:ea typeface="Times New Roman" panose="02020603050405020304" pitchFamily="18" charset="0"/>
              </a:rPr>
              <a:t>I componenti dei prodotti complessi sono validamente registrabili come disegni e modelli se tali componenti rimangono visibili durante la loro normale utilizzazione e se possiedono i requisiti della novità e individualità.</a:t>
            </a:r>
            <a:endParaRPr lang="it-IT"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2302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A93B9E10-2DE8-44BE-A8BE-9C167F346D6E}"/>
              </a:ext>
            </a:extLst>
          </p:cNvPr>
          <p:cNvSpPr txBox="1"/>
          <p:nvPr/>
        </p:nvSpPr>
        <p:spPr>
          <a:xfrm>
            <a:off x="451945" y="1303282"/>
            <a:ext cx="8187558" cy="5258876"/>
          </a:xfrm>
          <a:prstGeom prst="rect">
            <a:avLst/>
          </a:prstGeom>
          <a:noFill/>
        </p:spPr>
        <p:txBody>
          <a:bodyPr wrap="square">
            <a:spAutoFit/>
          </a:bodyPr>
          <a:lstStyle/>
          <a:p>
            <a:pPr>
              <a:lnSpc>
                <a:spcPct val="107000"/>
              </a:lnSpc>
              <a:spcAft>
                <a:spcPts val="2250"/>
              </a:spcAft>
            </a:pPr>
            <a:r>
              <a:rPr lang="it-IT" sz="20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Cosa non si può registrare</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u="sng"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Disegni o modelli che non soddisfano i requisiti di novità e/o sono privi del carattere individuale.</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u="sng"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Disegni o modelli considerati rispondenti esclusivamente alle funzioni tecniche di un prodotto.</a:t>
            </a: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Tali caratteri tecnici o funzionali possono essere protetti, a seconda dei casi, da altri diritti di Proprietà Intellettuale come brevetti per invenzioni e per modelli di utilità o informazioni aziendali riservate (art.1 C.P.I.); o anche con il diritto d’autore, a condizione che presenti di per sé carattere creativo e valore artistico. Spesso però accade che un nuovo prodotto unisca miglioramenti funzionali a caratteristiche estetiche innovative. Si pensi per esempio a un nuovo telefono cellulare: mentre il telefono può essere il risultato di una serie di miglioramenti delle componenti elettroniche e può, di conseguenza, essere protetto attraverso uno o più brevetti, la forma originale del telefono potrebbe essere registrata come modello. È, dunque, possibile richiedere entrambi i tipi di protezione, pur trattandosi dello stesso prodotto (in tal caso però dovranno essere presentate due distinte domande).</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1726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6F3264DB-5B7F-453E-9401-C809BF8EA6B9}"/>
              </a:ext>
            </a:extLst>
          </p:cNvPr>
          <p:cNvSpPr txBox="1"/>
          <p:nvPr/>
        </p:nvSpPr>
        <p:spPr>
          <a:xfrm>
            <a:off x="693683" y="1334814"/>
            <a:ext cx="7672551" cy="4839786"/>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it-IT" sz="1800" u="sng"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Disegni o modelli per i quali le caratteristiche dell’aspetto del prodotto, devono essere necessariamente replicate nelle loro esatte forme e dimensioni</a:t>
            </a: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per potere consentire al prodotto, in cui il disegno è incorporato o al quale è applicato, di essere unito o connesso meccanicamente con altro prodotto, ovvero di essere incorporato in esso oppure intorno o a contatto con esso, in modo che ciascun prodotto possa svolgere la propria funzione; sono però registrabili i disegni o modelli che hanno lo scopo di consentire l’unione o la connessione multipla di prodotti intercambiabili in un sistema modulare.</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Disegni o modelli che</a:t>
            </a:r>
            <a:r>
              <a:rPr lang="it-IT" sz="1800" u="sng"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incorporano simboli o emblemi ufficiali protetti</a:t>
            </a: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come ad esempio la bandiera di un Paese.</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Disegni o modelli ritenuti contrari all’ordine pubblico o al buon costume.</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Disegni contenenti </a:t>
            </a:r>
            <a:r>
              <a:rPr lang="it-IT" sz="1800" u="sng"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speciali denominazioni o segni destinati a distinguere i prodotti</a:t>
            </a: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la cui protezione può essere conseguita solo con domanda a parte, ai sensi delle norme sui marchi.</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8882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A23DED10-BC11-4B05-A3C6-757FD682A066}"/>
              </a:ext>
            </a:extLst>
          </p:cNvPr>
          <p:cNvSpPr txBox="1"/>
          <p:nvPr/>
        </p:nvSpPr>
        <p:spPr>
          <a:xfrm>
            <a:off x="515007" y="1208690"/>
            <a:ext cx="8071945" cy="5171609"/>
          </a:xfrm>
          <a:prstGeom prst="rect">
            <a:avLst/>
          </a:prstGeom>
          <a:noFill/>
        </p:spPr>
        <p:txBody>
          <a:bodyPr wrap="square">
            <a:spAutoFit/>
          </a:bodyPr>
          <a:lstStyle/>
          <a:p>
            <a:pPr>
              <a:lnSpc>
                <a:spcPct val="107000"/>
              </a:lnSpc>
              <a:spcAft>
                <a:spcPts val="2250"/>
              </a:spcAft>
            </a:pPr>
            <a:r>
              <a:rPr lang="it-IT" sz="1800" b="1" kern="1800" spc="-10" dirty="0">
                <a:solidFill>
                  <a:srgbClr val="000000"/>
                </a:solidFill>
                <a:effectLst/>
                <a:latin typeface="Titillium Web" panose="00000500000000000000" pitchFamily="2" charset="0"/>
                <a:ea typeface="Times New Roman" panose="02020603050405020304" pitchFamily="18" charset="0"/>
                <a:cs typeface="Times New Roman" panose="02020603050405020304" pitchFamily="18" charset="0"/>
              </a:rPr>
              <a:t>Registrare in Italia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domanda di registrazione di disegno o modello può essere presentata da chiunque: persona fisica, persona giuridica, associazioni, enti </a:t>
            </a:r>
            <a:r>
              <a:rPr lang="it-IT" sz="1800" spc="10" dirty="0" err="1">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etc</a:t>
            </a: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compresi i minorenni, anche stranieri purché domiciliato in uno dei Paesi UE. Possono essere titolari anche più soggetti.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domanda può essere presentata direttamente dal titolare; il titolare può decidere di farsi rappresentare. Gli unici soggetti abilitati alla rappresentanza presso l’UIBM sono Consulenti in Proprietà Industriale iscritti all’ordine (mandatario) oppure gli Avvocati iscritti all’ordine (rappresentante). Tutte le altre categorie professionali non sono abilitate a rappresentare presso l’UIBM, pertanto non possono firmare al posto del titolare.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Il conferimento dell’incarico deve avvenire sempre per iscritto e può essere fatto attraverso una lettera d’incarico o procura generale.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940"/>
              </a:spcAft>
            </a:pPr>
            <a:r>
              <a:rPr lang="it-IT" sz="18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Al disegno o modello deve essere dato un titolo sintetico che indichi cosa si deposita, non un nome di invenzione.</a:t>
            </a:r>
            <a:endParaRPr lang="it-IT"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4207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90704C7-C197-4063-9976-31EECA0DA837}"/>
              </a:ext>
            </a:extLst>
          </p:cNvPr>
          <p:cNvSpPr txBox="1"/>
          <p:nvPr/>
        </p:nvSpPr>
        <p:spPr>
          <a:xfrm>
            <a:off x="844062" y="1781059"/>
            <a:ext cx="7646794" cy="4201278"/>
          </a:xfrm>
          <a:prstGeom prst="rect">
            <a:avLst/>
          </a:prstGeom>
          <a:noFill/>
        </p:spPr>
        <p:txBody>
          <a:bodyPr wrap="square">
            <a:spAutoFit/>
          </a:bodyPr>
          <a:lstStyle/>
          <a:p>
            <a:pPr algn="just"/>
            <a:endParaRPr lang="it-IT" sz="1800" spc="10" dirty="0">
              <a:solidFill>
                <a:srgbClr val="333333"/>
              </a:solidFill>
              <a:effectLst/>
              <a:latin typeface="Titillium Web" panose="00000500000000000000" pitchFamily="2" charset="0"/>
              <a:ea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si possono depositare sia immagini fotografiche, sia disegni, sia immagini prodotte con strumenti digitali;</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l’immagine deve contenere solo il disegno e/o modello (</a:t>
            </a:r>
            <a:r>
              <a:rPr lang="it-IT" sz="1800" i="1"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ad esempio, nel caso di magliette, non deve esserci un manichino</a:t>
            </a: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e devono essere su sfondo bianco;</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qualora si depositi una fotografia del prototipo del disegno che abbia anche altri elementi (</a:t>
            </a:r>
            <a:r>
              <a:rPr lang="it-IT" sz="1800" i="1"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ad esempio una lampada posizionata su un mobile</a:t>
            </a: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questa può essere aggiuntiva (non esclusiva) ed è necessario specificare che si tratta di “immagine presentata solo a scopo esemplificativo”;</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it-IT" sz="18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è possibile depositare più viste dello stesso disegno (utili quando si tratta di un prodotto tridimensionale) che devono essere ciascuna su un foglio;</a:t>
            </a:r>
            <a:endParaRPr lang="it-IT"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it-IT" sz="1050" b="0" i="0"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20652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4A875E7-06C2-4342-B8E4-78A40395AFED}"/>
              </a:ext>
            </a:extLst>
          </p:cNvPr>
          <p:cNvSpPr txBox="1"/>
          <p:nvPr/>
        </p:nvSpPr>
        <p:spPr>
          <a:xfrm>
            <a:off x="557049" y="1734207"/>
            <a:ext cx="7963954" cy="5601662"/>
          </a:xfrm>
          <a:prstGeom prst="rect">
            <a:avLst/>
          </a:prstGeom>
          <a:noFill/>
        </p:spPr>
        <p:txBody>
          <a:bodyPr wrap="square">
            <a:spAutoFit/>
          </a:bodyPr>
          <a:lstStyle/>
          <a:p>
            <a:pPr algn="just">
              <a:lnSpc>
                <a:spcPct val="107000"/>
              </a:lnSpc>
              <a:spcAft>
                <a:spcPts val="940"/>
              </a:spcAft>
            </a:pPr>
            <a:r>
              <a:rPr lang="it-IT" sz="14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Per completezza della domanda, è possibile (e fortemente consigliabile) allegare altri documenti che tuttavia non sono obbligatori:</a:t>
            </a: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400" u="sng"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descrizione del disegno o modello</a:t>
            </a:r>
            <a:r>
              <a:rPr lang="it-IT" sz="14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che spieghino a parole il disegno chiarendolo, che dovrà:</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273050" lvl="1" algn="just">
              <a:lnSpc>
                <a:spcPct val="107000"/>
              </a:lnSpc>
              <a:spcAft>
                <a:spcPts val="800"/>
              </a:spcAft>
              <a:buSzPts val="1000"/>
              <a:tabLst>
                <a:tab pos="273050" algn="l"/>
                <a:tab pos="914400" algn="l"/>
              </a:tabLst>
            </a:pPr>
            <a:r>
              <a:rPr lang="it-IT" sz="14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riferirsi al disegno o modello e non al prodotto al quale esso si applica ; essere accurata e atta a mostrare la differenza fra il disegno o modello depositato e ogni altro disegno o modello preesistente; coprire tutte le caratteristiche estetiche proprie del disegno o modello, metterne in rilievo gli aspetti più importanti. </a:t>
            </a:r>
            <a:r>
              <a:rPr lang="it-IT" sz="14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descrizione deve riferirsi solo all’immagine e </a:t>
            </a:r>
            <a:r>
              <a:rPr lang="it-IT" sz="1400" b="1"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non spiegare il significato</a:t>
            </a:r>
            <a:r>
              <a:rPr lang="it-IT" sz="1400" spc="1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dell’immagine, il messaggio che si vuole trasmettere;</a:t>
            </a:r>
          </a:p>
          <a:p>
            <a:pPr marL="342900" lvl="0" indent="-342900" algn="just">
              <a:lnSpc>
                <a:spcPct val="107000"/>
              </a:lnSpc>
              <a:spcAft>
                <a:spcPts val="800"/>
              </a:spcAft>
              <a:buSzPts val="1000"/>
              <a:buFont typeface="Symbol" panose="05050102010706020507" pitchFamily="18" charset="2"/>
              <a:buChar char=""/>
              <a:tabLst>
                <a:tab pos="457200" algn="l"/>
              </a:tabLst>
            </a:pPr>
            <a:r>
              <a:rPr lang="it-IT" sz="1400" u="sng"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una o più rivendicazioni</a:t>
            </a:r>
            <a:r>
              <a:rPr lang="it-IT" sz="14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che indichino brevemente le parti essenziali e nuove del modello (ogni rivendicazione deve riferirsi a una sola caratteristica); tali rivendicazioni costituiscono la parte che delimita la tutela stessa del modello</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400" u="sng"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la designazione dell'inventore</a:t>
            </a:r>
            <a:r>
              <a:rPr lang="it-IT" sz="14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riportante cognome e nome, nazionalità e residenza dello stesso, se il nominativo non è indicato nel modulo di domanda. La designazione deve essere firmata dal titolare della domanda e dall’inventore;</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400" u="sng"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l’eventuale lettera d’incarico</a:t>
            </a:r>
            <a:r>
              <a:rPr lang="it-IT" sz="14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atto di procura o dichiarazione di riferimento o procura generale, nel caso si sia affidata la registrazione a un consulente o a un avvocato</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it-IT" sz="1400" u="sng"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l’eventuale documento di priorità con traduzione in lingua italiana,</a:t>
            </a:r>
            <a:r>
              <a:rPr lang="it-IT" sz="1400" dirty="0">
                <a:solidFill>
                  <a:srgbClr val="333333"/>
                </a:solidFill>
                <a:effectLst/>
                <a:latin typeface="Titillium Web" panose="00000500000000000000" pitchFamily="2" charset="0"/>
                <a:ea typeface="Times New Roman" panose="02020603050405020304" pitchFamily="18" charset="0"/>
                <a:cs typeface="Times New Roman" panose="02020603050405020304" pitchFamily="18" charset="0"/>
              </a:rPr>
              <a:t> solo se si rivendica un diritto di priorità di un primo deposito effettuato all’estero</a:t>
            </a:r>
            <a:endParaRPr lang="it-IT" sz="14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940"/>
              </a:spcAft>
            </a:pPr>
            <a:endParaRPr lang="it-IT" sz="1800" b="0" i="1" u="none" strike="noStrike" baseline="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903427077"/>
      </p:ext>
    </p:extLst>
  </p:cSld>
  <p:clrMapOvr>
    <a:masterClrMapping/>
  </p:clrMapOvr>
</p:sld>
</file>

<file path=ppt/theme/theme1.xml><?xml version="1.0" encoding="utf-8"?>
<a:theme xmlns:a="http://schemas.openxmlformats.org/drawingml/2006/main" name="Coperti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gina intern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4194</TotalTime>
  <Words>2736</Words>
  <Application>Microsoft Office PowerPoint</Application>
  <PresentationFormat>Presentazione su schermo (4:3)</PresentationFormat>
  <Paragraphs>113</Paragraphs>
  <Slides>18</Slides>
  <Notes>1</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18</vt:i4>
      </vt:variant>
    </vt:vector>
  </HeadingPairs>
  <TitlesOfParts>
    <vt:vector size="25" baseType="lpstr">
      <vt:lpstr>Arial</vt:lpstr>
      <vt:lpstr>Calibri</vt:lpstr>
      <vt:lpstr>Symbol</vt:lpstr>
      <vt:lpstr>Times New Roman</vt:lpstr>
      <vt:lpstr>Titillium Web</vt:lpstr>
      <vt:lpstr>Copertina</vt:lpstr>
      <vt:lpstr>Pagina interna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Cdc</dc:title>
  <dc:creator>Patrizia Cacciari</dc:creator>
  <cp:lastModifiedBy>Marika Capezzali</cp:lastModifiedBy>
  <cp:revision>226</cp:revision>
  <cp:lastPrinted>2024-08-13T13:50:05Z</cp:lastPrinted>
  <dcterms:created xsi:type="dcterms:W3CDTF">2017-09-05T13:14:32Z</dcterms:created>
  <dcterms:modified xsi:type="dcterms:W3CDTF">2024-11-15T10:22:26Z</dcterms:modified>
</cp:coreProperties>
</file>