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476" r:id="rId2"/>
    <p:sldId id="475" r:id="rId3"/>
    <p:sldId id="256" r:id="rId4"/>
    <p:sldId id="465" r:id="rId5"/>
    <p:sldId id="478" r:id="rId6"/>
    <p:sldId id="479" r:id="rId7"/>
    <p:sldId id="480" r:id="rId8"/>
    <p:sldId id="481" r:id="rId9"/>
    <p:sldId id="443" r:id="rId10"/>
    <p:sldId id="462" r:id="rId11"/>
    <p:sldId id="399" r:id="rId12"/>
    <p:sldId id="454" r:id="rId13"/>
    <p:sldId id="441" r:id="rId14"/>
    <p:sldId id="460" r:id="rId15"/>
    <p:sldId id="409" r:id="rId16"/>
    <p:sldId id="449" r:id="rId17"/>
    <p:sldId id="450" r:id="rId18"/>
    <p:sldId id="458" r:id="rId19"/>
    <p:sldId id="437" r:id="rId20"/>
    <p:sldId id="483" r:id="rId21"/>
    <p:sldId id="426" r:id="rId22"/>
    <p:sldId id="451" r:id="rId23"/>
    <p:sldId id="452" r:id="rId24"/>
    <p:sldId id="463" r:id="rId25"/>
    <p:sldId id="415" r:id="rId26"/>
    <p:sldId id="469" r:id="rId27"/>
    <p:sldId id="467" r:id="rId28"/>
    <p:sldId id="470" r:id="rId29"/>
    <p:sldId id="471" r:id="rId3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E91"/>
    <a:srgbClr val="E03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85496" autoAdjust="0"/>
  </p:normalViewPr>
  <p:slideViewPr>
    <p:cSldViewPr snapToGrid="0">
      <p:cViewPr varScale="1">
        <p:scale>
          <a:sx n="111" d="100"/>
          <a:sy n="111" d="100"/>
        </p:scale>
        <p:origin x="11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Non femminili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</c:marker>
          <c:dPt>
            <c:idx val="3"/>
            <c:marker>
              <c:symbol val="circle"/>
              <c:size val="6"/>
              <c:spPr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DD3-4A48-8240-E8E7A77E4F2F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DD3-4A48-8240-E8E7A77E4F2F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D3-4A48-8240-E8E7A77E4F2F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DD3-4A48-8240-E8E7A77E4F2F}"/>
              </c:ext>
            </c:extLst>
          </c:dPt>
          <c:dLbls>
            <c:dLbl>
              <c:idx val="3"/>
              <c:layout>
                <c:manualLayout>
                  <c:x val="-1.7601760176017601E-2"/>
                  <c:y val="-4.5307443365695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D3-4A48-8240-E8E7A77E4F2F}"/>
                </c:ext>
              </c:extLst>
            </c:dLbl>
            <c:dLbl>
              <c:idx val="5"/>
              <c:layout>
                <c:manualLayout>
                  <c:x val="-1.7874515654702938E-2"/>
                  <c:y val="-3.6006465790312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D3-4A48-8240-E8E7A77E4F2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D3-4A48-8240-E8E7A77E4F2F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D3-4A48-8240-E8E7A77E4F2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Graf!$B$42:$B$48</c:f>
              <c:numCache>
                <c:formatCode>General</c:formatCode>
                <c:ptCount val="7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Graf!$X$42:$X$48</c:f>
              <c:numCache>
                <c:formatCode>0.0</c:formatCode>
                <c:ptCount val="7"/>
                <c:pt idx="0">
                  <c:v>100</c:v>
                </c:pt>
                <c:pt idx="1">
                  <c:v>97.279882920655012</c:v>
                </c:pt>
                <c:pt idx="2">
                  <c:v>90.644727474092235</c:v>
                </c:pt>
                <c:pt idx="3">
                  <c:v>85.292302824143661</c:v>
                </c:pt>
                <c:pt idx="4">
                  <c:v>81.003085198955787</c:v>
                </c:pt>
                <c:pt idx="5">
                  <c:v>76.953959338659914</c:v>
                </c:pt>
                <c:pt idx="6">
                  <c:v>73.282572581283119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D3-4A48-8240-E8E7A77E4F2F}"/>
            </c:ext>
          </c:extLst>
        </c:ser>
        <c:ser>
          <c:idx val="1"/>
          <c:order val="1"/>
          <c:tx>
            <c:v>Femminili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587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D3-4A48-8240-E8E7A77E4F2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D3-4A48-8240-E8E7A77E4F2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D3-4A48-8240-E8E7A77E4F2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D3-4A48-8240-E8E7A77E4F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Graf!$X$30:$X$36</c:f>
              <c:numCache>
                <c:formatCode>0.0</c:formatCode>
                <c:ptCount val="7"/>
                <c:pt idx="0">
                  <c:v>100</c:v>
                </c:pt>
                <c:pt idx="1">
                  <c:v>96.716907768208046</c:v>
                </c:pt>
                <c:pt idx="2">
                  <c:v>88.529559327702984</c:v>
                </c:pt>
                <c:pt idx="3">
                  <c:v>81.953967723053765</c:v>
                </c:pt>
                <c:pt idx="4">
                  <c:v>76.927418680491684</c:v>
                </c:pt>
                <c:pt idx="5">
                  <c:v>72.073333890793549</c:v>
                </c:pt>
                <c:pt idx="6">
                  <c:v>67.637344259553473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DD3-4A48-8240-E8E7A77E4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879440"/>
        <c:axId val="422879760"/>
      </c:lineChart>
      <c:catAx>
        <c:axId val="42287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2879760"/>
        <c:crosses val="autoZero"/>
        <c:auto val="1"/>
        <c:lblAlgn val="ctr"/>
        <c:lblOffset val="100"/>
        <c:noMultiLvlLbl val="0"/>
      </c:catAx>
      <c:valAx>
        <c:axId val="422879760"/>
        <c:scaling>
          <c:orientation val="minMax"/>
          <c:max val="100"/>
          <c:min val="60"/>
        </c:scaling>
        <c:delete val="1"/>
        <c:axPos val="l"/>
        <c:numFmt formatCode="0.0" sourceLinked="1"/>
        <c:majorTickMark val="none"/>
        <c:minorTickMark val="none"/>
        <c:tickLblPos val="nextTo"/>
        <c:crossAx val="4228794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+mn-lt"/>
        </a:defRPr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Graf!$X$40</c:f>
              <c:strCache>
                <c:ptCount val="1"/>
                <c:pt idx="0">
                  <c:v>Non femminili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3"/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F8-44B5-94BF-2860C6C0A11B}"/>
              </c:ext>
            </c:extLst>
          </c:dPt>
          <c:dPt>
            <c:idx val="5"/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F8-44B5-94BF-2860C6C0A11B}"/>
              </c:ext>
            </c:extLst>
          </c:dPt>
          <c:dPt>
            <c:idx val="6"/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F8-44B5-94BF-2860C6C0A11B}"/>
              </c:ext>
            </c:extLst>
          </c:dPt>
          <c:dPt>
            <c:idx val="8"/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F8-44B5-94BF-2860C6C0A11B}"/>
              </c:ext>
            </c:extLst>
          </c:dPt>
          <c:dLbls>
            <c:dLbl>
              <c:idx val="3"/>
              <c:layout>
                <c:manualLayout>
                  <c:x val="-1.7601760176017601E-2"/>
                  <c:y val="-4.5307443365695796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F8-44B5-94BF-2860C6C0A11B}"/>
                </c:ext>
              </c:extLst>
            </c:dLbl>
            <c:dLbl>
              <c:idx val="5"/>
              <c:layout>
                <c:manualLayout>
                  <c:x val="-1.7874515654702938E-2"/>
                  <c:y val="-3.6006465790312379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F8-44B5-94BF-2860C6C0A11B}"/>
                </c:ext>
              </c:extLst>
            </c:dLbl>
            <c:dLbl>
              <c:idx val="6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F8-44B5-94BF-2860C6C0A1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Graf!$B$42:$B$48</c:f>
              <c:numCache>
                <c:formatCode>General</c:formatCode>
                <c:ptCount val="7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Graf!$F$42:$F$48</c:f>
              <c:numCache>
                <c:formatCode>0.0</c:formatCode>
                <c:ptCount val="7"/>
                <c:pt idx="0">
                  <c:v>100</c:v>
                </c:pt>
                <c:pt idx="1">
                  <c:v>97.190082644628092</c:v>
                </c:pt>
                <c:pt idx="2">
                  <c:v>90.9228650137741</c:v>
                </c:pt>
                <c:pt idx="3">
                  <c:v>86.15702479338843</c:v>
                </c:pt>
                <c:pt idx="4">
                  <c:v>83.071625344352611</c:v>
                </c:pt>
                <c:pt idx="5">
                  <c:v>79.325068870523424</c:v>
                </c:pt>
                <c:pt idx="6">
                  <c:v>75.88154269972452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8F8-44B5-94BF-2860C6C0A11B}"/>
            </c:ext>
          </c:extLst>
        </c:ser>
        <c:ser>
          <c:idx val="1"/>
          <c:order val="1"/>
          <c:tx>
            <c:strRef>
              <c:f>Graf!$X$28</c:f>
              <c:strCache>
                <c:ptCount val="1"/>
                <c:pt idx="0">
                  <c:v>Femminili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587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F8-44B5-94BF-2860C6C0A1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F8-44B5-94BF-2860C6C0A11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F8-44B5-94BF-2860C6C0A11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F8-44B5-94BF-2860C6C0A11B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Graf!$F$30:$F$36</c:f>
              <c:numCache>
                <c:formatCode>0.0</c:formatCode>
                <c:ptCount val="7"/>
                <c:pt idx="0">
                  <c:v>100</c:v>
                </c:pt>
                <c:pt idx="1">
                  <c:v>96.534974093264253</c:v>
                </c:pt>
                <c:pt idx="2">
                  <c:v>89.799222797927456</c:v>
                </c:pt>
                <c:pt idx="3">
                  <c:v>84.747409326424872</c:v>
                </c:pt>
                <c:pt idx="4">
                  <c:v>80.699481865284966</c:v>
                </c:pt>
                <c:pt idx="5">
                  <c:v>76.165803108808291</c:v>
                </c:pt>
                <c:pt idx="6">
                  <c:v>72.344559585492235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8F8-44B5-94BF-2860C6C0A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162080"/>
        <c:axId val="1"/>
      </c:lineChart>
      <c:catAx>
        <c:axId val="180616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  <c:min val="60"/>
        </c:scaling>
        <c:delete val="1"/>
        <c:axPos val="l"/>
        <c:numFmt formatCode="0.0" sourceLinked="1"/>
        <c:majorTickMark val="out"/>
        <c:minorTickMark val="none"/>
        <c:tickLblPos val="nextTo"/>
        <c:crossAx val="1806162080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12700">
      <a:noFill/>
    </a:ln>
  </c:spPr>
  <c:txPr>
    <a:bodyPr/>
    <a:lstStyle/>
    <a:p>
      <a:pPr>
        <a:defRPr sz="1100">
          <a:solidFill>
            <a:sysClr val="windowText" lastClr="000000"/>
          </a:solidFill>
          <a:latin typeface="+mn-lt"/>
        </a:defRPr>
      </a:pPr>
      <a:endParaRPr lang="it-IT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BBF0C-704C-413C-A2A2-74B601D5CA02}" type="doc">
      <dgm:prSet loTypeId="urn:microsoft.com/office/officeart/2005/8/layout/arrow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E5AAE36B-FAFE-4D49-BE58-83EACF0FF99D}">
      <dgm:prSet phldrT="[Testo]" custT="1"/>
      <dgm:spPr/>
      <dgm:t>
        <a:bodyPr/>
        <a:lstStyle/>
        <a:p>
          <a:r>
            <a:rPr lang="it-IT" sz="1400" dirty="0">
              <a:latin typeface="DM Sans" pitchFamily="2" charset="0"/>
            </a:rPr>
            <a:t>25,1k €</a:t>
          </a:r>
        </a:p>
      </dgm:t>
    </dgm:pt>
    <dgm:pt modelId="{8B9E1ED0-9CF3-4B8B-9BBA-E83D474E86CF}" type="parTrans" cxnId="{BBE8EFC0-96C2-474E-A70D-D5380E7A70A8}">
      <dgm:prSet/>
      <dgm:spPr/>
      <dgm:t>
        <a:bodyPr/>
        <a:lstStyle/>
        <a:p>
          <a:endParaRPr lang="it-IT">
            <a:latin typeface="DM Sans" pitchFamily="2" charset="0"/>
          </a:endParaRPr>
        </a:p>
      </dgm:t>
    </dgm:pt>
    <dgm:pt modelId="{8CF6ADC0-B09A-4421-94C1-419FDCD3C472}" type="sibTrans" cxnId="{BBE8EFC0-96C2-474E-A70D-D5380E7A70A8}">
      <dgm:prSet/>
      <dgm:spPr/>
      <dgm:t>
        <a:bodyPr/>
        <a:lstStyle/>
        <a:p>
          <a:endParaRPr lang="it-IT">
            <a:latin typeface="DM Sans" pitchFamily="2" charset="0"/>
          </a:endParaRPr>
        </a:p>
      </dgm:t>
    </dgm:pt>
    <dgm:pt modelId="{DDE96558-8F66-4DA6-9C9F-F4FF9FBED3AB}">
      <dgm:prSet phldrT="[Testo]" custT="1"/>
      <dgm:spPr/>
      <dgm:t>
        <a:bodyPr/>
        <a:lstStyle/>
        <a:p>
          <a:r>
            <a:rPr lang="it-IT" sz="1400" dirty="0">
              <a:latin typeface="DM Sans" pitchFamily="2" charset="0"/>
            </a:rPr>
            <a:t>19,3k €</a:t>
          </a:r>
        </a:p>
      </dgm:t>
    </dgm:pt>
    <dgm:pt modelId="{1D9FEDB0-83DC-4935-9C5C-BDF410A7C817}" type="parTrans" cxnId="{9CFFA17F-D983-4A86-B7BB-695BEAFFBE6D}">
      <dgm:prSet/>
      <dgm:spPr/>
      <dgm:t>
        <a:bodyPr/>
        <a:lstStyle/>
        <a:p>
          <a:endParaRPr lang="it-IT">
            <a:latin typeface="DM Sans" pitchFamily="2" charset="0"/>
          </a:endParaRPr>
        </a:p>
      </dgm:t>
    </dgm:pt>
    <dgm:pt modelId="{5AD27D83-9FAE-4F97-9BB7-CF932FB9C5E7}" type="sibTrans" cxnId="{9CFFA17F-D983-4A86-B7BB-695BEAFFBE6D}">
      <dgm:prSet/>
      <dgm:spPr/>
      <dgm:t>
        <a:bodyPr/>
        <a:lstStyle/>
        <a:p>
          <a:endParaRPr lang="it-IT">
            <a:latin typeface="DM Sans" pitchFamily="2" charset="0"/>
          </a:endParaRPr>
        </a:p>
      </dgm:t>
    </dgm:pt>
    <dgm:pt modelId="{DA98DF1B-B5F8-4DF0-A81A-F28BCD10F49A}" type="pres">
      <dgm:prSet presAssocID="{27DBBF0C-704C-413C-A2A2-74B601D5CA02}" presName="compositeShape" presStyleCnt="0">
        <dgm:presLayoutVars>
          <dgm:chMax val="2"/>
          <dgm:dir/>
          <dgm:resizeHandles val="exact"/>
        </dgm:presLayoutVars>
      </dgm:prSet>
      <dgm:spPr/>
    </dgm:pt>
    <dgm:pt modelId="{829517C6-D4EB-4F43-ACCC-F9B229A11189}" type="pres">
      <dgm:prSet presAssocID="{27DBBF0C-704C-413C-A2A2-74B601D5CA02}" presName="ribbon" presStyleLbl="node1" presStyleIdx="0" presStyleCnt="1"/>
      <dgm:spPr/>
    </dgm:pt>
    <dgm:pt modelId="{E46BA951-8A2C-4570-8016-1CFBE4447BD1}" type="pres">
      <dgm:prSet presAssocID="{27DBBF0C-704C-413C-A2A2-74B601D5CA02}" presName="leftArrowText" presStyleLbl="node1" presStyleIdx="0" presStyleCnt="1" custScaleX="124122">
        <dgm:presLayoutVars>
          <dgm:chMax val="0"/>
          <dgm:bulletEnabled val="1"/>
        </dgm:presLayoutVars>
      </dgm:prSet>
      <dgm:spPr/>
    </dgm:pt>
    <dgm:pt modelId="{C75BF83A-9CA1-45DB-9C15-70A6D7B1FE60}" type="pres">
      <dgm:prSet presAssocID="{27DBBF0C-704C-413C-A2A2-74B601D5CA0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60C5F25-C2F2-4532-B0B2-7B1AF3D4BBA2}" type="presOf" srcId="{DDE96558-8F66-4DA6-9C9F-F4FF9FBED3AB}" destId="{C75BF83A-9CA1-45DB-9C15-70A6D7B1FE60}" srcOrd="0" destOrd="0" presId="urn:microsoft.com/office/officeart/2005/8/layout/arrow6"/>
    <dgm:cxn modelId="{9CFFA17F-D983-4A86-B7BB-695BEAFFBE6D}" srcId="{27DBBF0C-704C-413C-A2A2-74B601D5CA02}" destId="{DDE96558-8F66-4DA6-9C9F-F4FF9FBED3AB}" srcOrd="1" destOrd="0" parTransId="{1D9FEDB0-83DC-4935-9C5C-BDF410A7C817}" sibTransId="{5AD27D83-9FAE-4F97-9BB7-CF932FB9C5E7}"/>
    <dgm:cxn modelId="{6ADBD785-E785-427F-889D-3389F2452102}" type="presOf" srcId="{27DBBF0C-704C-413C-A2A2-74B601D5CA02}" destId="{DA98DF1B-B5F8-4DF0-A81A-F28BCD10F49A}" srcOrd="0" destOrd="0" presId="urn:microsoft.com/office/officeart/2005/8/layout/arrow6"/>
    <dgm:cxn modelId="{07BF6FAA-2DA3-410D-A20F-FFF97B242D06}" type="presOf" srcId="{E5AAE36B-FAFE-4D49-BE58-83EACF0FF99D}" destId="{E46BA951-8A2C-4570-8016-1CFBE4447BD1}" srcOrd="0" destOrd="0" presId="urn:microsoft.com/office/officeart/2005/8/layout/arrow6"/>
    <dgm:cxn modelId="{BBE8EFC0-96C2-474E-A70D-D5380E7A70A8}" srcId="{27DBBF0C-704C-413C-A2A2-74B601D5CA02}" destId="{E5AAE36B-FAFE-4D49-BE58-83EACF0FF99D}" srcOrd="0" destOrd="0" parTransId="{8B9E1ED0-9CF3-4B8B-9BBA-E83D474E86CF}" sibTransId="{8CF6ADC0-B09A-4421-94C1-419FDCD3C472}"/>
    <dgm:cxn modelId="{D2DE7DE4-03E9-47D7-BC92-DD0EA4103D7B}" type="presParOf" srcId="{DA98DF1B-B5F8-4DF0-A81A-F28BCD10F49A}" destId="{829517C6-D4EB-4F43-ACCC-F9B229A11189}" srcOrd="0" destOrd="0" presId="urn:microsoft.com/office/officeart/2005/8/layout/arrow6"/>
    <dgm:cxn modelId="{C5D518CD-70C2-46C6-92FB-67A9A0CDF57F}" type="presParOf" srcId="{DA98DF1B-B5F8-4DF0-A81A-F28BCD10F49A}" destId="{E46BA951-8A2C-4570-8016-1CFBE4447BD1}" srcOrd="1" destOrd="0" presId="urn:microsoft.com/office/officeart/2005/8/layout/arrow6"/>
    <dgm:cxn modelId="{1E9466C8-4C7F-46A5-9D36-DD5415DBF7F0}" type="presParOf" srcId="{DA98DF1B-B5F8-4DF0-A81A-F28BCD10F49A}" destId="{C75BF83A-9CA1-45DB-9C15-70A6D7B1FE6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DBBF0C-704C-413C-A2A2-74B601D5CA02}" type="doc">
      <dgm:prSet loTypeId="urn:microsoft.com/office/officeart/2005/8/layout/arrow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E5AAE36B-FAFE-4D49-BE58-83EACF0FF99D}">
      <dgm:prSet phldrT="[Testo]" custT="1"/>
      <dgm:spPr/>
      <dgm:t>
        <a:bodyPr/>
        <a:lstStyle/>
        <a:p>
          <a:r>
            <a:rPr lang="it-IT" sz="1400" b="0" i="0" u="none" strike="noStrike" dirty="0">
              <a:effectLst/>
              <a:latin typeface="DM Sans" pitchFamily="2" charset="0"/>
            </a:rPr>
            <a:t>76,0k €</a:t>
          </a:r>
          <a:endParaRPr lang="it-IT" sz="1400" b="0" dirty="0">
            <a:latin typeface="DM Sans" pitchFamily="2" charset="0"/>
          </a:endParaRPr>
        </a:p>
      </dgm:t>
    </dgm:pt>
    <dgm:pt modelId="{8B9E1ED0-9CF3-4B8B-9BBA-E83D474E86CF}" type="parTrans" cxnId="{BBE8EFC0-96C2-474E-A70D-D5380E7A70A8}">
      <dgm:prSet/>
      <dgm:spPr/>
      <dgm:t>
        <a:bodyPr/>
        <a:lstStyle/>
        <a:p>
          <a:endParaRPr lang="it-IT">
            <a:latin typeface="DM Sans" pitchFamily="2" charset="0"/>
          </a:endParaRPr>
        </a:p>
      </dgm:t>
    </dgm:pt>
    <dgm:pt modelId="{8CF6ADC0-B09A-4421-94C1-419FDCD3C472}" type="sibTrans" cxnId="{BBE8EFC0-96C2-474E-A70D-D5380E7A70A8}">
      <dgm:prSet/>
      <dgm:spPr/>
      <dgm:t>
        <a:bodyPr/>
        <a:lstStyle/>
        <a:p>
          <a:endParaRPr lang="it-IT">
            <a:latin typeface="DM Sans" pitchFamily="2" charset="0"/>
          </a:endParaRPr>
        </a:p>
      </dgm:t>
    </dgm:pt>
    <dgm:pt modelId="{DDE96558-8F66-4DA6-9C9F-F4FF9FBED3AB}">
      <dgm:prSet phldrT="[Testo]" custT="1"/>
      <dgm:spPr/>
      <dgm:t>
        <a:bodyPr/>
        <a:lstStyle/>
        <a:p>
          <a:r>
            <a:rPr lang="it-IT" sz="1400" b="0" i="0" u="none" strike="noStrike" dirty="0">
              <a:effectLst/>
              <a:latin typeface="DM Sans" pitchFamily="2" charset="0"/>
            </a:rPr>
            <a:t>190,0k €</a:t>
          </a:r>
          <a:endParaRPr lang="it-IT" sz="1400" b="0" dirty="0">
            <a:latin typeface="DM Sans" pitchFamily="2" charset="0"/>
          </a:endParaRPr>
        </a:p>
      </dgm:t>
    </dgm:pt>
    <dgm:pt modelId="{1D9FEDB0-83DC-4935-9C5C-BDF410A7C817}" type="parTrans" cxnId="{9CFFA17F-D983-4A86-B7BB-695BEAFFBE6D}">
      <dgm:prSet/>
      <dgm:spPr/>
      <dgm:t>
        <a:bodyPr/>
        <a:lstStyle/>
        <a:p>
          <a:endParaRPr lang="it-IT">
            <a:latin typeface="DM Sans" pitchFamily="2" charset="0"/>
          </a:endParaRPr>
        </a:p>
      </dgm:t>
    </dgm:pt>
    <dgm:pt modelId="{5AD27D83-9FAE-4F97-9BB7-CF932FB9C5E7}" type="sibTrans" cxnId="{9CFFA17F-D983-4A86-B7BB-695BEAFFBE6D}">
      <dgm:prSet/>
      <dgm:spPr/>
      <dgm:t>
        <a:bodyPr/>
        <a:lstStyle/>
        <a:p>
          <a:endParaRPr lang="it-IT">
            <a:latin typeface="DM Sans" pitchFamily="2" charset="0"/>
          </a:endParaRPr>
        </a:p>
      </dgm:t>
    </dgm:pt>
    <dgm:pt modelId="{ABFBE23A-4571-4230-ABB4-A6EEE5BF9350}" type="pres">
      <dgm:prSet presAssocID="{27DBBF0C-704C-413C-A2A2-74B601D5CA02}" presName="compositeShape" presStyleCnt="0">
        <dgm:presLayoutVars>
          <dgm:chMax val="2"/>
          <dgm:dir/>
          <dgm:resizeHandles val="exact"/>
        </dgm:presLayoutVars>
      </dgm:prSet>
      <dgm:spPr/>
    </dgm:pt>
    <dgm:pt modelId="{450ED3DD-6472-402B-8DE0-7554C998EA4D}" type="pres">
      <dgm:prSet presAssocID="{27DBBF0C-704C-413C-A2A2-74B601D5CA02}" presName="ribbon" presStyleLbl="node1" presStyleIdx="0" presStyleCnt="1"/>
      <dgm:spPr/>
    </dgm:pt>
    <dgm:pt modelId="{928C7D31-A18E-496D-9A25-6936A51E95D6}" type="pres">
      <dgm:prSet presAssocID="{27DBBF0C-704C-413C-A2A2-74B601D5CA02}" presName="leftArrowText" presStyleLbl="node1" presStyleIdx="0" presStyleCnt="1" custScaleX="139878">
        <dgm:presLayoutVars>
          <dgm:chMax val="0"/>
          <dgm:bulletEnabled val="1"/>
        </dgm:presLayoutVars>
      </dgm:prSet>
      <dgm:spPr/>
    </dgm:pt>
    <dgm:pt modelId="{29924F06-15FF-4657-BBEE-0D65E4C5C034}" type="pres">
      <dgm:prSet presAssocID="{27DBBF0C-704C-413C-A2A2-74B601D5CA02}" presName="rightArrowText" presStyleLbl="node1" presStyleIdx="0" presStyleCnt="1" custScaleX="121704">
        <dgm:presLayoutVars>
          <dgm:chMax val="0"/>
          <dgm:bulletEnabled val="1"/>
        </dgm:presLayoutVars>
      </dgm:prSet>
      <dgm:spPr/>
    </dgm:pt>
  </dgm:ptLst>
  <dgm:cxnLst>
    <dgm:cxn modelId="{F8D06D26-5E1D-4D4A-96F4-ECDEF7F7B8D9}" type="presOf" srcId="{27DBBF0C-704C-413C-A2A2-74B601D5CA02}" destId="{ABFBE23A-4571-4230-ABB4-A6EEE5BF9350}" srcOrd="0" destOrd="0" presId="urn:microsoft.com/office/officeart/2005/8/layout/arrow6"/>
    <dgm:cxn modelId="{233AC36A-D6EA-4D25-B262-516E478406B8}" type="presOf" srcId="{DDE96558-8F66-4DA6-9C9F-F4FF9FBED3AB}" destId="{29924F06-15FF-4657-BBEE-0D65E4C5C034}" srcOrd="0" destOrd="0" presId="urn:microsoft.com/office/officeart/2005/8/layout/arrow6"/>
    <dgm:cxn modelId="{9CFFA17F-D983-4A86-B7BB-695BEAFFBE6D}" srcId="{27DBBF0C-704C-413C-A2A2-74B601D5CA02}" destId="{DDE96558-8F66-4DA6-9C9F-F4FF9FBED3AB}" srcOrd="1" destOrd="0" parTransId="{1D9FEDB0-83DC-4935-9C5C-BDF410A7C817}" sibTransId="{5AD27D83-9FAE-4F97-9BB7-CF932FB9C5E7}"/>
    <dgm:cxn modelId="{BBE8EFC0-96C2-474E-A70D-D5380E7A70A8}" srcId="{27DBBF0C-704C-413C-A2A2-74B601D5CA02}" destId="{E5AAE36B-FAFE-4D49-BE58-83EACF0FF99D}" srcOrd="0" destOrd="0" parTransId="{8B9E1ED0-9CF3-4B8B-9BBA-E83D474E86CF}" sibTransId="{8CF6ADC0-B09A-4421-94C1-419FDCD3C472}"/>
    <dgm:cxn modelId="{165DCBDF-ECD2-4F5C-901C-45FD6CC989CD}" type="presOf" srcId="{E5AAE36B-FAFE-4D49-BE58-83EACF0FF99D}" destId="{928C7D31-A18E-496D-9A25-6936A51E95D6}" srcOrd="0" destOrd="0" presId="urn:microsoft.com/office/officeart/2005/8/layout/arrow6"/>
    <dgm:cxn modelId="{ACFCCF22-8C91-480C-940E-636172A2A05C}" type="presParOf" srcId="{ABFBE23A-4571-4230-ABB4-A6EEE5BF9350}" destId="{450ED3DD-6472-402B-8DE0-7554C998EA4D}" srcOrd="0" destOrd="0" presId="urn:microsoft.com/office/officeart/2005/8/layout/arrow6"/>
    <dgm:cxn modelId="{3842022A-0A49-4A56-B9AF-5DC34922D468}" type="presParOf" srcId="{ABFBE23A-4571-4230-ABB4-A6EEE5BF9350}" destId="{928C7D31-A18E-496D-9A25-6936A51E95D6}" srcOrd="1" destOrd="0" presId="urn:microsoft.com/office/officeart/2005/8/layout/arrow6"/>
    <dgm:cxn modelId="{7D215D62-5488-484E-A184-18D254FBF265}" type="presParOf" srcId="{ABFBE23A-4571-4230-ABB4-A6EEE5BF9350}" destId="{29924F06-15FF-4657-BBEE-0D65E4C5C03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BBF0C-704C-413C-A2A2-74B601D5CA02}" type="doc">
      <dgm:prSet loTypeId="urn:microsoft.com/office/officeart/2005/8/layout/arrow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E5AAE36B-FAFE-4D49-BE58-83EACF0FF99D}">
      <dgm:prSet phldrT="[Testo]" custT="1"/>
      <dgm:spPr/>
      <dgm:t>
        <a:bodyPr/>
        <a:lstStyle/>
        <a:p>
          <a:r>
            <a:rPr lang="it-IT" sz="1400" dirty="0">
              <a:latin typeface="DM Sans" pitchFamily="2" charset="0"/>
            </a:rPr>
            <a:t>24,7k €</a:t>
          </a:r>
        </a:p>
      </dgm:t>
    </dgm:pt>
    <dgm:pt modelId="{8B9E1ED0-9CF3-4B8B-9BBA-E83D474E86CF}" type="parTrans" cxnId="{BBE8EFC0-96C2-474E-A70D-D5380E7A70A8}">
      <dgm:prSet/>
      <dgm:spPr/>
      <dgm:t>
        <a:bodyPr/>
        <a:lstStyle/>
        <a:p>
          <a:endParaRPr lang="it-IT">
            <a:latin typeface="DM Sans" pitchFamily="2" charset="0"/>
          </a:endParaRPr>
        </a:p>
      </dgm:t>
    </dgm:pt>
    <dgm:pt modelId="{8CF6ADC0-B09A-4421-94C1-419FDCD3C472}" type="sibTrans" cxnId="{BBE8EFC0-96C2-474E-A70D-D5380E7A70A8}">
      <dgm:prSet/>
      <dgm:spPr/>
      <dgm:t>
        <a:bodyPr/>
        <a:lstStyle/>
        <a:p>
          <a:endParaRPr lang="it-IT">
            <a:latin typeface="DM Sans" pitchFamily="2" charset="0"/>
          </a:endParaRPr>
        </a:p>
      </dgm:t>
    </dgm:pt>
    <dgm:pt modelId="{DDE96558-8F66-4DA6-9C9F-F4FF9FBED3AB}">
      <dgm:prSet phldrT="[Testo]" custT="1"/>
      <dgm:spPr/>
      <dgm:t>
        <a:bodyPr/>
        <a:lstStyle/>
        <a:p>
          <a:r>
            <a:rPr lang="it-IT" sz="1400" dirty="0">
              <a:latin typeface="DM Sans" pitchFamily="2" charset="0"/>
            </a:rPr>
            <a:t>19,4k €</a:t>
          </a:r>
        </a:p>
      </dgm:t>
    </dgm:pt>
    <dgm:pt modelId="{1D9FEDB0-83DC-4935-9C5C-BDF410A7C817}" type="parTrans" cxnId="{9CFFA17F-D983-4A86-B7BB-695BEAFFBE6D}">
      <dgm:prSet/>
      <dgm:spPr/>
      <dgm:t>
        <a:bodyPr/>
        <a:lstStyle/>
        <a:p>
          <a:endParaRPr lang="it-IT">
            <a:latin typeface="DM Sans" pitchFamily="2" charset="0"/>
          </a:endParaRPr>
        </a:p>
      </dgm:t>
    </dgm:pt>
    <dgm:pt modelId="{5AD27D83-9FAE-4F97-9BB7-CF932FB9C5E7}" type="sibTrans" cxnId="{9CFFA17F-D983-4A86-B7BB-695BEAFFBE6D}">
      <dgm:prSet/>
      <dgm:spPr/>
      <dgm:t>
        <a:bodyPr/>
        <a:lstStyle/>
        <a:p>
          <a:endParaRPr lang="it-IT">
            <a:latin typeface="DM Sans" pitchFamily="2" charset="0"/>
          </a:endParaRPr>
        </a:p>
      </dgm:t>
    </dgm:pt>
    <dgm:pt modelId="{DA98DF1B-B5F8-4DF0-A81A-F28BCD10F49A}" type="pres">
      <dgm:prSet presAssocID="{27DBBF0C-704C-413C-A2A2-74B601D5CA02}" presName="compositeShape" presStyleCnt="0">
        <dgm:presLayoutVars>
          <dgm:chMax val="2"/>
          <dgm:dir/>
          <dgm:resizeHandles val="exact"/>
        </dgm:presLayoutVars>
      </dgm:prSet>
      <dgm:spPr/>
    </dgm:pt>
    <dgm:pt modelId="{829517C6-D4EB-4F43-ACCC-F9B229A11189}" type="pres">
      <dgm:prSet presAssocID="{27DBBF0C-704C-413C-A2A2-74B601D5CA02}" presName="ribbon" presStyleLbl="node1" presStyleIdx="0" presStyleCnt="1"/>
      <dgm:spPr/>
    </dgm:pt>
    <dgm:pt modelId="{E46BA951-8A2C-4570-8016-1CFBE4447BD1}" type="pres">
      <dgm:prSet presAssocID="{27DBBF0C-704C-413C-A2A2-74B601D5CA02}" presName="leftArrowText" presStyleLbl="node1" presStyleIdx="0" presStyleCnt="1" custScaleX="124122">
        <dgm:presLayoutVars>
          <dgm:chMax val="0"/>
          <dgm:bulletEnabled val="1"/>
        </dgm:presLayoutVars>
      </dgm:prSet>
      <dgm:spPr/>
    </dgm:pt>
    <dgm:pt modelId="{C75BF83A-9CA1-45DB-9C15-70A6D7B1FE60}" type="pres">
      <dgm:prSet presAssocID="{27DBBF0C-704C-413C-A2A2-74B601D5CA0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60C5F25-C2F2-4532-B0B2-7B1AF3D4BBA2}" type="presOf" srcId="{DDE96558-8F66-4DA6-9C9F-F4FF9FBED3AB}" destId="{C75BF83A-9CA1-45DB-9C15-70A6D7B1FE60}" srcOrd="0" destOrd="0" presId="urn:microsoft.com/office/officeart/2005/8/layout/arrow6"/>
    <dgm:cxn modelId="{9CFFA17F-D983-4A86-B7BB-695BEAFFBE6D}" srcId="{27DBBF0C-704C-413C-A2A2-74B601D5CA02}" destId="{DDE96558-8F66-4DA6-9C9F-F4FF9FBED3AB}" srcOrd="1" destOrd="0" parTransId="{1D9FEDB0-83DC-4935-9C5C-BDF410A7C817}" sibTransId="{5AD27D83-9FAE-4F97-9BB7-CF932FB9C5E7}"/>
    <dgm:cxn modelId="{6ADBD785-E785-427F-889D-3389F2452102}" type="presOf" srcId="{27DBBF0C-704C-413C-A2A2-74B601D5CA02}" destId="{DA98DF1B-B5F8-4DF0-A81A-F28BCD10F49A}" srcOrd="0" destOrd="0" presId="urn:microsoft.com/office/officeart/2005/8/layout/arrow6"/>
    <dgm:cxn modelId="{07BF6FAA-2DA3-410D-A20F-FFF97B242D06}" type="presOf" srcId="{E5AAE36B-FAFE-4D49-BE58-83EACF0FF99D}" destId="{E46BA951-8A2C-4570-8016-1CFBE4447BD1}" srcOrd="0" destOrd="0" presId="urn:microsoft.com/office/officeart/2005/8/layout/arrow6"/>
    <dgm:cxn modelId="{BBE8EFC0-96C2-474E-A70D-D5380E7A70A8}" srcId="{27DBBF0C-704C-413C-A2A2-74B601D5CA02}" destId="{E5AAE36B-FAFE-4D49-BE58-83EACF0FF99D}" srcOrd="0" destOrd="0" parTransId="{8B9E1ED0-9CF3-4B8B-9BBA-E83D474E86CF}" sibTransId="{8CF6ADC0-B09A-4421-94C1-419FDCD3C472}"/>
    <dgm:cxn modelId="{D2DE7DE4-03E9-47D7-BC92-DD0EA4103D7B}" type="presParOf" srcId="{DA98DF1B-B5F8-4DF0-A81A-F28BCD10F49A}" destId="{829517C6-D4EB-4F43-ACCC-F9B229A11189}" srcOrd="0" destOrd="0" presId="urn:microsoft.com/office/officeart/2005/8/layout/arrow6"/>
    <dgm:cxn modelId="{C5D518CD-70C2-46C6-92FB-67A9A0CDF57F}" type="presParOf" srcId="{DA98DF1B-B5F8-4DF0-A81A-F28BCD10F49A}" destId="{E46BA951-8A2C-4570-8016-1CFBE4447BD1}" srcOrd="1" destOrd="0" presId="urn:microsoft.com/office/officeart/2005/8/layout/arrow6"/>
    <dgm:cxn modelId="{1E9466C8-4C7F-46A5-9D36-DD5415DBF7F0}" type="presParOf" srcId="{DA98DF1B-B5F8-4DF0-A81A-F28BCD10F49A}" destId="{C75BF83A-9CA1-45DB-9C15-70A6D7B1FE6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517C6-D4EB-4F43-ACCC-F9B229A11189}">
      <dsp:nvSpPr>
        <dsp:cNvPr id="0" name=""/>
        <dsp:cNvSpPr/>
      </dsp:nvSpPr>
      <dsp:spPr>
        <a:xfrm>
          <a:off x="0" y="602618"/>
          <a:ext cx="1855161" cy="742064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BA951-8A2C-4570-8016-1CFBE4447BD1}">
      <dsp:nvSpPr>
        <dsp:cNvPr id="0" name=""/>
        <dsp:cNvSpPr/>
      </dsp:nvSpPr>
      <dsp:spPr>
        <a:xfrm>
          <a:off x="148781" y="732480"/>
          <a:ext cx="759878" cy="3636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DM Sans" pitchFamily="2" charset="0"/>
            </a:rPr>
            <a:t>25,1k €</a:t>
          </a:r>
        </a:p>
      </dsp:txBody>
      <dsp:txXfrm>
        <a:off x="148781" y="732480"/>
        <a:ext cx="759878" cy="363611"/>
      </dsp:txXfrm>
    </dsp:sp>
    <dsp:sp modelId="{C75BF83A-9CA1-45DB-9C15-70A6D7B1FE60}">
      <dsp:nvSpPr>
        <dsp:cNvPr id="0" name=""/>
        <dsp:cNvSpPr/>
      </dsp:nvSpPr>
      <dsp:spPr>
        <a:xfrm>
          <a:off x="927580" y="851210"/>
          <a:ext cx="723512" cy="3636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DM Sans" pitchFamily="2" charset="0"/>
            </a:rPr>
            <a:t>19,3k €</a:t>
          </a:r>
        </a:p>
      </dsp:txBody>
      <dsp:txXfrm>
        <a:off x="927580" y="851210"/>
        <a:ext cx="723512" cy="363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ED3DD-6472-402B-8DE0-7554C998EA4D}">
      <dsp:nvSpPr>
        <dsp:cNvPr id="0" name=""/>
        <dsp:cNvSpPr/>
      </dsp:nvSpPr>
      <dsp:spPr>
        <a:xfrm>
          <a:off x="0" y="602619"/>
          <a:ext cx="1855161" cy="742064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C7D31-A18E-496D-9A25-6936A51E95D6}">
      <dsp:nvSpPr>
        <dsp:cNvPr id="0" name=""/>
        <dsp:cNvSpPr/>
      </dsp:nvSpPr>
      <dsp:spPr>
        <a:xfrm>
          <a:off x="100552" y="732480"/>
          <a:ext cx="856337" cy="3636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strike="noStrike" kern="1200" dirty="0">
              <a:effectLst/>
              <a:latin typeface="DM Sans" pitchFamily="2" charset="0"/>
            </a:rPr>
            <a:t>76,0k €</a:t>
          </a:r>
          <a:endParaRPr lang="it-IT" sz="1400" b="0" kern="1200" dirty="0">
            <a:latin typeface="DM Sans" pitchFamily="2" charset="0"/>
          </a:endParaRPr>
        </a:p>
      </dsp:txBody>
      <dsp:txXfrm>
        <a:off x="100552" y="732480"/>
        <a:ext cx="856337" cy="363611"/>
      </dsp:txXfrm>
    </dsp:sp>
    <dsp:sp modelId="{29924F06-15FF-4657-BBEE-0D65E4C5C034}">
      <dsp:nvSpPr>
        <dsp:cNvPr id="0" name=""/>
        <dsp:cNvSpPr/>
      </dsp:nvSpPr>
      <dsp:spPr>
        <a:xfrm>
          <a:off x="849064" y="851210"/>
          <a:ext cx="880544" cy="3636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strike="noStrike" kern="1200" dirty="0">
              <a:effectLst/>
              <a:latin typeface="DM Sans" pitchFamily="2" charset="0"/>
            </a:rPr>
            <a:t>190,0k €</a:t>
          </a:r>
          <a:endParaRPr lang="it-IT" sz="1400" b="0" kern="1200" dirty="0">
            <a:latin typeface="DM Sans" pitchFamily="2" charset="0"/>
          </a:endParaRPr>
        </a:p>
      </dsp:txBody>
      <dsp:txXfrm>
        <a:off x="849064" y="851210"/>
        <a:ext cx="880544" cy="363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517C6-D4EB-4F43-ACCC-F9B229A11189}">
      <dsp:nvSpPr>
        <dsp:cNvPr id="0" name=""/>
        <dsp:cNvSpPr/>
      </dsp:nvSpPr>
      <dsp:spPr>
        <a:xfrm>
          <a:off x="0" y="602618"/>
          <a:ext cx="1855161" cy="742064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BA951-8A2C-4570-8016-1CFBE4447BD1}">
      <dsp:nvSpPr>
        <dsp:cNvPr id="0" name=""/>
        <dsp:cNvSpPr/>
      </dsp:nvSpPr>
      <dsp:spPr>
        <a:xfrm>
          <a:off x="148781" y="732480"/>
          <a:ext cx="759878" cy="3636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DM Sans" pitchFamily="2" charset="0"/>
            </a:rPr>
            <a:t>24,7k €</a:t>
          </a:r>
        </a:p>
      </dsp:txBody>
      <dsp:txXfrm>
        <a:off x="148781" y="732480"/>
        <a:ext cx="759878" cy="363611"/>
      </dsp:txXfrm>
    </dsp:sp>
    <dsp:sp modelId="{C75BF83A-9CA1-45DB-9C15-70A6D7B1FE60}">
      <dsp:nvSpPr>
        <dsp:cNvPr id="0" name=""/>
        <dsp:cNvSpPr/>
      </dsp:nvSpPr>
      <dsp:spPr>
        <a:xfrm>
          <a:off x="927580" y="851210"/>
          <a:ext cx="723512" cy="3636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DM Sans" pitchFamily="2" charset="0"/>
            </a:rPr>
            <a:t>19,4k €</a:t>
          </a:r>
        </a:p>
      </dsp:txBody>
      <dsp:txXfrm>
        <a:off x="927580" y="851210"/>
        <a:ext cx="723512" cy="363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0.28179</cdr:x>
      <cdr:y>0.35532</cdr:y>
    </cdr:from>
    <cdr:to>
      <cdr:x>0.44896</cdr:x>
      <cdr:y>0.48826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6704E648-8FFE-4379-9609-418C9AA45604}"/>
            </a:ext>
          </a:extLst>
        </cdr:cNvPr>
        <cdr:cNvSpPr txBox="1"/>
      </cdr:nvSpPr>
      <cdr:spPr>
        <a:xfrm xmlns:a="http://schemas.openxmlformats.org/drawingml/2006/main">
          <a:off x="1503088" y="1322357"/>
          <a:ext cx="891685" cy="494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dirty="0"/>
            <a:t>% sopravviventi</a:t>
          </a:r>
        </a:p>
        <a:p xmlns:a="http://schemas.openxmlformats.org/drawingml/2006/main">
          <a:r>
            <a:rPr lang="it-IT" sz="1100" dirty="0"/>
            <a:t>a 3 anni</a:t>
          </a:r>
        </a:p>
      </cdr:txBody>
    </cdr:sp>
  </cdr:relSizeAnchor>
  <cdr:relSizeAnchor xmlns:cdr="http://schemas.openxmlformats.org/drawingml/2006/chartDrawing">
    <cdr:from>
      <cdr:x>0.55244</cdr:x>
      <cdr:y>0.55779</cdr:y>
    </cdr:from>
    <cdr:to>
      <cdr:x>0.71962</cdr:x>
      <cdr:y>0.69073</cdr:y>
    </cdr:to>
    <cdr:sp macro="" textlink="">
      <cdr:nvSpPr>
        <cdr:cNvPr id="3" name="CasellaDiTesto 1">
          <a:extLst xmlns:a="http://schemas.openxmlformats.org/drawingml/2006/main">
            <a:ext uri="{FF2B5EF4-FFF2-40B4-BE49-F238E27FC236}">
              <a16:creationId xmlns:a16="http://schemas.microsoft.com/office/drawing/2014/main" id="{A88BA1E4-BABB-45D4-8D2C-173CED75CE05}"/>
            </a:ext>
          </a:extLst>
        </cdr:cNvPr>
        <cdr:cNvSpPr txBox="1"/>
      </cdr:nvSpPr>
      <cdr:spPr>
        <a:xfrm xmlns:a="http://schemas.openxmlformats.org/drawingml/2006/main">
          <a:off x="2946699" y="2075893"/>
          <a:ext cx="891738" cy="494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/>
            <a:t>% sopravviventi</a:t>
          </a:r>
        </a:p>
        <a:p xmlns:a="http://schemas.openxmlformats.org/drawingml/2006/main">
          <a:r>
            <a:rPr lang="it-IT" sz="1100" dirty="0"/>
            <a:t>a 5 anni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0.29599</cdr:x>
      <cdr:y>0.30961</cdr:y>
    </cdr:from>
    <cdr:to>
      <cdr:x>0.46316</cdr:x>
      <cdr:y>0.44255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804325" y="1176664"/>
          <a:ext cx="1019068" cy="505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/>
            <a:t>% sopravviventi</a:t>
          </a:r>
        </a:p>
        <a:p xmlns:a="http://schemas.openxmlformats.org/drawingml/2006/main">
          <a:r>
            <a:rPr lang="it-IT" sz="1100"/>
            <a:t>a 3 anni</a:t>
          </a:r>
        </a:p>
      </cdr:txBody>
    </cdr:sp>
  </cdr:relSizeAnchor>
  <cdr:relSizeAnchor xmlns:cdr="http://schemas.openxmlformats.org/drawingml/2006/chartDrawing">
    <cdr:from>
      <cdr:x>0.55692</cdr:x>
      <cdr:y>0.49506</cdr:y>
    </cdr:from>
    <cdr:to>
      <cdr:x>0.72409</cdr:x>
      <cdr:y>0.628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3394954" y="1881480"/>
          <a:ext cx="1019129" cy="505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% sopravviventi</a:t>
          </a:r>
        </a:p>
        <a:p xmlns:a="http://schemas.openxmlformats.org/drawingml/2006/main">
          <a:r>
            <a:rPr lang="it-IT" sz="1100"/>
            <a:t>a 5 anni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BA55-F93B-47F6-9CF7-3213A94299FB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26BCE-3F99-4A7A-9076-F20396347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71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26BCE-3F99-4A7A-9076-F2039634766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46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26BCE-3F99-4A7A-9076-F2039634766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59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74A45F-CC42-2B3F-2C1E-719376842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4077921"/>
            <a:ext cx="9144000" cy="56989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7FF7BF9-18B7-7C4A-0750-594C3B867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8060" y="332716"/>
            <a:ext cx="4804455" cy="4243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42BE58-BF30-5942-1914-CEB268E50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261286"/>
            <a:ext cx="9144000" cy="171581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E0373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263FCEA-103F-1752-49DA-98A2C2B5E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176" y="6190044"/>
            <a:ext cx="145938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36115-C879-1C41-CEA1-F4B9B91E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96DA45-61D8-B05A-6DA4-DA3F6A1BB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553" y="1915319"/>
            <a:ext cx="3449595" cy="426164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2D4AD-4659-72CF-639D-2C700C1D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687E0-E392-F24F-EF2C-F7765AC4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A75FD-4B1D-2ADD-EE38-9E3BCF4F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verticale 2">
            <a:extLst>
              <a:ext uri="{FF2B5EF4-FFF2-40B4-BE49-F238E27FC236}">
                <a16:creationId xmlns:a16="http://schemas.microsoft.com/office/drawing/2014/main" id="{AAB4B9DF-BD06-9132-3A26-CCCB293EE20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7376984" y="1978025"/>
            <a:ext cx="3064475" cy="4351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verticale 2">
            <a:extLst>
              <a:ext uri="{FF2B5EF4-FFF2-40B4-BE49-F238E27FC236}">
                <a16:creationId xmlns:a16="http://schemas.microsoft.com/office/drawing/2014/main" id="{7107DD8A-1C07-8CE4-1EA4-9F7467CAB65F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038600" y="1915319"/>
            <a:ext cx="3202459" cy="4351338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56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B7D26F-4717-E441-0D89-454274E22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902941"/>
            <a:ext cx="2628900" cy="427402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577431-3196-991A-76DB-DE2906284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02941"/>
            <a:ext cx="7734300" cy="4274022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9E77F5-E72A-ABFF-85DC-65CAD0A0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EC0E8C-3814-07EE-2DBB-23F3991A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F446F-538D-12CC-EADD-2E69B9B4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780A1-9F22-B2FA-418C-6447221C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1A179-1D6C-6075-EF63-F945836B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53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F31ED1-8DA5-09D1-039B-C25D95B6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9B84C-3EB9-D403-02EF-EF249C8C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711953-C0EA-494B-CAC4-2F3F3B62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EDE25BE-34C1-7D1E-3C1C-AE22E29DA5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8664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8ED9C43-8847-2F2B-B9F7-90D32E4DF6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50716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974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8C03E-C764-A51D-1800-B7117166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21048D-6984-8A02-D97A-BBD53C48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7A8E7-303E-13C7-AE91-B65127FD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237DF9-70CD-8B2B-127C-3C9BC042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58FE3E-BD3F-A940-33B7-B1AFC5F8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65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D7382-BB2E-399E-FA01-9481C844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B9249-06AD-D2DE-A50A-857033D7D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3577"/>
            <a:ext cx="5181600" cy="411338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955B10-B955-CB50-B073-3BAAC8E54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3577"/>
            <a:ext cx="5181600" cy="4113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292F76-761B-8DC9-C40F-C00C73D8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DE0646-125E-E4ED-1AC2-0F615E64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D2F4A1-31A4-C2AD-2AA6-0A2DE8DA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2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E3070F-6777-5437-3844-7F090D12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52" y="136525"/>
            <a:ext cx="8476736" cy="88908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BC4377-74C8-F663-855B-0068E5031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5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87EB96-5035-DCBF-6406-537054880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9123"/>
            <a:ext cx="5157787" cy="331053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008577-A080-F4A3-0BCE-5E4398BF5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5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EACE0F-999D-A066-6524-C994D5A9E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9123"/>
            <a:ext cx="5183188" cy="33105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025BC2-5157-35DB-1C1E-416C1B4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5ED207-D059-D2AD-83CD-8CD3330A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983823-9456-6C2C-2B66-27F9F023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7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D8860-1FCF-C755-B050-49D86643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4FEAE2-1EF7-E908-3AF0-C6067C41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593892-9884-0ADB-BDFF-BB65639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59DAF-71DC-D09E-2CC7-8B30156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48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E44EBF-FB14-FD38-E70B-0754B7E3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208D43-7131-9213-B006-8D4875BA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30504-DFA2-BD85-CC5C-A0FBD94A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29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BD073-136F-E892-87B1-A36F123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770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42A9B9-82A0-4DC6-6956-10E7AECF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77081"/>
            <a:ext cx="6172200" cy="3883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70E07C-701F-3E1F-31DE-9B8CAD590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54162"/>
            <a:ext cx="3932237" cy="1914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A26260-9F10-938D-56E7-273B3B86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08E97C-FCD5-277B-B317-D260299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E61B3E-98E0-87CF-56E6-BDFB23D2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6E420-A44D-E232-5081-E2BD3459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6614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407AC6-20CE-56D5-9826-866F0D7E8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66140"/>
            <a:ext cx="5258271" cy="38949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89E3D2-CCF6-3A15-82B9-1B0D08463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94670"/>
            <a:ext cx="3932237" cy="21743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AF624C-0A7B-646C-C68A-AF7DE244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369CFA-14C4-E997-9894-AE953EB3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95AB40-4E16-D672-9CED-844FAD11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4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C6D91A-5F1A-EBC2-5114-76467B82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470" y="288582"/>
            <a:ext cx="8116330" cy="58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0C86D4-CBC0-ACA1-80C7-61E2BBC6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53" y="1997765"/>
            <a:ext cx="3449595" cy="417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E1C25C-0B69-68D2-1A2A-1A15CDBD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D3A3-361C-A54E-BCFF-5518FCF9277C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D05095-089C-35BE-4ADD-1D019E370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202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66FDFE-608A-BE2A-2B15-0E22B6775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82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C16A1FF-60D0-61C3-FA6E-80CA732F3D33}"/>
              </a:ext>
            </a:extLst>
          </p:cNvPr>
          <p:cNvSpPr/>
          <p:nvPr userDrawn="1"/>
        </p:nvSpPr>
        <p:spPr>
          <a:xfrm>
            <a:off x="0" y="1059893"/>
            <a:ext cx="12192000" cy="365125"/>
          </a:xfrm>
          <a:prstGeom prst="rect">
            <a:avLst/>
          </a:prstGeom>
          <a:gradFill>
            <a:gsLst>
              <a:gs pos="0">
                <a:srgbClr val="E74C29"/>
              </a:gs>
              <a:gs pos="100000">
                <a:srgbClr val="6F3E91"/>
              </a:gs>
              <a:gs pos="45000">
                <a:srgbClr val="D6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A9C8D6-4B47-EC33-3740-991C515E84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553" y="360857"/>
            <a:ext cx="1830285" cy="441793"/>
          </a:xfrm>
          <a:prstGeom prst="rect">
            <a:avLst/>
          </a:prstGeom>
        </p:spPr>
      </p:pic>
      <p:pic>
        <p:nvPicPr>
          <p:cNvPr id="11" name="Immagine 10" descr="Immagine che contiene cerchio, Elementi grafici, schermata, giallo&#10;&#10;Descrizione generata automaticamente">
            <a:extLst>
              <a:ext uri="{FF2B5EF4-FFF2-40B4-BE49-F238E27FC236}">
                <a16:creationId xmlns:a16="http://schemas.microsoft.com/office/drawing/2014/main" id="{609C9C09-8E72-2966-0E51-F5FAB907167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92179" y="5906363"/>
            <a:ext cx="914256" cy="7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7ABC601D-1345-90FA-5D2D-3023DA5B4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728" y="3219229"/>
            <a:ext cx="9144000" cy="1715816"/>
          </a:xfrm>
        </p:spPr>
        <p:txBody>
          <a:bodyPr>
            <a:noAutofit/>
          </a:bodyPr>
          <a:lstStyle/>
          <a:p>
            <a:r>
              <a:rPr lang="it-IT" sz="4400" dirty="0"/>
              <a:t>I NUMERI DELL’IMPRENDITORIA FEMMINILE IN CALABRIA E NELLA CITTA’ METROPOLITANA DI REGGIO CALABRIA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5101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BA9CB-69E4-4487-FE3C-08D481CCB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IMPRESE FEMMINILI IN CALABRIA E NELLA CITTA’ METROPOLITANA DI REGGIO CALABRIA</a:t>
            </a:r>
          </a:p>
        </p:txBody>
      </p:sp>
    </p:spTree>
    <p:extLst>
      <p:ext uri="{BB962C8B-B14F-4D97-AF65-F5344CB8AC3E}">
        <p14:creationId xmlns:p14="http://schemas.microsoft.com/office/powerpoint/2010/main" val="136184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C69588A-0C94-8E89-70D8-94B772566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830043"/>
              </p:ext>
            </p:extLst>
          </p:nvPr>
        </p:nvGraphicFramePr>
        <p:xfrm>
          <a:off x="820993" y="3533502"/>
          <a:ext cx="10550017" cy="232327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479556">
                  <a:extLst>
                    <a:ext uri="{9D8B030D-6E8A-4147-A177-3AD203B41FA5}">
                      <a16:colId xmlns:a16="http://schemas.microsoft.com/office/drawing/2014/main" val="3158368853"/>
                    </a:ext>
                  </a:extLst>
                </a:gridCol>
                <a:gridCol w="1152923">
                  <a:extLst>
                    <a:ext uri="{9D8B030D-6E8A-4147-A177-3AD203B41FA5}">
                      <a16:colId xmlns:a16="http://schemas.microsoft.com/office/drawing/2014/main" val="3367590593"/>
                    </a:ext>
                  </a:extLst>
                </a:gridCol>
                <a:gridCol w="1152923">
                  <a:extLst>
                    <a:ext uri="{9D8B030D-6E8A-4147-A177-3AD203B41FA5}">
                      <a16:colId xmlns:a16="http://schemas.microsoft.com/office/drawing/2014/main" val="3800130418"/>
                    </a:ext>
                  </a:extLst>
                </a:gridCol>
                <a:gridCol w="1152923">
                  <a:extLst>
                    <a:ext uri="{9D8B030D-6E8A-4147-A177-3AD203B41FA5}">
                      <a16:colId xmlns:a16="http://schemas.microsoft.com/office/drawing/2014/main" val="1730904767"/>
                    </a:ext>
                  </a:extLst>
                </a:gridCol>
                <a:gridCol w="1152923">
                  <a:extLst>
                    <a:ext uri="{9D8B030D-6E8A-4147-A177-3AD203B41FA5}">
                      <a16:colId xmlns:a16="http://schemas.microsoft.com/office/drawing/2014/main" val="1323961232"/>
                    </a:ext>
                  </a:extLst>
                </a:gridCol>
                <a:gridCol w="1152923">
                  <a:extLst>
                    <a:ext uri="{9D8B030D-6E8A-4147-A177-3AD203B41FA5}">
                      <a16:colId xmlns:a16="http://schemas.microsoft.com/office/drawing/2014/main" val="1241855350"/>
                    </a:ext>
                  </a:extLst>
                </a:gridCol>
                <a:gridCol w="1152923">
                  <a:extLst>
                    <a:ext uri="{9D8B030D-6E8A-4147-A177-3AD203B41FA5}">
                      <a16:colId xmlns:a16="http://schemas.microsoft.com/office/drawing/2014/main" val="4072537928"/>
                    </a:ext>
                  </a:extLst>
                </a:gridCol>
                <a:gridCol w="1152923">
                  <a:extLst>
                    <a:ext uri="{9D8B030D-6E8A-4147-A177-3AD203B41FA5}">
                      <a16:colId xmlns:a16="http://schemas.microsoft.com/office/drawing/2014/main" val="1686622794"/>
                    </a:ext>
                  </a:extLst>
                </a:gridCol>
              </a:tblGrid>
              <a:tr h="17038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u="none" strike="noStrike" dirty="0">
                          <a:effectLst/>
                          <a:latin typeface="+mj-lt"/>
                        </a:rPr>
                        <a:t>Registrate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u="none" strike="noStrike" dirty="0">
                          <a:effectLst/>
                          <a:latin typeface="+mj-lt"/>
                        </a:rPr>
                        <a:t>Attive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Quota di imprese femminili sul totale*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all’interno delle imprese femminili*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Var. 2022/2019 imprese femminili (registrate)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3270029"/>
                  </a:ext>
                </a:extLst>
              </a:tr>
              <a:tr h="3345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Provincia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0" u="none" strike="noStrike" dirty="0">
                          <a:effectLst/>
                          <a:latin typeface="+mj-lt"/>
                        </a:rPr>
                        <a:t>Imprese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0" u="none" strike="noStrike" dirty="0">
                          <a:effectLst/>
                          <a:latin typeface="+mj-lt"/>
                        </a:rPr>
                        <a:t>non femminili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0" u="none" strike="noStrike" dirty="0">
                          <a:effectLst/>
                          <a:latin typeface="+mj-lt"/>
                        </a:rPr>
                        <a:t>Imprese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0" u="none" strike="noStrike" dirty="0">
                          <a:effectLst/>
                          <a:latin typeface="+mj-lt"/>
                        </a:rPr>
                        <a:t>femminili</a:t>
                      </a:r>
                      <a:endParaRPr lang="it-IT" sz="1100" b="0" dirty="0"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0" u="none" strike="noStrike" dirty="0">
                          <a:effectLst/>
                          <a:latin typeface="+mj-lt"/>
                        </a:rPr>
                        <a:t>Imprese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0" u="none" strike="noStrike" dirty="0">
                          <a:effectLst/>
                          <a:latin typeface="+mj-lt"/>
                        </a:rPr>
                        <a:t>non femminili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0" u="none" strike="noStrike" dirty="0">
                          <a:effectLst/>
                          <a:latin typeface="+mj-lt"/>
                        </a:rPr>
                        <a:t>Imprese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0" u="none" strike="noStrike" dirty="0">
                          <a:effectLst/>
                          <a:latin typeface="+mj-lt"/>
                        </a:rPr>
                        <a:t>femminili</a:t>
                      </a:r>
                      <a:endParaRPr lang="it-IT" sz="1100" b="0" dirty="0"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Var. </a:t>
                      </a:r>
                    </a:p>
                    <a:p>
                      <a:pPr 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2022/2021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Var. </a:t>
                      </a:r>
                    </a:p>
                    <a:p>
                      <a:pPr 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2022/2019</a:t>
                      </a:r>
                      <a:endParaRPr lang="it-IT" sz="1100" b="0" dirty="0"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967831"/>
                  </a:ext>
                </a:extLst>
              </a:tr>
              <a:tr h="1544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Cosenza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53.029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16.383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43.941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14.201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13284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Catanzaro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25.238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7.648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21.685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6.771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53392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Reggio 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40.275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12.785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34.032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11.058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62239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Crotone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4.329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12.059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3.904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19487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Vibo Valentia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10.843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3.164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9.661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2.836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65392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143.285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44.309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121.378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38.770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7099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4.631.867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1.325.270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3.938.694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1.158.923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51767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5512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Cosenza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53.029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16.383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43.941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14.201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8256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kern="1200" dirty="0">
                          <a:solidFill>
                            <a:srgbClr val="E0373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Reggio Calabria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>
                          <a:solidFill>
                            <a:srgbClr val="E0373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40.275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E0373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12.785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>
                          <a:solidFill>
                            <a:srgbClr val="E0373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34.032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E0373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11.058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E0373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E0373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E0373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02300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Catanzaro-Crotone Vibo Valentia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49.981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15.141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43.405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13.511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59820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7E33DF-C943-0621-7AAA-53C9810A31DC}"/>
              </a:ext>
            </a:extLst>
          </p:cNvPr>
          <p:cNvSpPr txBox="1"/>
          <p:nvPr/>
        </p:nvSpPr>
        <p:spPr>
          <a:xfrm>
            <a:off x="751044" y="5938395"/>
            <a:ext cx="81304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67" dirty="0">
                <a:latin typeface="+mj-lt"/>
              </a:rPr>
              <a:t>* registrate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7E3DAA-934C-1C06-8C11-DF61D02B3A7E}"/>
              </a:ext>
            </a:extLst>
          </p:cNvPr>
          <p:cNvSpPr txBox="1"/>
          <p:nvPr/>
        </p:nvSpPr>
        <p:spPr>
          <a:xfrm>
            <a:off x="751044" y="3144102"/>
            <a:ext cx="6376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+mj-lt"/>
              </a:rPr>
              <a:t>Imprese femminili e non, Anno 2023 (valori assoluti, incidenze e variazioni percentuali)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AA924F6A-2D53-AAD4-E259-62B9089D3463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LA NUMEROSITA’ DELLE IMPRESE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152AACA-F49C-F005-252A-2D2AD773334A}"/>
              </a:ext>
            </a:extLst>
          </p:cNvPr>
          <p:cNvSpPr txBox="1"/>
          <p:nvPr/>
        </p:nvSpPr>
        <p:spPr>
          <a:xfrm>
            <a:off x="624619" y="1635092"/>
            <a:ext cx="10942762" cy="984885"/>
          </a:xfrm>
          <a:prstGeom prst="rect">
            <a:avLst/>
          </a:prstGeom>
        </p:spPr>
        <p:txBody>
          <a:bodyPr wrap="square" lIns="0" tIns="0" rIns="0" bIns="0" numCol="1" spcCol="0" rtlCol="0" anchor="t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75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12529"/>
                </a:solidFill>
                <a:latin typeface="+mj-lt"/>
              </a:rPr>
              <a:t>Nel 2023, il 3,3% delle imprese italiane guidate da donne è localizzato in Calabria, dove si registra un «tasso di femminilizzazione» (rapporto tra imprese femminili e totale imprese del territorio) pari al 23,6%; una quota che nei territori della Camera di commercio di Reggio Calabria risulta essere pari al 24,1%. Rispetto al 2022, la numerosità delle imprese femminili diminuisce del -0,2% a livello regionale e del -2,3% a livello camerale.</a:t>
            </a:r>
          </a:p>
        </p:txBody>
      </p:sp>
    </p:spTree>
    <p:extLst>
      <p:ext uri="{BB962C8B-B14F-4D97-AF65-F5344CB8AC3E}">
        <p14:creationId xmlns:p14="http://schemas.microsoft.com/office/powerpoint/2010/main" val="12401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3C3D148-BA71-742F-3622-F8F2FF1F203F}"/>
              </a:ext>
            </a:extLst>
          </p:cNvPr>
          <p:cNvSpPr txBox="1">
            <a:spLocks/>
          </p:cNvSpPr>
          <p:nvPr/>
        </p:nvSpPr>
        <p:spPr>
          <a:xfrm>
            <a:off x="3062889" y="348730"/>
            <a:ext cx="8825271" cy="6316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7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</a:pPr>
            <a:r>
              <a:rPr lang="it-IT" sz="2400" dirty="0">
                <a:solidFill>
                  <a:schemeClr val="tx1"/>
                </a:solidFill>
              </a:rPr>
              <a:t>LA LOCALIZZAZIONE DELLE IMPRESE FEMMINILI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39B9C8-134F-C43F-8872-3F410B91C7EF}"/>
              </a:ext>
            </a:extLst>
          </p:cNvPr>
          <p:cNvSpPr txBox="1"/>
          <p:nvPr/>
        </p:nvSpPr>
        <p:spPr>
          <a:xfrm>
            <a:off x="721851" y="1600548"/>
            <a:ext cx="4829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+mj-lt"/>
              </a:rPr>
              <a:t>Le Unità locali delle imprese femminili extra-agricole della Camera di Commercio di Reggio Calabria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7D5EC9-A5AF-9F07-04A4-CA6361C52742}"/>
              </a:ext>
            </a:extLst>
          </p:cNvPr>
          <p:cNvSpPr txBox="1"/>
          <p:nvPr/>
        </p:nvSpPr>
        <p:spPr>
          <a:xfrm>
            <a:off x="6724983" y="2637455"/>
            <a:ext cx="4745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Nella mappa sono presentati i risultati della </a:t>
            </a:r>
            <a:r>
              <a:rPr lang="it-IT" sz="1600" b="1" dirty="0">
                <a:solidFill>
                  <a:srgbClr val="6F3E9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georeferenziazione delle unità locali extra-agricole </a:t>
            </a:r>
            <a:r>
              <a:rPr lang="it-I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delle imprese femminili con sede nei territori della Camera di commercio Reggio Calabria (riprese dagli archivi Istat).</a:t>
            </a:r>
          </a:p>
          <a:p>
            <a:r>
              <a:rPr lang="it-I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Ne emerge una maggiore concentrazione di localizzazioni nelle città di Reggio Calabria, Gioia Tauro, Siderno, Palmi, Rosarno, Taurianova.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4A3F5D2-07B5-5304-9A7C-E33CED7F3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59" y="2351314"/>
            <a:ext cx="4159839" cy="400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C3F841-2F1F-242F-BCC1-08094231DEE9}"/>
              </a:ext>
            </a:extLst>
          </p:cNvPr>
          <p:cNvSpPr txBox="1"/>
          <p:nvPr/>
        </p:nvSpPr>
        <p:spPr>
          <a:xfrm>
            <a:off x="666139" y="2760529"/>
            <a:ext cx="4085288" cy="3000821"/>
          </a:xfrm>
          <a:prstGeom prst="rect">
            <a:avLst/>
          </a:prstGeom>
        </p:spPr>
        <p:txBody>
          <a:bodyPr wrap="square" lIns="0" tIns="0" rIns="0" bIns="0" numCol="1" spcCol="0" rtlCol="0" anchor="t">
            <a:spAutoFit/>
          </a:bodyPr>
          <a:lstStyle/>
          <a:p>
            <a:r>
              <a:rPr lang="it-IT" sz="1500" dirty="0">
                <a:solidFill>
                  <a:srgbClr val="000000"/>
                </a:solidFill>
                <a:latin typeface="+mj-lt"/>
              </a:rPr>
              <a:t>Secondo quanto emerge dai dati Istat, le imprese femminili, anche a causa della loro dimensione generalmente più piccola, </a:t>
            </a:r>
            <a:r>
              <a:rPr lang="it-IT" sz="1500" b="1" dirty="0">
                <a:solidFill>
                  <a:srgbClr val="6F3E91"/>
                </a:solidFill>
                <a:latin typeface="+mj-lt"/>
              </a:rPr>
              <a:t>raggiungono un livello di produttività (fatturato per addetto) mediamente più basso rispetto alle imprese non femminili</a:t>
            </a:r>
            <a:r>
              <a:rPr lang="it-IT" sz="1500" dirty="0">
                <a:solidFill>
                  <a:srgbClr val="000000"/>
                </a:solidFill>
                <a:latin typeface="+mj-lt"/>
              </a:rPr>
              <a:t>. Questo vale sia a livello regionale che camerale (oltre che nazionale, come visto in precedenza).</a:t>
            </a:r>
          </a:p>
          <a:p>
            <a:endParaRPr lang="it-IT" sz="1500" dirty="0">
              <a:solidFill>
                <a:srgbClr val="000000"/>
              </a:solidFill>
              <a:latin typeface="+mj-lt"/>
            </a:endParaRPr>
          </a:p>
          <a:p>
            <a:r>
              <a:rPr lang="it-IT" sz="1500" dirty="0">
                <a:solidFill>
                  <a:srgbClr val="000000"/>
                </a:solidFill>
                <a:latin typeface="+mj-lt"/>
              </a:rPr>
              <a:t>Tuttavia, nella territori della Camera di commercio di Reggio Calabria la produttività media sia delle imprese femminili che delle non femminili è considerevolmente più basso rispetto al valore medio nazionale.</a:t>
            </a: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AB61BC98-9AFF-9508-763B-C53D805B229E}"/>
              </a:ext>
            </a:extLst>
          </p:cNvPr>
          <p:cNvGrpSpPr/>
          <p:nvPr/>
        </p:nvGrpSpPr>
        <p:grpSpPr>
          <a:xfrm>
            <a:off x="4986357" y="4140139"/>
            <a:ext cx="7068951" cy="1993187"/>
            <a:chOff x="7436477" y="7025516"/>
            <a:chExt cx="9146161" cy="2491322"/>
          </a:xfrm>
        </p:grpSpPr>
        <p:graphicFrame>
          <p:nvGraphicFramePr>
            <p:cNvPr id="22" name="Diagramma 21">
              <a:extLst>
                <a:ext uri="{FF2B5EF4-FFF2-40B4-BE49-F238E27FC236}">
                  <a16:creationId xmlns:a16="http://schemas.microsoft.com/office/drawing/2014/main" id="{219D2133-C22B-FAC7-004D-4F1074FECCA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45913747"/>
                </p:ext>
              </p:extLst>
            </p:nvPr>
          </p:nvGraphicFramePr>
          <p:xfrm>
            <a:off x="9053870" y="7025516"/>
            <a:ext cx="2400300" cy="24339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C01C3279-2F15-7A5A-7F02-2602EDB52EE0}"/>
                </a:ext>
              </a:extLst>
            </p:cNvPr>
            <p:cNvSpPr txBox="1"/>
            <p:nvPr/>
          </p:nvSpPr>
          <p:spPr>
            <a:xfrm>
              <a:off x="7436477" y="7980891"/>
              <a:ext cx="1981201" cy="474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33" b="1" dirty="0">
                  <a:latin typeface="DM Sans" pitchFamily="2" charset="0"/>
                </a:rPr>
                <a:t>IMPRESE </a:t>
              </a:r>
            </a:p>
            <a:p>
              <a:pPr algn="ctr"/>
              <a:r>
                <a:rPr lang="it-IT" sz="933" b="1" dirty="0">
                  <a:latin typeface="DM Sans" pitchFamily="2" charset="0"/>
                </a:rPr>
                <a:t>NON FEMMINILI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7BD49809-F4CB-3F27-1BC4-7E8A7E8C80FB}"/>
                </a:ext>
              </a:extLst>
            </p:cNvPr>
            <p:cNvSpPr txBox="1"/>
            <p:nvPr/>
          </p:nvSpPr>
          <p:spPr>
            <a:xfrm>
              <a:off x="11022711" y="7980893"/>
              <a:ext cx="1981201" cy="474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33" b="1" dirty="0">
                  <a:latin typeface="DM Sans" pitchFamily="2" charset="0"/>
                </a:rPr>
                <a:t>IMPRESE </a:t>
              </a:r>
            </a:p>
            <a:p>
              <a:pPr algn="ctr"/>
              <a:r>
                <a:rPr lang="it-IT" sz="933" b="1" dirty="0">
                  <a:latin typeface="DM Sans" pitchFamily="2" charset="0"/>
                </a:rPr>
                <a:t>FEMMINILI</a:t>
              </a:r>
            </a:p>
          </p:txBody>
        </p:sp>
        <p:graphicFrame>
          <p:nvGraphicFramePr>
            <p:cNvPr id="25" name="Diagramma 24">
              <a:extLst>
                <a:ext uri="{FF2B5EF4-FFF2-40B4-BE49-F238E27FC236}">
                  <a16:creationId xmlns:a16="http://schemas.microsoft.com/office/drawing/2014/main" id="{B0B0AAA8-E81B-3590-56A5-21D6F53A71B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66674653"/>
                </p:ext>
              </p:extLst>
            </p:nvPr>
          </p:nvGraphicFramePr>
          <p:xfrm>
            <a:off x="12524970" y="7082867"/>
            <a:ext cx="2400300" cy="24339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4318AF10-62F4-3E34-6522-9287A92DFA49}"/>
                </a:ext>
              </a:extLst>
            </p:cNvPr>
            <p:cNvSpPr txBox="1"/>
            <p:nvPr/>
          </p:nvSpPr>
          <p:spPr>
            <a:xfrm>
              <a:off x="14601437" y="8062702"/>
              <a:ext cx="1981201" cy="474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33" b="1" dirty="0">
                  <a:latin typeface="DM Sans" pitchFamily="2" charset="0"/>
                </a:rPr>
                <a:t>IMPRESE </a:t>
              </a:r>
            </a:p>
            <a:p>
              <a:pPr algn="ctr"/>
              <a:r>
                <a:rPr lang="it-IT" sz="933" b="1" dirty="0">
                  <a:latin typeface="DM Sans" pitchFamily="2" charset="0"/>
                </a:rPr>
                <a:t>NON FEMMINILI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82C2C4B6-1453-957F-7152-75F0F9E288D3}"/>
                </a:ext>
              </a:extLst>
            </p:cNvPr>
            <p:cNvSpPr txBox="1"/>
            <p:nvPr/>
          </p:nvSpPr>
          <p:spPr>
            <a:xfrm>
              <a:off x="9246371" y="8867301"/>
              <a:ext cx="1828800" cy="37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33" b="1" dirty="0">
                  <a:latin typeface="DM Sans" pitchFamily="2" charset="0"/>
                </a:rPr>
                <a:t>CALABRIA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5DE4F03E-F87D-B261-3AFC-85737BC493A8}"/>
                </a:ext>
              </a:extLst>
            </p:cNvPr>
            <p:cNvSpPr txBox="1"/>
            <p:nvPr/>
          </p:nvSpPr>
          <p:spPr>
            <a:xfrm>
              <a:off x="12524969" y="8866001"/>
              <a:ext cx="1828800" cy="37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33" b="1" dirty="0">
                  <a:latin typeface="DM Sans" pitchFamily="2" charset="0"/>
                </a:rPr>
                <a:t>ITALIA</a:t>
              </a:r>
            </a:p>
          </p:txBody>
        </p:sp>
      </p:grpSp>
      <p:sp>
        <p:nvSpPr>
          <p:cNvPr id="14" name="Titolo 1">
            <a:extLst>
              <a:ext uri="{FF2B5EF4-FFF2-40B4-BE49-F238E27FC236}">
                <a16:creationId xmlns:a16="http://schemas.microsoft.com/office/drawing/2014/main" id="{08F03269-656A-E930-B4D2-809674D532BC}"/>
              </a:ext>
            </a:extLst>
          </p:cNvPr>
          <p:cNvSpPr txBox="1">
            <a:spLocks/>
          </p:cNvSpPr>
          <p:nvPr/>
        </p:nvSpPr>
        <p:spPr>
          <a:xfrm>
            <a:off x="3230037" y="427517"/>
            <a:ext cx="8825271" cy="6316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7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</a:pPr>
            <a:r>
              <a:rPr lang="it-IT" sz="2400" dirty="0">
                <a:solidFill>
                  <a:schemeClr val="tx1"/>
                </a:solidFill>
              </a:rPr>
              <a:t>LA PRODUTTIVITA’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A9F3A740-EC76-3F49-2F75-74D99B8F3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604221"/>
              </p:ext>
            </p:extLst>
          </p:nvPr>
        </p:nvGraphicFramePr>
        <p:xfrm>
          <a:off x="7564268" y="2434877"/>
          <a:ext cx="1855161" cy="1947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001CCC-777D-39A1-3AAA-04722BBD5C04}"/>
              </a:ext>
            </a:extLst>
          </p:cNvPr>
          <p:cNvSpPr txBox="1"/>
          <p:nvPr/>
        </p:nvSpPr>
        <p:spPr>
          <a:xfrm>
            <a:off x="6134722" y="3144934"/>
            <a:ext cx="153124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33" b="1" dirty="0">
                <a:latin typeface="DM Sans" pitchFamily="2" charset="0"/>
              </a:rPr>
              <a:t>IMPRESE </a:t>
            </a:r>
          </a:p>
          <a:p>
            <a:pPr algn="ctr"/>
            <a:r>
              <a:rPr lang="it-IT" sz="933" b="1" dirty="0">
                <a:latin typeface="DM Sans" pitchFamily="2" charset="0"/>
              </a:rPr>
              <a:t>NON FEMMINILI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F700A31-9786-2C4B-437E-D3A553297CFA}"/>
              </a:ext>
            </a:extLst>
          </p:cNvPr>
          <p:cNvSpPr txBox="1"/>
          <p:nvPr/>
        </p:nvSpPr>
        <p:spPr>
          <a:xfrm>
            <a:off x="9081145" y="3144933"/>
            <a:ext cx="153124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33" b="1" dirty="0">
                <a:latin typeface="DM Sans" pitchFamily="2" charset="0"/>
              </a:rPr>
              <a:t>IMPRESE </a:t>
            </a:r>
          </a:p>
          <a:p>
            <a:pPr algn="ctr"/>
            <a:r>
              <a:rPr lang="it-IT" sz="933" b="1" dirty="0">
                <a:latin typeface="DM Sans" pitchFamily="2" charset="0"/>
              </a:rPr>
              <a:t>FEMMINILI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B081215-6F9D-00FE-2FC9-C5695055EA9F}"/>
              </a:ext>
            </a:extLst>
          </p:cNvPr>
          <p:cNvSpPr txBox="1"/>
          <p:nvPr/>
        </p:nvSpPr>
        <p:spPr>
          <a:xfrm>
            <a:off x="7665967" y="2350940"/>
            <a:ext cx="141517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33" b="1" dirty="0">
                <a:latin typeface="DM Sans" pitchFamily="2" charset="0"/>
              </a:rPr>
              <a:t>CCIAA REGGIO CALABRIA</a:t>
            </a:r>
          </a:p>
        </p:txBody>
      </p:sp>
    </p:spTree>
    <p:extLst>
      <p:ext uri="{BB962C8B-B14F-4D97-AF65-F5344CB8AC3E}">
        <p14:creationId xmlns:p14="http://schemas.microsoft.com/office/powerpoint/2010/main" val="353728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780902DC-B97A-09A7-DA12-B6BC2ACF8F9A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LA PROBABILITA’ DI SOPRAVVIVENZA DELLE IMPRESE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EA9D24D-B689-7B45-6FC6-10A1927B0E17}"/>
              </a:ext>
            </a:extLst>
          </p:cNvPr>
          <p:cNvSpPr/>
          <p:nvPr/>
        </p:nvSpPr>
        <p:spPr>
          <a:xfrm>
            <a:off x="6202681" y="1701800"/>
            <a:ext cx="5539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+mj-lt"/>
              </a:rPr>
              <a:t>Tasso di sopravvivenza delle imprese femminili e non in Calabria, anni 2018-2023</a:t>
            </a:r>
            <a:endParaRPr lang="it-IT" sz="1400" b="1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887637-3A1A-5492-1244-1FD555C4749D}"/>
              </a:ext>
            </a:extLst>
          </p:cNvPr>
          <p:cNvSpPr txBox="1"/>
          <p:nvPr/>
        </p:nvSpPr>
        <p:spPr>
          <a:xfrm>
            <a:off x="591903" y="2244270"/>
            <a:ext cx="51308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>
              <a:spcBef>
                <a:spcPts val="1000"/>
              </a:spcBef>
              <a:spcAft>
                <a:spcPts val="75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  <a:tabLst>
                <a:tab pos="61386" algn="l"/>
              </a:tabLst>
            </a:pPr>
            <a:r>
              <a:rPr lang="it-IT" sz="1500" dirty="0">
                <a:solidFill>
                  <a:srgbClr val="212529"/>
                </a:solidFill>
                <a:latin typeface="+mj-lt"/>
              </a:rPr>
              <a:t>A tre anni dalla nascita (anno 2020) le imprese femminili della Calabria registrano una probabilità di sopravvivenza dell’84,7%, inferiore al dato delle non femminili (86,2%) ma migliore rispetto al dato nazionale (82,0%).</a:t>
            </a:r>
          </a:p>
          <a:p>
            <a:pPr marL="228600" lvl="1" indent="-228600">
              <a:spcBef>
                <a:spcPts val="1000"/>
              </a:spcBef>
              <a:spcAft>
                <a:spcPts val="75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  <a:tabLst>
                <a:tab pos="61386" algn="l"/>
              </a:tabLst>
            </a:pPr>
            <a:r>
              <a:rPr lang="it-IT" sz="1500" dirty="0">
                <a:solidFill>
                  <a:srgbClr val="212529"/>
                </a:solidFill>
                <a:latin typeface="+mj-lt"/>
              </a:rPr>
              <a:t>Se si guarda ai valori a 5 anni (anno 2022) la probabilità di sopravvivenza per una impresa femminile è del 76,2%, anche in questo caso più basso rispetto al dato delle non femminili (79,3%) e, anche in questo caso, migliore rispetto al dato nazionale (72,0%).</a:t>
            </a:r>
          </a:p>
          <a:p>
            <a:pPr marL="228600" lvl="1" indent="-228600">
              <a:spcBef>
                <a:spcPts val="1000"/>
              </a:spcBef>
              <a:spcAft>
                <a:spcPts val="75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  <a:tabLst>
                <a:tab pos="61386" algn="l"/>
              </a:tabLst>
            </a:pPr>
            <a:r>
              <a:rPr lang="it-IT" sz="1500" dirty="0">
                <a:solidFill>
                  <a:srgbClr val="212529"/>
                </a:solidFill>
                <a:latin typeface="+mj-lt"/>
              </a:rPr>
              <a:t>Al termine della fase di start up le imprese femminili  della regione presentano un tasso di sopravvivenza pari al 72,3%, confermando </a:t>
            </a:r>
            <a:r>
              <a:rPr lang="it-IT" sz="1500" b="1" dirty="0">
                <a:solidFill>
                  <a:srgbClr val="6F3E91"/>
                </a:solidFill>
                <a:latin typeface="+mj-lt"/>
              </a:rPr>
              <a:t>una maggiore capacità di resilienza rispetto alla media italiana </a:t>
            </a:r>
            <a:r>
              <a:rPr lang="it-IT" sz="1500" dirty="0">
                <a:solidFill>
                  <a:srgbClr val="212529"/>
                </a:solidFill>
                <a:latin typeface="+mj-lt"/>
              </a:rPr>
              <a:t>(67,6%).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EBBEC7E-B742-AC4F-CC69-4A86CC347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245459"/>
              </p:ext>
            </p:extLst>
          </p:nvPr>
        </p:nvGraphicFramePr>
        <p:xfrm>
          <a:off x="6096000" y="2403155"/>
          <a:ext cx="5207726" cy="339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100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995934C-E88F-8BE9-1718-BA74F0E2A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095310"/>
              </p:ext>
            </p:extLst>
          </p:nvPr>
        </p:nvGraphicFramePr>
        <p:xfrm>
          <a:off x="1963341" y="3666695"/>
          <a:ext cx="8495935" cy="241228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3048345111"/>
                    </a:ext>
                  </a:extLst>
                </a:gridCol>
                <a:gridCol w="1247067">
                  <a:extLst>
                    <a:ext uri="{9D8B030D-6E8A-4147-A177-3AD203B41FA5}">
                      <a16:colId xmlns:a16="http://schemas.microsoft.com/office/drawing/2014/main" val="1066565404"/>
                    </a:ext>
                  </a:extLst>
                </a:gridCol>
                <a:gridCol w="1247067">
                  <a:extLst>
                    <a:ext uri="{9D8B030D-6E8A-4147-A177-3AD203B41FA5}">
                      <a16:colId xmlns:a16="http://schemas.microsoft.com/office/drawing/2014/main" val="4006155861"/>
                    </a:ext>
                  </a:extLst>
                </a:gridCol>
                <a:gridCol w="1247067">
                  <a:extLst>
                    <a:ext uri="{9D8B030D-6E8A-4147-A177-3AD203B41FA5}">
                      <a16:colId xmlns:a16="http://schemas.microsoft.com/office/drawing/2014/main" val="503626028"/>
                    </a:ext>
                  </a:extLst>
                </a:gridCol>
                <a:gridCol w="1247067">
                  <a:extLst>
                    <a:ext uri="{9D8B030D-6E8A-4147-A177-3AD203B41FA5}">
                      <a16:colId xmlns:a16="http://schemas.microsoft.com/office/drawing/2014/main" val="4278367901"/>
                    </a:ext>
                  </a:extLst>
                </a:gridCol>
                <a:gridCol w="1247067">
                  <a:extLst>
                    <a:ext uri="{9D8B030D-6E8A-4147-A177-3AD203B41FA5}">
                      <a16:colId xmlns:a16="http://schemas.microsoft.com/office/drawing/2014/main" val="2470253877"/>
                    </a:ext>
                  </a:extLst>
                </a:gridCol>
              </a:tblGrid>
              <a:tr h="5372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it-IT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Imprese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it-IT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femminili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it-IT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non giovanili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it-IT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Imprese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it-IT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femminili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it-IT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giovanili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Var.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2023-2022 imprese femminili giovanili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Var.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2023-2019 imprese femminili giovanili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it-IT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Quota giovanili sul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it-IT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totale imprese femminili 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95742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Cosenza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14.517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1.866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-19,5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672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Catanzaro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6.609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1.039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-18,3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9087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Reggio 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11.242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1.543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-22,1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66813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Crotone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3.753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-20,4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79815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Vibo Valentia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2.746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-8,3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64973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38.867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5.442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-19,4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725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1.184.913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140.357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-12,9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646521"/>
                  </a:ext>
                </a:extLst>
              </a:tr>
              <a:tr h="856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6825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Cosenza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14.517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1.866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-19,5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2641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kern="1200" dirty="0">
                          <a:solidFill>
                            <a:srgbClr val="E0373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Reggio Calabria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E0373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11.242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E0373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1.543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E0373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E0373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-22,1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E0373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48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Catanzaro-Crotone Vibo Valentia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-17,1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611382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4EB0B9-F3A9-FC74-0482-D58518B71475}"/>
              </a:ext>
            </a:extLst>
          </p:cNvPr>
          <p:cNvSpPr txBox="1"/>
          <p:nvPr/>
        </p:nvSpPr>
        <p:spPr>
          <a:xfrm>
            <a:off x="1963342" y="3275111"/>
            <a:ext cx="6903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+mj-lt"/>
              </a:rPr>
              <a:t>Imprese femminili giovanili e non, Anno 2023 (valori assoluti, variazioni percentuali e incidenze)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427C851-90DB-C102-AD8A-2FDD07B3CD21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L’IMPRENDITORIALITA’ FEMMINILE &amp; GIOVANILE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F1AC4-E59E-451E-591D-F8BCDDB8FC6F}"/>
              </a:ext>
            </a:extLst>
          </p:cNvPr>
          <p:cNvSpPr txBox="1"/>
          <p:nvPr/>
        </p:nvSpPr>
        <p:spPr>
          <a:xfrm>
            <a:off x="609601" y="1653006"/>
            <a:ext cx="11077302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numCol="1" spcCol="0" rtlCol="0" anchor="t">
            <a:spAutoFit/>
          </a:bodyPr>
          <a:lstStyle/>
          <a:p>
            <a:pPr marL="228600" indent="-228600"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212529"/>
                </a:solidFill>
                <a:latin typeface="+mj-lt"/>
              </a:rPr>
              <a:t>In Italia, le imprese femminili giovanili sono poco più di 140mila e rappresentano il 10,6% del totale delle imprese femminili; più elevata l’incidenza a livello regionale (12,3%). In quasi tutte le province calabresi si registra un peggioramento della dinamica, con la </a:t>
            </a:r>
            <a:r>
              <a:rPr lang="it-IT" sz="1500" b="1" dirty="0">
                <a:solidFill>
                  <a:srgbClr val="6F3E91"/>
                </a:solidFill>
                <a:latin typeface="+mj-lt"/>
              </a:rPr>
              <a:t>diminuzione del numero delle imprese femminili giovanili </a:t>
            </a:r>
            <a:r>
              <a:rPr lang="it-IT" sz="1500" dirty="0">
                <a:latin typeface="+mj-lt"/>
              </a:rPr>
              <a:t>rispetto al 2022 </a:t>
            </a:r>
            <a:r>
              <a:rPr lang="it-IT" sz="1500" dirty="0">
                <a:solidFill>
                  <a:srgbClr val="212529"/>
                </a:solidFill>
                <a:latin typeface="+mj-lt"/>
              </a:rPr>
              <a:t>che va dal -5,3% della provincia di Catanzaro al -7,8% della provincia di Crotone. Unica eccezione: Vibo Valentia che registra un aumento del +2,2%.</a:t>
            </a:r>
          </a:p>
          <a:p>
            <a:pPr marL="228600" indent="-228600"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212529"/>
                </a:solidFill>
                <a:latin typeface="+mj-lt"/>
              </a:rPr>
              <a:t>Una evidenza che suffraga maggiormente l’importanza dell’impegno delle politiche a favore dell’imprenditorialità giovanile oltre che femminile.</a:t>
            </a:r>
            <a:endParaRPr lang="it-IT" sz="1500" dirty="0">
              <a:solidFill>
                <a:srgbClr val="000000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6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2FCB4A-14B0-86B0-09DD-E4EA6BB009B3}"/>
              </a:ext>
            </a:extLst>
          </p:cNvPr>
          <p:cNvSpPr txBox="1"/>
          <p:nvPr/>
        </p:nvSpPr>
        <p:spPr>
          <a:xfrm>
            <a:off x="446397" y="1572963"/>
            <a:ext cx="7032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+mj-lt"/>
              </a:rPr>
              <a:t>Imprese femminili e non per dimensione, Anno 2023 (valori assoluti e composizione percentuale)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B16D7DC-3C0F-11C1-5BA1-DF3B158BDB93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LA DIMENSIONE AZIENDALE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1E93120-24D3-9E08-0254-17E3950E2C1F}"/>
              </a:ext>
            </a:extLst>
          </p:cNvPr>
          <p:cNvSpPr txBox="1"/>
          <p:nvPr/>
        </p:nvSpPr>
        <p:spPr>
          <a:xfrm>
            <a:off x="8728723" y="3002742"/>
            <a:ext cx="3027849" cy="2308324"/>
          </a:xfrm>
          <a:prstGeom prst="rect">
            <a:avLst/>
          </a:prstGeom>
        </p:spPr>
        <p:txBody>
          <a:bodyPr wrap="square" lIns="0" tIns="0" rIns="0" bIns="0" numCol="1" spcCol="0" rtlCol="0" anchor="t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Aft>
                <a:spcPts val="1125"/>
              </a:spcAft>
              <a:buClr>
                <a:schemeClr val="lt1"/>
              </a:buClr>
              <a:buSzPts val="2300"/>
              <a:defRPr sz="2000"/>
            </a:lvl1pPr>
          </a:lstStyle>
          <a:p>
            <a:pPr algn="l">
              <a:lnSpc>
                <a:spcPct val="100000"/>
              </a:lnSpc>
            </a:pPr>
            <a:r>
              <a:rPr lang="it-IT" sz="1500" b="1" dirty="0">
                <a:solidFill>
                  <a:srgbClr val="6F3E91"/>
                </a:solidFill>
                <a:latin typeface="+mj-lt"/>
              </a:rPr>
              <a:t>L’imprenditoria femminile è un’imprenditoria “micro”</a:t>
            </a:r>
            <a:r>
              <a:rPr lang="it-IT" sz="1500" b="1" dirty="0">
                <a:latin typeface="+mj-lt"/>
              </a:rPr>
              <a:t>.</a:t>
            </a:r>
            <a:r>
              <a:rPr lang="it-IT" sz="1500" b="1" dirty="0">
                <a:solidFill>
                  <a:srgbClr val="6F3E91"/>
                </a:solidFill>
                <a:latin typeface="+mj-lt"/>
              </a:rPr>
              <a:t> </a:t>
            </a:r>
            <a:r>
              <a:rPr lang="it-IT" sz="1500" dirty="0">
                <a:latin typeface="+mj-lt"/>
              </a:rPr>
              <a:t>In tutte le aree le imprese femminili sono maggiormente concentrate nella classe 0-9 addetti rispetto a quanto accade per quelle maschili, le quali, viceversa, presentano concentrazioni più elevate, ma sempre minoritarie, nelle classi della piccola (10-49 addetti) e medio-grande impresa (50 addetti e oltre).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6C5BC83-E365-05C9-129E-D11FE92AD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97221"/>
              </p:ext>
            </p:extLst>
          </p:nvPr>
        </p:nvGraphicFramePr>
        <p:xfrm>
          <a:off x="558527" y="1952784"/>
          <a:ext cx="7618820" cy="461173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341428">
                  <a:extLst>
                    <a:ext uri="{9D8B030D-6E8A-4147-A177-3AD203B41FA5}">
                      <a16:colId xmlns:a16="http://schemas.microsoft.com/office/drawing/2014/main" val="3158368853"/>
                    </a:ext>
                  </a:extLst>
                </a:gridCol>
                <a:gridCol w="659674">
                  <a:extLst>
                    <a:ext uri="{9D8B030D-6E8A-4147-A177-3AD203B41FA5}">
                      <a16:colId xmlns:a16="http://schemas.microsoft.com/office/drawing/2014/main" val="1313076619"/>
                    </a:ext>
                  </a:extLst>
                </a:gridCol>
                <a:gridCol w="659674">
                  <a:extLst>
                    <a:ext uri="{9D8B030D-6E8A-4147-A177-3AD203B41FA5}">
                      <a16:colId xmlns:a16="http://schemas.microsoft.com/office/drawing/2014/main" val="3800130418"/>
                    </a:ext>
                  </a:extLst>
                </a:gridCol>
                <a:gridCol w="659674">
                  <a:extLst>
                    <a:ext uri="{9D8B030D-6E8A-4147-A177-3AD203B41FA5}">
                      <a16:colId xmlns:a16="http://schemas.microsoft.com/office/drawing/2014/main" val="1730904767"/>
                    </a:ext>
                  </a:extLst>
                </a:gridCol>
                <a:gridCol w="659674">
                  <a:extLst>
                    <a:ext uri="{9D8B030D-6E8A-4147-A177-3AD203B41FA5}">
                      <a16:colId xmlns:a16="http://schemas.microsoft.com/office/drawing/2014/main" val="1323961232"/>
                    </a:ext>
                  </a:extLst>
                </a:gridCol>
                <a:gridCol w="659674">
                  <a:extLst>
                    <a:ext uri="{9D8B030D-6E8A-4147-A177-3AD203B41FA5}">
                      <a16:colId xmlns:a16="http://schemas.microsoft.com/office/drawing/2014/main" val="3811375870"/>
                    </a:ext>
                  </a:extLst>
                </a:gridCol>
                <a:gridCol w="659674">
                  <a:extLst>
                    <a:ext uri="{9D8B030D-6E8A-4147-A177-3AD203B41FA5}">
                      <a16:colId xmlns:a16="http://schemas.microsoft.com/office/drawing/2014/main" val="2832205632"/>
                    </a:ext>
                  </a:extLst>
                </a:gridCol>
                <a:gridCol w="659674">
                  <a:extLst>
                    <a:ext uri="{9D8B030D-6E8A-4147-A177-3AD203B41FA5}">
                      <a16:colId xmlns:a16="http://schemas.microsoft.com/office/drawing/2014/main" val="2049968498"/>
                    </a:ext>
                  </a:extLst>
                </a:gridCol>
                <a:gridCol w="659674">
                  <a:extLst>
                    <a:ext uri="{9D8B030D-6E8A-4147-A177-3AD203B41FA5}">
                      <a16:colId xmlns:a16="http://schemas.microsoft.com/office/drawing/2014/main" val="733414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non femminili</a:t>
                      </a:r>
                      <a:endParaRPr lang="it-IT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400" b="1" u="none" strike="noStrike" dirty="0">
                          <a:effectLst/>
                          <a:latin typeface="+mj-lt"/>
                        </a:rPr>
                        <a:t>Attive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femminili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270029"/>
                  </a:ext>
                </a:extLst>
              </a:tr>
              <a:tr h="4143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u="none" strike="noStrike" dirty="0">
                          <a:effectLst/>
                          <a:latin typeface="+mj-lt"/>
                        </a:rPr>
                        <a:t>Provincia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0-9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addetti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10-49 addetti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50-249 addetti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Più di 250 addetti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0-9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addetti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10-49 addetti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50-249 addetti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Più di 250 addetti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73146"/>
                  </a:ext>
                </a:extLst>
              </a:tr>
              <a:tr h="144000">
                <a:tc gridSpan="9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Valori assoluti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20996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Cosenza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51.062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1.759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15.948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5302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Catanzaro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24.269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7.451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13284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Reggio 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38.970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1.202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12.508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8987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Crotone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13.405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4.224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48273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Vibo Valentia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10.453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3.075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4681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138.159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4.633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43.206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57099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4.359.203</a:t>
                      </a:r>
                      <a:endParaRPr lang="it-IT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236.205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31.476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4.983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1.275.655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45.776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3.521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1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3027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Cosenza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51.062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1.759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15.948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68176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Reggio Calabria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38.970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1.202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12.508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48272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Catanzaro-Crotone Vibo Valentia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48.127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1.672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951456"/>
                  </a:ext>
                </a:extLst>
              </a:tr>
              <a:tr h="144000">
                <a:tc gridSpan="9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Composizione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94551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Cosenza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8216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Catanzaro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522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Reggio 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9139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Crotone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07607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Vibo Valentia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81675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59313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676436"/>
                  </a:ext>
                </a:extLst>
              </a:tr>
              <a:tr h="4069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2596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Cosenza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697365"/>
                  </a:ext>
                </a:extLst>
              </a:tr>
              <a:tr h="8778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Reggio Calabria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58794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Catanzaro-Crotone Vibo Valentia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324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11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5DB1A1-820E-E08C-84E0-F4080B1DE838}"/>
              </a:ext>
            </a:extLst>
          </p:cNvPr>
          <p:cNvSpPr txBox="1"/>
          <p:nvPr/>
        </p:nvSpPr>
        <p:spPr>
          <a:xfrm>
            <a:off x="3858618" y="1499043"/>
            <a:ext cx="7261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+mj-lt"/>
              </a:rPr>
              <a:t>Imprese femminili e non per forma giuridica, Anno 2023 (valori assoluti e composizione percentuali)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9DB4DC-5740-4248-9C55-AF1E0008A9B6}"/>
              </a:ext>
            </a:extLst>
          </p:cNvPr>
          <p:cNvSpPr txBox="1"/>
          <p:nvPr/>
        </p:nvSpPr>
        <p:spPr>
          <a:xfrm>
            <a:off x="3936995" y="6487534"/>
            <a:ext cx="8393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+mj-lt"/>
              </a:rPr>
              <a:t>* Rientrano nelle altre forme le cooperative, consorzi, altre forme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797837DD-712E-2313-80D6-216C9EB713BC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LA FORMA GIURIDICA: COMPOSIZIONE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26FD33C-03D2-E4F1-6A00-12394F6031AD}"/>
              </a:ext>
            </a:extLst>
          </p:cNvPr>
          <p:cNvSpPr txBox="1"/>
          <p:nvPr/>
        </p:nvSpPr>
        <p:spPr>
          <a:xfrm>
            <a:off x="471981" y="2671355"/>
            <a:ext cx="3227239" cy="3465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25"/>
              </a:spcAft>
              <a:buClr>
                <a:schemeClr val="lt1"/>
              </a:buClr>
              <a:buSzPts val="2300"/>
            </a:pPr>
            <a:r>
              <a:rPr lang="it-IT" sz="1500" dirty="0">
                <a:latin typeface="+mj-lt"/>
              </a:rPr>
              <a:t>Anche nel 2023 </a:t>
            </a:r>
            <a:r>
              <a:rPr lang="it-IT" sz="1500" b="1" dirty="0">
                <a:solidFill>
                  <a:srgbClr val="6F3E91"/>
                </a:solidFill>
                <a:latin typeface="+mj-lt"/>
              </a:rPr>
              <a:t>le ditte individuali rappresentano la componente più importante del tessuto imprenditoriale femminile</a:t>
            </a:r>
            <a:r>
              <a:rPr lang="it-IT" sz="1500" dirty="0">
                <a:latin typeface="+mj-lt"/>
              </a:rPr>
              <a:t>, anche se le stesse stanno gradualmente diminuendo a favore di forme imprenditoriali più «strutturate».</a:t>
            </a:r>
          </a:p>
          <a:p>
            <a:pPr>
              <a:spcAft>
                <a:spcPts val="1125"/>
              </a:spcAft>
              <a:buClr>
                <a:schemeClr val="lt1"/>
              </a:buClr>
              <a:buSzPts val="2300"/>
            </a:pPr>
            <a:r>
              <a:rPr lang="it-IT" sz="1500" b="1" dirty="0">
                <a:solidFill>
                  <a:srgbClr val="6F3E91"/>
                </a:solidFill>
                <a:latin typeface="+mj-lt"/>
              </a:rPr>
              <a:t>Nei territori della Camera di commercio di Reggio Calabria la quota di società individuali femminili (73,4%) è più elevata rispetto a quella che si rileva a livello nazionale</a:t>
            </a:r>
            <a:r>
              <a:rPr lang="it-IT" sz="1500" dirty="0">
                <a:latin typeface="+mj-lt"/>
              </a:rPr>
              <a:t> (60,8%) a discapito della quota relativa alle società di capitali (17,0% vs 25,9%%) e delle società di persone (6,4% vs 10,5%).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E4C5608-D82F-80B2-EDB6-66696F35B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094699"/>
              </p:ext>
            </p:extLst>
          </p:nvPr>
        </p:nvGraphicFramePr>
        <p:xfrm>
          <a:off x="3858618" y="1838968"/>
          <a:ext cx="7487755" cy="461173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307051">
                  <a:extLst>
                    <a:ext uri="{9D8B030D-6E8A-4147-A177-3AD203B41FA5}">
                      <a16:colId xmlns:a16="http://schemas.microsoft.com/office/drawing/2014/main" val="3158368853"/>
                    </a:ext>
                  </a:extLst>
                </a:gridCol>
                <a:gridCol w="647588">
                  <a:extLst>
                    <a:ext uri="{9D8B030D-6E8A-4147-A177-3AD203B41FA5}">
                      <a16:colId xmlns:a16="http://schemas.microsoft.com/office/drawing/2014/main" val="1338817643"/>
                    </a:ext>
                  </a:extLst>
                </a:gridCol>
                <a:gridCol w="647588">
                  <a:extLst>
                    <a:ext uri="{9D8B030D-6E8A-4147-A177-3AD203B41FA5}">
                      <a16:colId xmlns:a16="http://schemas.microsoft.com/office/drawing/2014/main" val="3800130418"/>
                    </a:ext>
                  </a:extLst>
                </a:gridCol>
                <a:gridCol w="647588">
                  <a:extLst>
                    <a:ext uri="{9D8B030D-6E8A-4147-A177-3AD203B41FA5}">
                      <a16:colId xmlns:a16="http://schemas.microsoft.com/office/drawing/2014/main" val="1730904767"/>
                    </a:ext>
                  </a:extLst>
                </a:gridCol>
                <a:gridCol w="647588">
                  <a:extLst>
                    <a:ext uri="{9D8B030D-6E8A-4147-A177-3AD203B41FA5}">
                      <a16:colId xmlns:a16="http://schemas.microsoft.com/office/drawing/2014/main" val="1323961232"/>
                    </a:ext>
                  </a:extLst>
                </a:gridCol>
                <a:gridCol w="647588">
                  <a:extLst>
                    <a:ext uri="{9D8B030D-6E8A-4147-A177-3AD203B41FA5}">
                      <a16:colId xmlns:a16="http://schemas.microsoft.com/office/drawing/2014/main" val="3811375870"/>
                    </a:ext>
                  </a:extLst>
                </a:gridCol>
                <a:gridCol w="647588">
                  <a:extLst>
                    <a:ext uri="{9D8B030D-6E8A-4147-A177-3AD203B41FA5}">
                      <a16:colId xmlns:a16="http://schemas.microsoft.com/office/drawing/2014/main" val="2832205632"/>
                    </a:ext>
                  </a:extLst>
                </a:gridCol>
                <a:gridCol w="647588">
                  <a:extLst>
                    <a:ext uri="{9D8B030D-6E8A-4147-A177-3AD203B41FA5}">
                      <a16:colId xmlns:a16="http://schemas.microsoft.com/office/drawing/2014/main" val="2049968498"/>
                    </a:ext>
                  </a:extLst>
                </a:gridCol>
                <a:gridCol w="647588">
                  <a:extLst>
                    <a:ext uri="{9D8B030D-6E8A-4147-A177-3AD203B41FA5}">
                      <a16:colId xmlns:a16="http://schemas.microsoft.com/office/drawing/2014/main" val="733414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non femminili</a:t>
                      </a:r>
                      <a:endParaRPr lang="it-IT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400" b="1" u="none" strike="noStrike" dirty="0">
                          <a:effectLst/>
                          <a:latin typeface="+mj-lt"/>
                        </a:rPr>
                        <a:t>Attive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femminili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270029"/>
                  </a:ext>
                </a:extLst>
              </a:tr>
              <a:tr h="4143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u="none" strike="noStrike" dirty="0">
                          <a:effectLst/>
                          <a:latin typeface="+mj-lt"/>
                        </a:rPr>
                        <a:t>Provincia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Società di capitali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Società di persone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individuali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Altre forme*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Società di capitali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Società di persone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individuali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Altre forme*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73146"/>
                  </a:ext>
                </a:extLst>
              </a:tr>
              <a:tr h="144000">
                <a:tc gridSpan="9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Valori assoluti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20996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Cosenza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15.341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6.273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29.115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2.300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3.858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10.875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5302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Catanzaro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7.106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2.790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14.535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5.205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13284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Reggio 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8.583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25.871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1.447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9.378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8987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Crotone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3.412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8.785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3.251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48273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Vibo Valentia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2.256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1.044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7.200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2.362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4681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36.698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15.751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85.506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5.330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9.154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2.754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31.071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57099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1.534.331</a:t>
                      </a:r>
                      <a:endParaRPr lang="it-IT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725.019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2.207.546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164.971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342.902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139.118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805.671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37.579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1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3027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Cosenza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15.341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6.273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29.115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2.300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3.858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10.875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68176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Reggio Calabria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8.583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25.871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1.447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9.378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48272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Catanzaro-Crotone Vibo Valentia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12.774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5.104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30.520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1.583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3.128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10.818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951456"/>
                  </a:ext>
                </a:extLst>
              </a:tr>
              <a:tr h="144000">
                <a:tc gridSpan="9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Composizioni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94551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Cosenza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8216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Catanzaro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522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Reggio 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9139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Crotone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07607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Vibo Valentia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81675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59313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33,1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676436"/>
                  </a:ext>
                </a:extLst>
              </a:tr>
              <a:tr h="406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2596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Cosenza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69736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Reggio Calabria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58794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Catanzaro-Crotone Vibo Valentia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324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51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8EB3F0-DDE0-BCD6-801B-1A03A64B1672}"/>
              </a:ext>
            </a:extLst>
          </p:cNvPr>
          <p:cNvSpPr txBox="1"/>
          <p:nvPr/>
        </p:nvSpPr>
        <p:spPr>
          <a:xfrm>
            <a:off x="2634862" y="3533881"/>
            <a:ext cx="5437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+mj-lt"/>
              </a:rPr>
              <a:t>Imprese femminili per forma giuridica, Anno 2023 (variazioni percentuali)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E48E601-FFBC-1F3B-F19A-5637DE837F7E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LA FORMA GIURIDICA: DINAMICA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87B141-1917-0723-B478-2B97EAE67B92}"/>
              </a:ext>
            </a:extLst>
          </p:cNvPr>
          <p:cNvSpPr txBox="1"/>
          <p:nvPr/>
        </p:nvSpPr>
        <p:spPr>
          <a:xfrm>
            <a:off x="2086223" y="6455416"/>
            <a:ext cx="8393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+mj-lt"/>
              </a:rPr>
              <a:t>* Rientrano nelle altre forme le cooperative, consorzi, altre forme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D0D5592-D309-51A1-0BB5-EE6A2058E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78901"/>
              </p:ext>
            </p:extLst>
          </p:nvPr>
        </p:nvGraphicFramePr>
        <p:xfrm>
          <a:off x="2163382" y="3842030"/>
          <a:ext cx="7865235" cy="261338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66787">
                  <a:extLst>
                    <a:ext uri="{9D8B030D-6E8A-4147-A177-3AD203B41FA5}">
                      <a16:colId xmlns:a16="http://schemas.microsoft.com/office/drawing/2014/main" val="3158368853"/>
                    </a:ext>
                  </a:extLst>
                </a:gridCol>
                <a:gridCol w="699806">
                  <a:extLst>
                    <a:ext uri="{9D8B030D-6E8A-4147-A177-3AD203B41FA5}">
                      <a16:colId xmlns:a16="http://schemas.microsoft.com/office/drawing/2014/main" val="2148294835"/>
                    </a:ext>
                  </a:extLst>
                </a:gridCol>
                <a:gridCol w="699806">
                  <a:extLst>
                    <a:ext uri="{9D8B030D-6E8A-4147-A177-3AD203B41FA5}">
                      <a16:colId xmlns:a16="http://schemas.microsoft.com/office/drawing/2014/main" val="3800130418"/>
                    </a:ext>
                  </a:extLst>
                </a:gridCol>
                <a:gridCol w="699806">
                  <a:extLst>
                    <a:ext uri="{9D8B030D-6E8A-4147-A177-3AD203B41FA5}">
                      <a16:colId xmlns:a16="http://schemas.microsoft.com/office/drawing/2014/main" val="1730904767"/>
                    </a:ext>
                  </a:extLst>
                </a:gridCol>
                <a:gridCol w="699806">
                  <a:extLst>
                    <a:ext uri="{9D8B030D-6E8A-4147-A177-3AD203B41FA5}">
                      <a16:colId xmlns:a16="http://schemas.microsoft.com/office/drawing/2014/main" val="1323961232"/>
                    </a:ext>
                  </a:extLst>
                </a:gridCol>
                <a:gridCol w="699806">
                  <a:extLst>
                    <a:ext uri="{9D8B030D-6E8A-4147-A177-3AD203B41FA5}">
                      <a16:colId xmlns:a16="http://schemas.microsoft.com/office/drawing/2014/main" val="3811375870"/>
                    </a:ext>
                  </a:extLst>
                </a:gridCol>
                <a:gridCol w="699806">
                  <a:extLst>
                    <a:ext uri="{9D8B030D-6E8A-4147-A177-3AD203B41FA5}">
                      <a16:colId xmlns:a16="http://schemas.microsoft.com/office/drawing/2014/main" val="2832205632"/>
                    </a:ext>
                  </a:extLst>
                </a:gridCol>
                <a:gridCol w="699806">
                  <a:extLst>
                    <a:ext uri="{9D8B030D-6E8A-4147-A177-3AD203B41FA5}">
                      <a16:colId xmlns:a16="http://schemas.microsoft.com/office/drawing/2014/main" val="2049968498"/>
                    </a:ext>
                  </a:extLst>
                </a:gridCol>
                <a:gridCol w="699806">
                  <a:extLst>
                    <a:ext uri="{9D8B030D-6E8A-4147-A177-3AD203B41FA5}">
                      <a16:colId xmlns:a16="http://schemas.microsoft.com/office/drawing/2014/main" val="733414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Var. 2023/2022</a:t>
                      </a:r>
                    </a:p>
                    <a:p>
                      <a:pPr 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femminili</a:t>
                      </a:r>
                      <a:endParaRPr lang="it-IT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400" b="1" u="none" strike="noStrike" dirty="0">
                          <a:effectLst/>
                          <a:latin typeface="+mj-lt"/>
                        </a:rPr>
                        <a:t>Attive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Var. 2023/2019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femminili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270029"/>
                  </a:ext>
                </a:extLst>
              </a:tr>
              <a:tr h="4143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u="none" strike="noStrike" dirty="0">
                          <a:effectLst/>
                          <a:latin typeface="+mj-lt"/>
                        </a:rPr>
                        <a:t>Provincia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Società di capitali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Società di persone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individuali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Altre forme*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Società di capitali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Società di persone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individuali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Altre forme*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7314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Cosenza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-9,2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5302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Catanzaro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-7,1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-7,2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13284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Reggio 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-9,1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-8,9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-16,0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8987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Crotone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-9,3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-10,5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48273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Vibo Valentia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-10,8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-10,4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4681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-11,2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57099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-10,6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1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3027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Cosenza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-9,2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68176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Reggio Calabria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-9,1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-8,9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-16,0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48272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Catanzaro-Crotone Vibo Valentia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-8,7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951456"/>
                  </a:ext>
                </a:extLst>
              </a:tr>
            </a:tbl>
          </a:graphicData>
        </a:graphic>
      </p:graphicFrame>
      <p:sp>
        <p:nvSpPr>
          <p:cNvPr id="8" name="TextBox 5">
            <a:extLst>
              <a:ext uri="{FF2B5EF4-FFF2-40B4-BE49-F238E27FC236}">
                <a16:creationId xmlns:a16="http://schemas.microsoft.com/office/drawing/2014/main" id="{53F45DFF-CC58-4E3B-8B86-B96048386D1E}"/>
              </a:ext>
            </a:extLst>
          </p:cNvPr>
          <p:cNvSpPr txBox="1"/>
          <p:nvPr/>
        </p:nvSpPr>
        <p:spPr>
          <a:xfrm>
            <a:off x="682771" y="1685429"/>
            <a:ext cx="11052313" cy="1579920"/>
          </a:xfrm>
          <a:prstGeom prst="rect">
            <a:avLst/>
          </a:prstGeom>
        </p:spPr>
        <p:txBody>
          <a:bodyPr wrap="square" lIns="0" tIns="0" rIns="0" bIns="0" numCol="1" spcCol="0" rtlCol="0" anchor="t">
            <a:spAutoFit/>
          </a:bodyPr>
          <a:lstStyle/>
          <a:p>
            <a:pPr>
              <a:spcAft>
                <a:spcPts val="750"/>
              </a:spcAft>
              <a:buClr>
                <a:schemeClr val="lt1"/>
              </a:buClr>
              <a:buSzPts val="2300"/>
            </a:pPr>
            <a:r>
              <a:rPr lang="it-IT" sz="1600" dirty="0">
                <a:latin typeface="+mj-lt"/>
              </a:rPr>
              <a:t>A livello nazionale, la </a:t>
            </a:r>
            <a:r>
              <a:rPr lang="it-IT" sz="1600" b="1" dirty="0">
                <a:solidFill>
                  <a:srgbClr val="6F3E91"/>
                </a:solidFill>
                <a:latin typeface="+mj-lt"/>
              </a:rPr>
              <a:t>propensione delle “donne” a far ricorso a modelli aziendali più strutturati </a:t>
            </a:r>
            <a:r>
              <a:rPr lang="it-IT" sz="1600" dirty="0">
                <a:latin typeface="+mj-lt"/>
              </a:rPr>
              <a:t>si consolida nel 2023. Infatti, le società di capitali condotte da donne sono aumentate in Italia del +1,7% rispetto al 2022 (e del +10,4% rispetto al 2019), arrivando a rappresentare quasi il 26% delle imprese femminili. Di contro, le imprese individuali (che restano, comunque, la forma giuridica più diffusa nell’universo imprenditoriale femminile) diminuiscono del -1,3% e le società di persone, del -3,9%.</a:t>
            </a:r>
          </a:p>
          <a:p>
            <a:pPr>
              <a:spcAft>
                <a:spcPts val="750"/>
              </a:spcAft>
              <a:buClr>
                <a:schemeClr val="lt1"/>
              </a:buClr>
              <a:buSzPts val="2300"/>
            </a:pPr>
            <a:r>
              <a:rPr lang="it-IT" sz="1600" dirty="0">
                <a:latin typeface="+mj-lt"/>
              </a:rPr>
              <a:t>La stessa tendenza che si registra a livello regionale e di singola provincia, fatta eccezione per la crescita delle ditte individuali che si registra nella provincia di Cosenza (+0,9%) e delle altre forme giuridiche che si registra nella provincia di Catanzaro.</a:t>
            </a:r>
          </a:p>
        </p:txBody>
      </p:sp>
    </p:spTree>
    <p:extLst>
      <p:ext uri="{BB962C8B-B14F-4D97-AF65-F5344CB8AC3E}">
        <p14:creationId xmlns:p14="http://schemas.microsoft.com/office/powerpoint/2010/main" val="1311013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0C048D1-259F-81CA-ABAC-BA2F3FD3A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450197"/>
              </p:ext>
            </p:extLst>
          </p:nvPr>
        </p:nvGraphicFramePr>
        <p:xfrm>
          <a:off x="508161" y="2150830"/>
          <a:ext cx="11275940" cy="453612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313416">
                  <a:extLst>
                    <a:ext uri="{9D8B030D-6E8A-4147-A177-3AD203B41FA5}">
                      <a16:colId xmlns:a16="http://schemas.microsoft.com/office/drawing/2014/main" val="3158368853"/>
                    </a:ext>
                  </a:extLst>
                </a:gridCol>
                <a:gridCol w="746877">
                  <a:extLst>
                    <a:ext uri="{9D8B030D-6E8A-4147-A177-3AD203B41FA5}">
                      <a16:colId xmlns:a16="http://schemas.microsoft.com/office/drawing/2014/main" val="1829496393"/>
                    </a:ext>
                  </a:extLst>
                </a:gridCol>
                <a:gridCol w="746877">
                  <a:extLst>
                    <a:ext uri="{9D8B030D-6E8A-4147-A177-3AD203B41FA5}">
                      <a16:colId xmlns:a16="http://schemas.microsoft.com/office/drawing/2014/main" val="3800130418"/>
                    </a:ext>
                  </a:extLst>
                </a:gridCol>
                <a:gridCol w="746877">
                  <a:extLst>
                    <a:ext uri="{9D8B030D-6E8A-4147-A177-3AD203B41FA5}">
                      <a16:colId xmlns:a16="http://schemas.microsoft.com/office/drawing/2014/main" val="1730904767"/>
                    </a:ext>
                  </a:extLst>
                </a:gridCol>
                <a:gridCol w="746877">
                  <a:extLst>
                    <a:ext uri="{9D8B030D-6E8A-4147-A177-3AD203B41FA5}">
                      <a16:colId xmlns:a16="http://schemas.microsoft.com/office/drawing/2014/main" val="1323961232"/>
                    </a:ext>
                  </a:extLst>
                </a:gridCol>
                <a:gridCol w="746877">
                  <a:extLst>
                    <a:ext uri="{9D8B030D-6E8A-4147-A177-3AD203B41FA5}">
                      <a16:colId xmlns:a16="http://schemas.microsoft.com/office/drawing/2014/main" val="2035300134"/>
                    </a:ext>
                  </a:extLst>
                </a:gridCol>
                <a:gridCol w="746877">
                  <a:extLst>
                    <a:ext uri="{9D8B030D-6E8A-4147-A177-3AD203B41FA5}">
                      <a16:colId xmlns:a16="http://schemas.microsoft.com/office/drawing/2014/main" val="1939148391"/>
                    </a:ext>
                  </a:extLst>
                </a:gridCol>
                <a:gridCol w="746877">
                  <a:extLst>
                    <a:ext uri="{9D8B030D-6E8A-4147-A177-3AD203B41FA5}">
                      <a16:colId xmlns:a16="http://schemas.microsoft.com/office/drawing/2014/main" val="3811375870"/>
                    </a:ext>
                  </a:extLst>
                </a:gridCol>
                <a:gridCol w="746877">
                  <a:extLst>
                    <a:ext uri="{9D8B030D-6E8A-4147-A177-3AD203B41FA5}">
                      <a16:colId xmlns:a16="http://schemas.microsoft.com/office/drawing/2014/main" val="2832205632"/>
                    </a:ext>
                  </a:extLst>
                </a:gridCol>
                <a:gridCol w="746877">
                  <a:extLst>
                    <a:ext uri="{9D8B030D-6E8A-4147-A177-3AD203B41FA5}">
                      <a16:colId xmlns:a16="http://schemas.microsoft.com/office/drawing/2014/main" val="2049968498"/>
                    </a:ext>
                  </a:extLst>
                </a:gridCol>
                <a:gridCol w="746877">
                  <a:extLst>
                    <a:ext uri="{9D8B030D-6E8A-4147-A177-3AD203B41FA5}">
                      <a16:colId xmlns:a16="http://schemas.microsoft.com/office/drawing/2014/main" val="733414320"/>
                    </a:ext>
                  </a:extLst>
                </a:gridCol>
                <a:gridCol w="746877">
                  <a:extLst>
                    <a:ext uri="{9D8B030D-6E8A-4147-A177-3AD203B41FA5}">
                      <a16:colId xmlns:a16="http://schemas.microsoft.com/office/drawing/2014/main" val="4230051409"/>
                    </a:ext>
                  </a:extLst>
                </a:gridCol>
                <a:gridCol w="746877">
                  <a:extLst>
                    <a:ext uri="{9D8B030D-6E8A-4147-A177-3AD203B41FA5}">
                      <a16:colId xmlns:a16="http://schemas.microsoft.com/office/drawing/2014/main" val="1695308155"/>
                    </a:ext>
                  </a:extLst>
                </a:gridCol>
              </a:tblGrid>
              <a:tr h="26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non femminili*</a:t>
                      </a:r>
                      <a:endParaRPr lang="it-IT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400" b="1" u="none" strike="noStrike" dirty="0">
                          <a:effectLst/>
                          <a:latin typeface="+mj-lt"/>
                        </a:rPr>
                        <a:t>Attive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femminili*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270029"/>
                  </a:ext>
                </a:extLst>
              </a:tr>
              <a:tr h="26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it-IT" sz="1200" b="0" u="none" strike="noStrike" dirty="0">
                          <a:effectLst/>
                          <a:latin typeface="+mj-lt"/>
                        </a:rPr>
                        <a:t>Provincia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Agricoltura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Industria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Costruzioni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Commercio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Servizi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Agricoltura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Industria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Costruzioni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Commercio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Servizi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73146"/>
                  </a:ext>
                </a:extLst>
              </a:tr>
              <a:tr h="167045">
                <a:tc gridSpan="1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Valori assoluti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70092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Cosenza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4.069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7.624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14.840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13.769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48.717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3.586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4.489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5.366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5302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Catanzaro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1.843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3.771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7.977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6.780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23.321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2.424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2.601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13284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Reggio 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5.701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3.024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5.347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13.676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9.215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3.625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78486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Crotone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3.336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3.062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12.836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1.189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1.101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4906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Vibo Valentia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2.817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2.727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2.968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35274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22.606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10.916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20.303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42.646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35.553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132.024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9.371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2.436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13.443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13.778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41.070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57099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507.216</a:t>
                      </a:r>
                      <a:endParaRPr lang="it-IT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447.326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779.498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1.075.559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1.517.270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4.326.869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196.759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93.431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55.583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331.272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563.091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1.240.136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1767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62261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Cosenza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4.069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7.624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14.840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13.769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48.717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3.586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4.489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5.366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15.161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8938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Reggio 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5.701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3.024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5.347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13.676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9.215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2.483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4.377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3.625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11.744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20664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Catanzaro-Crotone Vibo Valentia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3.823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7.332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14.130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12.569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46.344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3.302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4.577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4.787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784215"/>
                  </a:ext>
                </a:extLst>
              </a:tr>
              <a:tr h="3600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Composizione percentuale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36495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Cosenza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60589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Catanzaro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0506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Reggio 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60214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Crotone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7372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Vibo Valentia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8731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66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89509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4038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Cosenza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56663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Reggio 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6963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Catanzaro-Crotone Vibo Valentia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323090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AED717-809F-FD42-5E5C-4A1B60C429E3}"/>
              </a:ext>
            </a:extLst>
          </p:cNvPr>
          <p:cNvSpPr txBox="1"/>
          <p:nvPr/>
        </p:nvSpPr>
        <p:spPr>
          <a:xfrm>
            <a:off x="416604" y="6652114"/>
            <a:ext cx="21098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+mj-lt"/>
              </a:rPr>
              <a:t>* Al netto delle «non classificate»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E50D31-DAEF-B6A1-331E-EDD34E38663A}"/>
              </a:ext>
            </a:extLst>
          </p:cNvPr>
          <p:cNvSpPr txBox="1"/>
          <p:nvPr/>
        </p:nvSpPr>
        <p:spPr>
          <a:xfrm>
            <a:off x="508161" y="1843053"/>
            <a:ext cx="7394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+mj-lt"/>
              </a:rPr>
              <a:t>Imprese femminili e non per settori produttivi, Anno 2023 (valori assoluti e composizione percentuale)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EC0D03D-7383-74EA-538C-409E9E7C8505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LE IMPRESE PER MACROSETTORE: COMPOSIZIONE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653E3A-AA03-B3B8-023D-56A3C8DE6005}"/>
              </a:ext>
            </a:extLst>
          </p:cNvPr>
          <p:cNvSpPr txBox="1"/>
          <p:nvPr/>
        </p:nvSpPr>
        <p:spPr>
          <a:xfrm>
            <a:off x="407895" y="1484580"/>
            <a:ext cx="115228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In generale, </a:t>
            </a:r>
            <a:r>
              <a:rPr lang="it-IT" sz="1400" b="1" dirty="0">
                <a:solidFill>
                  <a:srgbClr val="6F3E91"/>
                </a:solidFill>
                <a:latin typeface="+mj-lt"/>
                <a:ea typeface="Times New Roman" panose="02020603050405020304" pitchFamily="18" charset="0"/>
              </a:rPr>
              <a:t>quello femminile risulta un segmento produttivo poco “industrializzato” e fortemente orientato ai servizi.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71965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D3D27D-BF74-BB47-AF57-72583199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065ACE-3861-B866-77E6-8140FB3C11B1}"/>
              </a:ext>
            </a:extLst>
          </p:cNvPr>
          <p:cNvSpPr txBox="1"/>
          <p:nvPr/>
        </p:nvSpPr>
        <p:spPr>
          <a:xfrm>
            <a:off x="1095375" y="2533650"/>
            <a:ext cx="9725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L’IMPRENDITORIA FEMMINILE IN ITALIA						  3</a:t>
            </a:r>
          </a:p>
          <a:p>
            <a:endParaRPr lang="it-IT" dirty="0"/>
          </a:p>
          <a:p>
            <a:r>
              <a:rPr lang="it-IT" dirty="0"/>
              <a:t>LE IMPRESE FEMMINILI IN CALABRIA E NELLA CITTA’ METROPOLITANA DI REGGIO CALABRIA	11</a:t>
            </a:r>
          </a:p>
          <a:p>
            <a:endParaRPr lang="it-IT" dirty="0"/>
          </a:p>
          <a:p>
            <a:r>
              <a:rPr lang="it-IT" dirty="0"/>
              <a:t>LE IMPRESE FEMMINILI E LE TRANSIZIONI GEMELLE					24</a:t>
            </a:r>
          </a:p>
          <a:p>
            <a:endParaRPr lang="it-IT" dirty="0"/>
          </a:p>
          <a:p>
            <a:r>
              <a:rPr lang="it-IT" dirty="0"/>
              <a:t>LE IMPRESE FEMMINILI NELLA CULTURA E NELL’ECONOMIA DEL MARE			25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5560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E4362-08D2-F42D-2637-443D29C66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E6685F-A0FE-75AF-8006-268AD5CEFCD4}"/>
              </a:ext>
            </a:extLst>
          </p:cNvPr>
          <p:cNvSpPr txBox="1"/>
          <p:nvPr/>
        </p:nvSpPr>
        <p:spPr>
          <a:xfrm>
            <a:off x="508160" y="6021823"/>
            <a:ext cx="21098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+mj-lt"/>
              </a:rPr>
              <a:t>* Al netto delle «non classificate»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E4C1A50-B773-0E31-4642-52680E4422EF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LE IMPRESE PER MACROSETTORE: COMPOSIZIONE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BBFDD4-F6F3-BFA8-041C-AE10C766DAFE}"/>
              </a:ext>
            </a:extLst>
          </p:cNvPr>
          <p:cNvSpPr txBox="1"/>
          <p:nvPr/>
        </p:nvSpPr>
        <p:spPr>
          <a:xfrm>
            <a:off x="508160" y="1522729"/>
            <a:ext cx="1127594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>
                <a:solidFill>
                  <a:srgbClr val="000000"/>
                </a:solidFill>
                <a:latin typeface="+mj-lt"/>
              </a:rPr>
              <a:t>I territori della Camera di commercio di Reggio Calabria presentano una concentrazione di imprese femminili all’interno del settore agricolo e del commercio maggiore rispetto al dato medio nazionale. </a:t>
            </a:r>
            <a:r>
              <a:rPr lang="it-IT" sz="1500" dirty="0">
                <a:latin typeface="+mj-lt"/>
                <a:ea typeface="Times New Roman" panose="02020603050405020304" pitchFamily="18" charset="0"/>
              </a:rPr>
              <a:t>Nei territori della Città metropolitana di Reggio Calabria, </a:t>
            </a:r>
            <a:r>
              <a:rPr lang="it-IT" sz="1500" b="1" dirty="0">
                <a:solidFill>
                  <a:srgbClr val="6F3E91"/>
                </a:solidFill>
                <a:latin typeface="+mj-lt"/>
                <a:ea typeface="Times New Roman" panose="02020603050405020304" pitchFamily="18" charset="0"/>
              </a:rPr>
              <a:t>le imprese rosa diminuiscono </a:t>
            </a:r>
            <a:r>
              <a:rPr lang="it-IT" sz="1500" dirty="0">
                <a:latin typeface="+mj-lt"/>
                <a:ea typeface="Times New Roman" panose="02020603050405020304" pitchFamily="18" charset="0"/>
              </a:rPr>
              <a:t>rispetto al 2022 soprattutto </a:t>
            </a:r>
            <a:r>
              <a:rPr lang="it-IT" sz="1500" b="1" dirty="0">
                <a:solidFill>
                  <a:srgbClr val="6F3E91"/>
                </a:solidFill>
                <a:latin typeface="+mj-lt"/>
                <a:ea typeface="Times New Roman" panose="02020603050405020304" pitchFamily="18" charset="0"/>
              </a:rPr>
              <a:t>nell’agricoltura e nell’industria e meno nel commercio</a:t>
            </a:r>
            <a:r>
              <a:rPr lang="it-IT" sz="15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it-IT" sz="15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Positivo, invece, l’andamento nelle costruzioni (+0,4%) e nei servizi (+0,6%).</a:t>
            </a:r>
          </a:p>
          <a:p>
            <a:endParaRPr lang="it-IT" sz="1500" dirty="0">
              <a:highlight>
                <a:srgbClr val="FFFF00"/>
              </a:highlight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B0420C3-743D-1B86-AE02-9A69BF85F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60075"/>
              </p:ext>
            </p:extLst>
          </p:nvPr>
        </p:nvGraphicFramePr>
        <p:xfrm>
          <a:off x="508160" y="3460327"/>
          <a:ext cx="11457829" cy="246300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487589">
                  <a:extLst>
                    <a:ext uri="{9D8B030D-6E8A-4147-A177-3AD203B41FA5}">
                      <a16:colId xmlns:a16="http://schemas.microsoft.com/office/drawing/2014/main" val="3158368853"/>
                    </a:ext>
                  </a:extLst>
                </a:gridCol>
                <a:gridCol w="747520">
                  <a:extLst>
                    <a:ext uri="{9D8B030D-6E8A-4147-A177-3AD203B41FA5}">
                      <a16:colId xmlns:a16="http://schemas.microsoft.com/office/drawing/2014/main" val="342700045"/>
                    </a:ext>
                  </a:extLst>
                </a:gridCol>
                <a:gridCol w="747520">
                  <a:extLst>
                    <a:ext uri="{9D8B030D-6E8A-4147-A177-3AD203B41FA5}">
                      <a16:colId xmlns:a16="http://schemas.microsoft.com/office/drawing/2014/main" val="3800130418"/>
                    </a:ext>
                  </a:extLst>
                </a:gridCol>
                <a:gridCol w="747520">
                  <a:extLst>
                    <a:ext uri="{9D8B030D-6E8A-4147-A177-3AD203B41FA5}">
                      <a16:colId xmlns:a16="http://schemas.microsoft.com/office/drawing/2014/main" val="1730904767"/>
                    </a:ext>
                  </a:extLst>
                </a:gridCol>
                <a:gridCol w="747520">
                  <a:extLst>
                    <a:ext uri="{9D8B030D-6E8A-4147-A177-3AD203B41FA5}">
                      <a16:colId xmlns:a16="http://schemas.microsoft.com/office/drawing/2014/main" val="1323961232"/>
                    </a:ext>
                  </a:extLst>
                </a:gridCol>
                <a:gridCol w="747520">
                  <a:extLst>
                    <a:ext uri="{9D8B030D-6E8A-4147-A177-3AD203B41FA5}">
                      <a16:colId xmlns:a16="http://schemas.microsoft.com/office/drawing/2014/main" val="2035300134"/>
                    </a:ext>
                  </a:extLst>
                </a:gridCol>
                <a:gridCol w="747520">
                  <a:extLst>
                    <a:ext uri="{9D8B030D-6E8A-4147-A177-3AD203B41FA5}">
                      <a16:colId xmlns:a16="http://schemas.microsoft.com/office/drawing/2014/main" val="1939148391"/>
                    </a:ext>
                  </a:extLst>
                </a:gridCol>
                <a:gridCol w="747520">
                  <a:extLst>
                    <a:ext uri="{9D8B030D-6E8A-4147-A177-3AD203B41FA5}">
                      <a16:colId xmlns:a16="http://schemas.microsoft.com/office/drawing/2014/main" val="3811375870"/>
                    </a:ext>
                  </a:extLst>
                </a:gridCol>
                <a:gridCol w="747520">
                  <a:extLst>
                    <a:ext uri="{9D8B030D-6E8A-4147-A177-3AD203B41FA5}">
                      <a16:colId xmlns:a16="http://schemas.microsoft.com/office/drawing/2014/main" val="2832205632"/>
                    </a:ext>
                  </a:extLst>
                </a:gridCol>
                <a:gridCol w="747520">
                  <a:extLst>
                    <a:ext uri="{9D8B030D-6E8A-4147-A177-3AD203B41FA5}">
                      <a16:colId xmlns:a16="http://schemas.microsoft.com/office/drawing/2014/main" val="2049968498"/>
                    </a:ext>
                  </a:extLst>
                </a:gridCol>
                <a:gridCol w="747520">
                  <a:extLst>
                    <a:ext uri="{9D8B030D-6E8A-4147-A177-3AD203B41FA5}">
                      <a16:colId xmlns:a16="http://schemas.microsoft.com/office/drawing/2014/main" val="733414320"/>
                    </a:ext>
                  </a:extLst>
                </a:gridCol>
                <a:gridCol w="747520">
                  <a:extLst>
                    <a:ext uri="{9D8B030D-6E8A-4147-A177-3AD203B41FA5}">
                      <a16:colId xmlns:a16="http://schemas.microsoft.com/office/drawing/2014/main" val="4230051409"/>
                    </a:ext>
                  </a:extLst>
                </a:gridCol>
                <a:gridCol w="747520">
                  <a:extLst>
                    <a:ext uri="{9D8B030D-6E8A-4147-A177-3AD203B41FA5}">
                      <a16:colId xmlns:a16="http://schemas.microsoft.com/office/drawing/2014/main" val="1695308155"/>
                    </a:ext>
                  </a:extLst>
                </a:gridCol>
              </a:tblGrid>
              <a:tr h="26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Var. 2023/2022</a:t>
                      </a:r>
                    </a:p>
                    <a:p>
                      <a:pPr 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femminili</a:t>
                      </a:r>
                      <a:endParaRPr lang="it-IT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400" b="1" u="none" strike="noStrike" dirty="0">
                          <a:effectLst/>
                          <a:latin typeface="+mj-lt"/>
                        </a:rPr>
                        <a:t>Attive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Var. 2023/2019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femminili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270029"/>
                  </a:ext>
                </a:extLst>
              </a:tr>
              <a:tr h="26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it-IT" sz="1200" b="0" u="none" strike="noStrike" dirty="0">
                          <a:effectLst/>
                          <a:latin typeface="+mj-lt"/>
                        </a:rPr>
                        <a:t>Provincia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Agricoltura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Industria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Costruzioni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Commercio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Servizi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Agricoltura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Industria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Costruzioni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Commercio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Servizi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7314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Cosenza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5302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Catanzaro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-14,7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-9,3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13284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Reggio 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-7,0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78486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Crotone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4906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Vibo Valentia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35274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57099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-6,4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1767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it-IT" sz="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62261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Cosenza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8938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Reggio 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-7,0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206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CCIAA Catanzaro-Crotone Vibo Valentia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-8,3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784215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E8AA92-157E-B7D6-9669-FAFB3D4843B6}"/>
              </a:ext>
            </a:extLst>
          </p:cNvPr>
          <p:cNvSpPr txBox="1"/>
          <p:nvPr/>
        </p:nvSpPr>
        <p:spPr>
          <a:xfrm>
            <a:off x="458028" y="3054059"/>
            <a:ext cx="5233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+mj-lt"/>
              </a:rPr>
              <a:t>Imprese femminili per macrosettore, Anno 2023 (variazioni percentuali)</a:t>
            </a:r>
          </a:p>
        </p:txBody>
      </p:sp>
    </p:spTree>
    <p:extLst>
      <p:ext uri="{BB962C8B-B14F-4D97-AF65-F5344CB8AC3E}">
        <p14:creationId xmlns:p14="http://schemas.microsoft.com/office/powerpoint/2010/main" val="3358726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9DD04AC8-B316-EBF9-790E-66EBC108FCB7}"/>
              </a:ext>
            </a:extLst>
          </p:cNvPr>
          <p:cNvSpPr txBox="1"/>
          <p:nvPr/>
        </p:nvSpPr>
        <p:spPr>
          <a:xfrm>
            <a:off x="660400" y="1752600"/>
            <a:ext cx="10843057" cy="984885"/>
          </a:xfrm>
          <a:prstGeom prst="rect">
            <a:avLst/>
          </a:prstGeom>
        </p:spPr>
        <p:txBody>
          <a:bodyPr wrap="square" lIns="0" tIns="0" rIns="0" bIns="0" numCol="1" spcCol="0" rtlCol="0" anchor="t">
            <a:spAutoFit/>
          </a:bodyPr>
          <a:lstStyle/>
          <a:p>
            <a:pPr>
              <a:spcAft>
                <a:spcPts val="750"/>
              </a:spcAft>
            </a:pPr>
            <a:r>
              <a:rPr lang="it-IT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Nel 2023, la distribuzione per tasso di femminilizzazione mostra come il settore più “rosa” nei territori della Camera di commercio di Reggio Calabria sia quello legato al </a:t>
            </a:r>
            <a:r>
              <a:rPr lang="it-IT" sz="1600" b="1" dirty="0">
                <a:solidFill>
                  <a:srgbClr val="6F3E91"/>
                </a:solidFill>
                <a:latin typeface="+mj-lt"/>
                <a:ea typeface="Times New Roman" panose="02020603050405020304" pitchFamily="18" charset="0"/>
              </a:rPr>
              <a:t>settore moda </a:t>
            </a:r>
            <a:r>
              <a:rPr lang="it-IT" sz="1600" dirty="0">
                <a:latin typeface="+mj-lt"/>
                <a:ea typeface="Times New Roman" panose="02020603050405020304" pitchFamily="18" charset="0"/>
              </a:rPr>
              <a:t>(all’interno del quale circa 57 imprese ogni 100 sono guidate da donne). </a:t>
            </a:r>
            <a:r>
              <a:rPr lang="it-IT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Seguono gli </a:t>
            </a:r>
            <a:r>
              <a:rPr lang="it-IT" sz="1600" b="1" dirty="0">
                <a:solidFill>
                  <a:srgbClr val="6F3E91"/>
                </a:solidFill>
                <a:latin typeface="+mj-lt"/>
                <a:ea typeface="Times New Roman" panose="02020603050405020304" pitchFamily="18" charset="0"/>
              </a:rPr>
              <a:t>“altri servizi alla persona”</a:t>
            </a:r>
            <a:r>
              <a:rPr lang="it-IT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i servizi di </a:t>
            </a:r>
            <a:r>
              <a:rPr lang="it-IT" sz="1600" b="1" dirty="0">
                <a:solidFill>
                  <a:srgbClr val="6F3E91"/>
                </a:solidFill>
                <a:latin typeface="+mj-lt"/>
                <a:ea typeface="Times New Roman" panose="02020603050405020304" pitchFamily="18" charset="0"/>
              </a:rPr>
              <a:t>istruzione</a:t>
            </a:r>
            <a:r>
              <a:rPr lang="it-IT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e legati alla </a:t>
            </a:r>
            <a:r>
              <a:rPr lang="it-IT" sz="1600" b="1" dirty="0">
                <a:solidFill>
                  <a:srgbClr val="6F3E91"/>
                </a:solidFill>
                <a:latin typeface="+mj-lt"/>
                <a:ea typeface="Times New Roman" panose="02020603050405020304" pitchFamily="18" charset="0"/>
              </a:rPr>
              <a:t>“sanità e assistenza sociale”</a:t>
            </a:r>
            <a:r>
              <a:rPr lang="it-IT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(servizi per anziani, asili nido, centri di medicina estetica, ecc.).</a:t>
            </a:r>
            <a:endParaRPr lang="it-IT" sz="1600" b="1" dirty="0">
              <a:solidFill>
                <a:srgbClr val="6F3E9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078100CF-5516-474D-3EE5-5B5A6DDA210E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LE SPECIALIZZAZIONI SETTORIALI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D93353-638F-0372-86ED-14F6991AFF73}"/>
              </a:ext>
            </a:extLst>
          </p:cNvPr>
          <p:cNvSpPr txBox="1"/>
          <p:nvPr/>
        </p:nvSpPr>
        <p:spPr>
          <a:xfrm>
            <a:off x="1737829" y="2987573"/>
            <a:ext cx="142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6F3E91"/>
                </a:solidFill>
                <a:latin typeface="+mj-lt"/>
              </a:rPr>
              <a:t>CCIAA REGGIO CALABRIA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42B6D6-9D41-A779-6D82-6B02677E835F}"/>
              </a:ext>
            </a:extLst>
          </p:cNvPr>
          <p:cNvSpPr txBox="1"/>
          <p:nvPr/>
        </p:nvSpPr>
        <p:spPr>
          <a:xfrm>
            <a:off x="5760533" y="3095294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6F3E91"/>
                </a:solidFill>
                <a:latin typeface="+mj-lt"/>
              </a:rPr>
              <a:t>CALABRIA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5BE3C1-5B4C-CB76-914E-993BC2291665}"/>
              </a:ext>
            </a:extLst>
          </p:cNvPr>
          <p:cNvSpPr txBox="1"/>
          <p:nvPr/>
        </p:nvSpPr>
        <p:spPr>
          <a:xfrm>
            <a:off x="9839516" y="3121223"/>
            <a:ext cx="614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6F3E91"/>
                </a:solidFill>
                <a:latin typeface="+mj-lt"/>
              </a:rPr>
              <a:t>ITALIA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C6B78D5-5144-9F04-2D72-351B0BD18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992802"/>
              </p:ext>
            </p:extLst>
          </p:nvPr>
        </p:nvGraphicFramePr>
        <p:xfrm>
          <a:off x="845914" y="3559199"/>
          <a:ext cx="2832856" cy="1892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86">
                  <a:extLst>
                    <a:ext uri="{9D8B030D-6E8A-4147-A177-3AD203B41FA5}">
                      <a16:colId xmlns:a16="http://schemas.microsoft.com/office/drawing/2014/main" val="665240532"/>
                    </a:ext>
                  </a:extLst>
                </a:gridCol>
                <a:gridCol w="2174945">
                  <a:extLst>
                    <a:ext uri="{9D8B030D-6E8A-4147-A177-3AD203B41FA5}">
                      <a16:colId xmlns:a16="http://schemas.microsoft.com/office/drawing/2014/main" val="1706585"/>
                    </a:ext>
                  </a:extLst>
                </a:gridCol>
                <a:gridCol w="337825">
                  <a:extLst>
                    <a:ext uri="{9D8B030D-6E8A-4147-A177-3AD203B41FA5}">
                      <a16:colId xmlns:a16="http://schemas.microsoft.com/office/drawing/2014/main" val="187078653"/>
                    </a:ext>
                  </a:extLst>
                </a:gridCol>
              </a:tblGrid>
              <a:tr h="3784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Tessile, abbigliamento, pelli e calzature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56,6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9493"/>
                  </a:ext>
                </a:extLst>
              </a:tr>
              <a:tr h="3784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Altre attività di servizi alla persona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53,4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01964"/>
                  </a:ext>
                </a:extLst>
              </a:tr>
              <a:tr h="3784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Istruzione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461276"/>
                  </a:ext>
                </a:extLst>
              </a:tr>
              <a:tr h="3784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Sanità e assistenza sociale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36,9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97166"/>
                  </a:ext>
                </a:extLst>
              </a:tr>
              <a:tr h="3784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Agricoltura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50353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6E5D6112-6437-8631-94A1-F1AB6A8D3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94699"/>
              </p:ext>
            </p:extLst>
          </p:nvPr>
        </p:nvGraphicFramePr>
        <p:xfrm>
          <a:off x="8497594" y="3559199"/>
          <a:ext cx="3005863" cy="1892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634">
                  <a:extLst>
                    <a:ext uri="{9D8B030D-6E8A-4147-A177-3AD203B41FA5}">
                      <a16:colId xmlns:a16="http://schemas.microsoft.com/office/drawing/2014/main" val="665240532"/>
                    </a:ext>
                  </a:extLst>
                </a:gridCol>
                <a:gridCol w="2307772">
                  <a:extLst>
                    <a:ext uri="{9D8B030D-6E8A-4147-A177-3AD203B41FA5}">
                      <a16:colId xmlns:a16="http://schemas.microsoft.com/office/drawing/2014/main" val="1706585"/>
                    </a:ext>
                  </a:extLst>
                </a:gridCol>
                <a:gridCol w="358457">
                  <a:extLst>
                    <a:ext uri="{9D8B030D-6E8A-4147-A177-3AD203B41FA5}">
                      <a16:colId xmlns:a16="http://schemas.microsoft.com/office/drawing/2014/main" val="187078653"/>
                    </a:ext>
                  </a:extLst>
                </a:gridCol>
              </a:tblGrid>
              <a:tr h="3784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Altre attività di servizi alla persona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01964"/>
                  </a:ext>
                </a:extLst>
              </a:tr>
              <a:tr h="3784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Tessile, abbigliamento, pelli e calzature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461276"/>
                  </a:ext>
                </a:extLst>
              </a:tr>
              <a:tr h="3784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Sanità e assistenza sociale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97166"/>
                  </a:ext>
                </a:extLst>
              </a:tr>
              <a:tr h="3784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Commercio al dettaglio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50353"/>
                  </a:ext>
                </a:extLst>
              </a:tr>
              <a:tr h="3784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Istruzione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23804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423CBD90-34F1-803C-87F1-098761E2F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247964"/>
              </p:ext>
            </p:extLst>
          </p:nvPr>
        </p:nvGraphicFramePr>
        <p:xfrm>
          <a:off x="4684630" y="3559199"/>
          <a:ext cx="2832856" cy="1892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86">
                  <a:extLst>
                    <a:ext uri="{9D8B030D-6E8A-4147-A177-3AD203B41FA5}">
                      <a16:colId xmlns:a16="http://schemas.microsoft.com/office/drawing/2014/main" val="665240532"/>
                    </a:ext>
                  </a:extLst>
                </a:gridCol>
                <a:gridCol w="2174945">
                  <a:extLst>
                    <a:ext uri="{9D8B030D-6E8A-4147-A177-3AD203B41FA5}">
                      <a16:colId xmlns:a16="http://schemas.microsoft.com/office/drawing/2014/main" val="1706585"/>
                    </a:ext>
                  </a:extLst>
                </a:gridCol>
                <a:gridCol w="337825">
                  <a:extLst>
                    <a:ext uri="{9D8B030D-6E8A-4147-A177-3AD203B41FA5}">
                      <a16:colId xmlns:a16="http://schemas.microsoft.com/office/drawing/2014/main" val="187078653"/>
                    </a:ext>
                  </a:extLst>
                </a:gridCol>
              </a:tblGrid>
              <a:tr h="3784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Altre attività di servizi alla persona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54,1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01964"/>
                  </a:ext>
                </a:extLst>
              </a:tr>
              <a:tr h="3784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Tessile, abbigliamento, pelli e calzature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50,5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461276"/>
                  </a:ext>
                </a:extLst>
              </a:tr>
              <a:tr h="3784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Sanità e assistenza sociale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34,7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97166"/>
                  </a:ext>
                </a:extLst>
              </a:tr>
              <a:tr h="3784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Istruzione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50353"/>
                  </a:ext>
                </a:extLst>
              </a:tr>
              <a:tr h="3784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Commercio al dettaglio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23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894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04602D8-E78D-3E3D-9A06-314F01727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672908"/>
              </p:ext>
            </p:extLst>
          </p:nvPr>
        </p:nvGraphicFramePr>
        <p:xfrm>
          <a:off x="1828337" y="3620896"/>
          <a:ext cx="7643194" cy="171323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186314">
                  <a:extLst>
                    <a:ext uri="{9D8B030D-6E8A-4147-A177-3AD203B41FA5}">
                      <a16:colId xmlns:a16="http://schemas.microsoft.com/office/drawing/2014/main" val="26714241"/>
                    </a:ext>
                  </a:extLst>
                </a:gridCol>
                <a:gridCol w="909480">
                  <a:extLst>
                    <a:ext uri="{9D8B030D-6E8A-4147-A177-3AD203B41FA5}">
                      <a16:colId xmlns:a16="http://schemas.microsoft.com/office/drawing/2014/main" val="1322845489"/>
                    </a:ext>
                  </a:extLst>
                </a:gridCol>
                <a:gridCol w="909480">
                  <a:extLst>
                    <a:ext uri="{9D8B030D-6E8A-4147-A177-3AD203B41FA5}">
                      <a16:colId xmlns:a16="http://schemas.microsoft.com/office/drawing/2014/main" val="1564977305"/>
                    </a:ext>
                  </a:extLst>
                </a:gridCol>
                <a:gridCol w="909480">
                  <a:extLst>
                    <a:ext uri="{9D8B030D-6E8A-4147-A177-3AD203B41FA5}">
                      <a16:colId xmlns:a16="http://schemas.microsoft.com/office/drawing/2014/main" val="1728799359"/>
                    </a:ext>
                  </a:extLst>
                </a:gridCol>
                <a:gridCol w="909480">
                  <a:extLst>
                    <a:ext uri="{9D8B030D-6E8A-4147-A177-3AD203B41FA5}">
                      <a16:colId xmlns:a16="http://schemas.microsoft.com/office/drawing/2014/main" val="733777621"/>
                    </a:ext>
                  </a:extLst>
                </a:gridCol>
                <a:gridCol w="909480">
                  <a:extLst>
                    <a:ext uri="{9D8B030D-6E8A-4147-A177-3AD203B41FA5}">
                      <a16:colId xmlns:a16="http://schemas.microsoft.com/office/drawing/2014/main" val="1440124530"/>
                    </a:ext>
                  </a:extLst>
                </a:gridCol>
                <a:gridCol w="909480">
                  <a:extLst>
                    <a:ext uri="{9D8B030D-6E8A-4147-A177-3AD203B41FA5}">
                      <a16:colId xmlns:a16="http://schemas.microsoft.com/office/drawing/2014/main" val="34491126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femminili**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non femminili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66808"/>
                  </a:ext>
                </a:extLst>
              </a:tr>
              <a:tr h="26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u="none" strike="noStrike" dirty="0">
                          <a:effectLst/>
                          <a:latin typeface="+mj-lt"/>
                        </a:rPr>
                        <a:t>Provincia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Esclusiva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Forte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Maggioritaria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378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Cosenza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7871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Catanzaro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32337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Reggio 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52377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Crotone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8617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Vibo Valentia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3452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1334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1.816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11.586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13.402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768495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7445AC-246A-D73A-EE9D-895C47F04340}"/>
              </a:ext>
            </a:extLst>
          </p:cNvPr>
          <p:cNvSpPr txBox="1"/>
          <p:nvPr/>
        </p:nvSpPr>
        <p:spPr>
          <a:xfrm>
            <a:off x="553495" y="6120276"/>
            <a:ext cx="10297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*</a:t>
            </a:r>
            <a:r>
              <a:rPr lang="it-IT" sz="800" dirty="0">
                <a:latin typeface="DM Sans" pitchFamily="2" charset="0"/>
              </a:rPr>
              <a:t>Nell’ambito della normativa italiana (vedasi Legge 221/2012 e successive modifiche) sono da considerarsi startup innovative le società di capitali, costituite anche in forma cooperativa, o società europee aventi sede fiscale in Italia, che rispondono a determinati requisiti</a:t>
            </a:r>
            <a:r>
              <a:rPr lang="it-IT" sz="800" baseline="30000" dirty="0">
                <a:latin typeface="DM Sans" pitchFamily="2" charset="0"/>
              </a:rPr>
              <a:t>13</a:t>
            </a:r>
            <a:r>
              <a:rPr lang="it-IT" sz="800" dirty="0">
                <a:latin typeface="DM Sans" pitchFamily="2" charset="0"/>
              </a:rPr>
              <a:t> e aventi come oggetto sociale esclusivo o prevalente: lo sviluppo, la produzione e la commercializzazione di prodotti o servizi innovativi ad alto valore tecnologico. </a:t>
            </a:r>
          </a:p>
          <a:p>
            <a:pPr algn="just"/>
            <a:endParaRPr lang="it-IT" sz="800" dirty="0">
              <a:highlight>
                <a:srgbClr val="FFFF00"/>
              </a:highligh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EE4BAAC-51D5-61EE-E2BA-353CF1B95DEA}"/>
              </a:ext>
            </a:extLst>
          </p:cNvPr>
          <p:cNvSpPr txBox="1"/>
          <p:nvPr/>
        </p:nvSpPr>
        <p:spPr>
          <a:xfrm>
            <a:off x="553496" y="6519446"/>
            <a:ext cx="10297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it-IT" sz="800" dirty="0"/>
              <a:t>**</a:t>
            </a:r>
            <a:r>
              <a:rPr lang="it-IT" sz="800" dirty="0">
                <a:latin typeface="DM Sans" pitchFamily="2" charset="0"/>
              </a:rPr>
              <a:t>Prevalenza femminile: Maggioritaria (</a:t>
            </a:r>
            <a:r>
              <a:rPr lang="it-IT" sz="800" dirty="0">
                <a:solidFill>
                  <a:srgbClr val="000000"/>
                </a:solidFill>
                <a:latin typeface="DM Sans" pitchFamily="2" charset="0"/>
              </a:rPr>
              <a:t>[% del capitale sociale + % Amministratori] / 2 &gt; 50%); Forte ([% del capitale sociale + % Amministratori] / 2 &gt; 66%); Esclusiva ([% del capitale sociale + % Amministratori] / 2 = 100%)</a:t>
            </a:r>
            <a:endParaRPr lang="it-IT" sz="800" dirty="0">
              <a:latin typeface="DM Sans" pitchFamily="2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FB7C7DE-D8DB-B63C-D6D7-3064207869FE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LE START-UP INNOVATIVE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F65E59-1EFA-F9EF-006A-13ABC02DD5EF}"/>
              </a:ext>
            </a:extLst>
          </p:cNvPr>
          <p:cNvSpPr txBox="1"/>
          <p:nvPr/>
        </p:nvSpPr>
        <p:spPr>
          <a:xfrm>
            <a:off x="1750432" y="3267423"/>
            <a:ext cx="3520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+mj-lt"/>
              </a:rPr>
              <a:t>Start-up innovative femminili e non, Anno 2023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B4451A-E538-926A-B36F-EE9CC973A7B4}"/>
              </a:ext>
            </a:extLst>
          </p:cNvPr>
          <p:cNvSpPr txBox="1"/>
          <p:nvPr/>
        </p:nvSpPr>
        <p:spPr>
          <a:xfrm>
            <a:off x="623164" y="1711833"/>
            <a:ext cx="111349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In Italia, al 31 dicembre 2023 risultano iscritte alla Sezione speciale del Registro delle imprese* circa 13mila e quattrocento start-up innovative, di cui poco più di 1.800 femminili, pari al 13,6% del totale. Le </a:t>
            </a:r>
            <a:r>
              <a:rPr lang="it-IT" sz="1600" b="1" dirty="0">
                <a:solidFill>
                  <a:srgbClr val="6F3E91"/>
                </a:solidFill>
                <a:latin typeface="+mj-lt"/>
              </a:rPr>
              <a:t>start-up innovative localizzate in Calabria sono 251; di queste, 46 sono a conduzione femminile 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(il 18,3%). Si tratta perlopiù di imprese a forte o esclusiva presenza femminile localizzate nelle province di Cosenza e Catanzaro e nella Città metropolitana di Reggio Calabria.</a:t>
            </a:r>
          </a:p>
        </p:txBody>
      </p:sp>
    </p:spTree>
    <p:extLst>
      <p:ext uri="{BB962C8B-B14F-4D97-AF65-F5344CB8AC3E}">
        <p14:creationId xmlns:p14="http://schemas.microsoft.com/office/powerpoint/2010/main" val="497553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7B622C6-BB2A-6742-26AE-2E7D1F606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424910"/>
              </p:ext>
            </p:extLst>
          </p:nvPr>
        </p:nvGraphicFramePr>
        <p:xfrm>
          <a:off x="683449" y="3429000"/>
          <a:ext cx="5820009" cy="200422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97589">
                  <a:extLst>
                    <a:ext uri="{9D8B030D-6E8A-4147-A177-3AD203B41FA5}">
                      <a16:colId xmlns:a16="http://schemas.microsoft.com/office/drawing/2014/main" val="3048345111"/>
                    </a:ext>
                  </a:extLst>
                </a:gridCol>
                <a:gridCol w="1030605">
                  <a:extLst>
                    <a:ext uri="{9D8B030D-6E8A-4147-A177-3AD203B41FA5}">
                      <a16:colId xmlns:a16="http://schemas.microsoft.com/office/drawing/2014/main" val="590294568"/>
                    </a:ext>
                  </a:extLst>
                </a:gridCol>
                <a:gridCol w="1030605">
                  <a:extLst>
                    <a:ext uri="{9D8B030D-6E8A-4147-A177-3AD203B41FA5}">
                      <a16:colId xmlns:a16="http://schemas.microsoft.com/office/drawing/2014/main" val="3310677937"/>
                    </a:ext>
                  </a:extLst>
                </a:gridCol>
                <a:gridCol w="1030605">
                  <a:extLst>
                    <a:ext uri="{9D8B030D-6E8A-4147-A177-3AD203B41FA5}">
                      <a16:colId xmlns:a16="http://schemas.microsoft.com/office/drawing/2014/main" val="1066565404"/>
                    </a:ext>
                  </a:extLst>
                </a:gridCol>
                <a:gridCol w="1030605">
                  <a:extLst>
                    <a:ext uri="{9D8B030D-6E8A-4147-A177-3AD203B41FA5}">
                      <a16:colId xmlns:a16="http://schemas.microsoft.com/office/drawing/2014/main" val="4006155861"/>
                    </a:ext>
                  </a:extLst>
                </a:gridCol>
              </a:tblGrid>
              <a:tr h="1721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non femminili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femminili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400" b="1" u="none" strike="noStrike" dirty="0">
                        <a:effectLst/>
                        <a:latin typeface="DM Sans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98898"/>
                  </a:ext>
                </a:extLst>
              </a:tr>
              <a:tr h="3887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Quota dipendenti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 laurea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u="none" strike="noStrike" dirty="0">
                          <a:effectLst/>
                          <a:latin typeface="+mj-lt"/>
                        </a:rPr>
                        <a:t>Con laurea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u="none" strike="noStrike" dirty="0">
                          <a:effectLst/>
                          <a:latin typeface="+mj-lt"/>
                        </a:rPr>
                        <a:t>STEM*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Quota dipendenti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 laurea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u="none" strike="noStrike" dirty="0">
                          <a:effectLst/>
                          <a:latin typeface="+mj-lt"/>
                        </a:rPr>
                        <a:t>Con laurea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u="none" strike="noStrike" dirty="0">
                          <a:effectLst/>
                          <a:latin typeface="+mj-lt"/>
                        </a:rPr>
                        <a:t>STEM*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9574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Cosenza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67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Catanzaro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03074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Reggio 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9087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Crotone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1498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Vibo Valentia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5013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7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it-IT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646521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7111B9-1197-2536-D6DA-65959E6D1A8D}"/>
              </a:ext>
            </a:extLst>
          </p:cNvPr>
          <p:cNvSpPr txBox="1"/>
          <p:nvPr/>
        </p:nvSpPr>
        <p:spPr>
          <a:xfrm>
            <a:off x="619727" y="5666835"/>
            <a:ext cx="4382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*STEM: Science, </a:t>
            </a:r>
            <a:r>
              <a:rPr lang="en-US" sz="1200" dirty="0"/>
              <a:t>science, technology, engineering and mathematics</a:t>
            </a:r>
            <a:endParaRPr lang="it-IT" sz="12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48FA320-7F34-9420-C7E5-5E14F0708F7C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LAUREATI STEM ALL’INTERNO DELLE IMPRESE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4F15C8-90E4-1DF1-3FDE-C1A721E9E8EF}"/>
              </a:ext>
            </a:extLst>
          </p:cNvPr>
          <p:cNvSpPr txBox="1"/>
          <p:nvPr/>
        </p:nvSpPr>
        <p:spPr>
          <a:xfrm>
            <a:off x="683448" y="2747684"/>
            <a:ext cx="582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+mj-lt"/>
              </a:rPr>
              <a:t>Dipendenti con lauree e con lauree STEM all’interno delle imprese femminili e non, Anno 2021 (incidenze percentuale)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728710D-DE73-9EFB-BA5D-F73C4B0CB638}"/>
              </a:ext>
            </a:extLst>
          </p:cNvPr>
          <p:cNvSpPr txBox="1"/>
          <p:nvPr/>
        </p:nvSpPr>
        <p:spPr>
          <a:xfrm>
            <a:off x="7500460" y="2056523"/>
            <a:ext cx="4005939" cy="4154984"/>
          </a:xfrm>
          <a:prstGeom prst="rect">
            <a:avLst/>
          </a:prstGeom>
        </p:spPr>
        <p:txBody>
          <a:bodyPr wrap="square" lIns="0" tIns="0" rIns="0" bIns="0" numCol="1" spcCol="0" rtlCol="0" anchor="t">
            <a:spAutoFit/>
          </a:bodyPr>
          <a:lstStyle/>
          <a:p>
            <a:pPr>
              <a:buClr>
                <a:schemeClr val="lt1"/>
              </a:buClr>
              <a:buSzPts val="2300"/>
            </a:pPr>
            <a:r>
              <a:rPr lang="it-IT" sz="15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 elaborazioni su dati Istat, il 14,5% dei dipendenti delle imprese femminili (e il 17,6% delle non femminili) è in possesso di una laurea, anche se la </a:t>
            </a:r>
            <a:r>
              <a:rPr lang="it-IT" sz="1500" b="1" dirty="0">
                <a:solidFill>
                  <a:srgbClr val="6F3E91"/>
                </a:solidFill>
                <a:latin typeface="+mj-lt"/>
              </a:rPr>
              <a:t>quota di laureati nelle materie STEM </a:t>
            </a:r>
            <a:r>
              <a:rPr lang="it-IT" sz="15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 attesta al 2,7% (4,7% nelle non femminili).</a:t>
            </a:r>
          </a:p>
          <a:p>
            <a:pPr>
              <a:buClr>
                <a:schemeClr val="lt1"/>
              </a:buClr>
              <a:buSzPts val="2300"/>
            </a:pPr>
            <a:endParaRPr lang="it-IT" sz="15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lt1"/>
              </a:buClr>
              <a:buSzPts val="2300"/>
            </a:pPr>
            <a:r>
              <a:rPr lang="it-IT" sz="1500" b="1" dirty="0">
                <a:solidFill>
                  <a:srgbClr val="6F3E9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Nella Città metropolitana di Reggio Calabria la quota di dipendenti laureati è più elevata nelle imprese femminili (16,6%) che nelle non femminili (12,1%) e anche considerando le sole STEM le femminili fanno meglio.</a:t>
            </a:r>
          </a:p>
          <a:p>
            <a:pPr>
              <a:buClr>
                <a:schemeClr val="lt1"/>
              </a:buClr>
              <a:buSzPts val="2300"/>
            </a:pPr>
            <a:endParaRPr lang="it-IT" sz="1500" b="1" dirty="0">
              <a:solidFill>
                <a:srgbClr val="6F3E9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lt1"/>
              </a:buClr>
              <a:buSzPts val="2300"/>
            </a:pPr>
            <a:r>
              <a:rPr lang="it-IT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Si tratta di una tendenza che si conferma in tutte le province calabresi ad eccezione di Catanzaro.</a:t>
            </a:r>
          </a:p>
          <a:p>
            <a:pPr>
              <a:buClr>
                <a:schemeClr val="lt1"/>
              </a:buClr>
              <a:buSzPts val="2300"/>
            </a:pPr>
            <a:endParaRPr lang="it-IT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lt1"/>
              </a:buClr>
              <a:buSzPts val="2300"/>
            </a:pPr>
            <a:r>
              <a:rPr lang="it-IT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Peraltro le quote STEM nelle imprese femminili superano la media nazionale in tutte le province della Calabria.</a:t>
            </a:r>
          </a:p>
        </p:txBody>
      </p:sp>
    </p:spTree>
    <p:extLst>
      <p:ext uri="{BB962C8B-B14F-4D97-AF65-F5344CB8AC3E}">
        <p14:creationId xmlns:p14="http://schemas.microsoft.com/office/powerpoint/2010/main" val="771971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BA9CB-69E4-4487-FE3C-08D481CCB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IMPRESE FEMMINILI E LE TRANSIZIONI GEMELLE</a:t>
            </a:r>
          </a:p>
        </p:txBody>
      </p:sp>
    </p:spTree>
    <p:extLst>
      <p:ext uri="{BB962C8B-B14F-4D97-AF65-F5344CB8AC3E}">
        <p14:creationId xmlns:p14="http://schemas.microsoft.com/office/powerpoint/2010/main" val="3072499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1F109F-3901-FBB2-F090-9704BC665570}"/>
              </a:ext>
            </a:extLst>
          </p:cNvPr>
          <p:cNvSpPr txBox="1"/>
          <p:nvPr/>
        </p:nvSpPr>
        <p:spPr>
          <a:xfrm>
            <a:off x="657860" y="2022051"/>
            <a:ext cx="10876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+mj-lt"/>
              </a:rPr>
              <a:t>L’innovazione tecnologica è alla base del processo di crescita economica. Secondo elaborazioni su dati ISTAT la quota di imprese calabresi con 3 e più addetti che ha investito in almeno una delle </a:t>
            </a:r>
            <a:r>
              <a:rPr lang="it-IT" sz="1600" b="1" dirty="0">
                <a:solidFill>
                  <a:srgbClr val="6F3E91"/>
                </a:solidFill>
                <a:latin typeface="+mj-lt"/>
              </a:rPr>
              <a:t>tecnologie 4.0 </a:t>
            </a:r>
            <a:r>
              <a:rPr lang="it-IT" sz="1600" dirty="0">
                <a:latin typeface="+mj-lt"/>
              </a:rPr>
              <a:t>(</a:t>
            </a:r>
            <a:r>
              <a:rPr lang="it-IT" sz="1600" i="1" dirty="0">
                <a:latin typeface="+mj-lt"/>
              </a:rPr>
              <a:t>Internet of </a:t>
            </a:r>
            <a:r>
              <a:rPr lang="it-IT" sz="1600" i="1" dirty="0" err="1">
                <a:latin typeface="+mj-lt"/>
              </a:rPr>
              <a:t>things</a:t>
            </a:r>
            <a:r>
              <a:rPr lang="it-IT" sz="1600" dirty="0">
                <a:latin typeface="+mj-lt"/>
              </a:rPr>
              <a:t>, intelligenza artificiale, stampanti 3D, Big Data, …) è pari al 25,2% vs il 32,2% delle non femminili. Più elevata la quota nel caso delle imprese femminili della Città metropolitana di Reggio Calabria (28,4% vs 32,3% delle non femminili).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BA899A3-5638-48C3-D92F-6C3E36FAC5C3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LA TRANSIZIONE DIGITALE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3ECD9C-DAD1-3452-C365-E862F8003181}"/>
              </a:ext>
            </a:extLst>
          </p:cNvPr>
          <p:cNvSpPr txBox="1"/>
          <p:nvPr/>
        </p:nvSpPr>
        <p:spPr>
          <a:xfrm>
            <a:off x="9400239" y="4120513"/>
            <a:ext cx="192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+mj-lt"/>
              </a:rPr>
              <a:t>ITALIA</a:t>
            </a:r>
          </a:p>
          <a:p>
            <a:pPr algn="ctr"/>
            <a:endParaRPr lang="it-IT" sz="1600" dirty="0">
              <a:latin typeface="+mj-lt"/>
            </a:endParaRPr>
          </a:p>
          <a:p>
            <a:pPr algn="ctr"/>
            <a:r>
              <a:rPr lang="it-IT" sz="2400" b="1" dirty="0">
                <a:solidFill>
                  <a:srgbClr val="FF0000"/>
                </a:solidFill>
                <a:latin typeface="+mj-lt"/>
              </a:rPr>
              <a:t>27,9%</a:t>
            </a:r>
          </a:p>
          <a:p>
            <a:pPr algn="ctr"/>
            <a:r>
              <a:rPr lang="it-IT" sz="1200" dirty="0">
                <a:latin typeface="+mj-lt"/>
              </a:rPr>
              <a:t>(36,1% delle imprese non femminili)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B7F2F1C-B897-B4EB-A9E2-E131C015E7B3}"/>
              </a:ext>
            </a:extLst>
          </p:cNvPr>
          <p:cNvSpPr txBox="1"/>
          <p:nvPr/>
        </p:nvSpPr>
        <p:spPr>
          <a:xfrm>
            <a:off x="731519" y="3990131"/>
            <a:ext cx="1271661" cy="1600438"/>
          </a:xfrm>
          <a:prstGeom prst="rect">
            <a:avLst/>
          </a:prstGeom>
          <a:solidFill>
            <a:srgbClr val="6F3E91"/>
          </a:solidFill>
        </p:spPr>
        <p:txBody>
          <a:bodyPr wrap="square" rtlCol="0">
            <a:spAutoFit/>
          </a:bodyPr>
          <a:lstStyle/>
          <a:p>
            <a:pPr algn="ctr"/>
            <a:endParaRPr lang="it-IT" sz="1400" b="1" dirty="0">
              <a:solidFill>
                <a:srgbClr val="FFFFFF"/>
              </a:solidFill>
              <a:latin typeface="+mj-lt"/>
            </a:endParaRPr>
          </a:p>
          <a:p>
            <a:pPr algn="ctr"/>
            <a:endParaRPr lang="it-IT" sz="1400" b="1" dirty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it-IT" sz="1400" b="1" dirty="0">
                <a:solidFill>
                  <a:srgbClr val="FFFFFF"/>
                </a:solidFill>
                <a:latin typeface="+mj-lt"/>
              </a:rPr>
              <a:t>Imprese </a:t>
            </a:r>
          </a:p>
          <a:p>
            <a:pPr algn="ctr"/>
            <a:r>
              <a:rPr lang="it-IT" sz="1400" b="1" dirty="0">
                <a:solidFill>
                  <a:srgbClr val="FFFFFF"/>
                </a:solidFill>
                <a:latin typeface="+mj-lt"/>
              </a:rPr>
              <a:t>femminili </a:t>
            </a:r>
          </a:p>
          <a:p>
            <a:pPr algn="ctr"/>
            <a:r>
              <a:rPr lang="it-IT" sz="1400" b="1" dirty="0">
                <a:solidFill>
                  <a:srgbClr val="FFFFFF"/>
                </a:solidFill>
                <a:latin typeface="+mj-lt"/>
              </a:rPr>
              <a:t>digitali</a:t>
            </a:r>
          </a:p>
          <a:p>
            <a:pPr algn="ctr"/>
            <a:endParaRPr lang="it-IT" sz="1400" b="1" dirty="0">
              <a:solidFill>
                <a:srgbClr val="FFFFFF"/>
              </a:solidFill>
              <a:latin typeface="+mj-lt"/>
            </a:endParaRPr>
          </a:p>
          <a:p>
            <a:pPr algn="ctr"/>
            <a:endParaRPr lang="it-IT" sz="1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D0D3BDE-1DB5-52FE-0011-42C12C99B36F}"/>
              </a:ext>
            </a:extLst>
          </p:cNvPr>
          <p:cNvSpPr/>
          <p:nvPr/>
        </p:nvSpPr>
        <p:spPr>
          <a:xfrm>
            <a:off x="731519" y="3990131"/>
            <a:ext cx="10589623" cy="1600438"/>
          </a:xfrm>
          <a:prstGeom prst="rect">
            <a:avLst/>
          </a:prstGeom>
          <a:noFill/>
          <a:ln>
            <a:solidFill>
              <a:srgbClr val="6F3E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3C7C73-F089-B13B-E378-735D3486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25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E5EDB6-0D2C-B2B6-0318-AAACB6C1E947}"/>
              </a:ext>
            </a:extLst>
          </p:cNvPr>
          <p:cNvSpPr txBox="1"/>
          <p:nvPr/>
        </p:nvSpPr>
        <p:spPr>
          <a:xfrm>
            <a:off x="2673136" y="4128630"/>
            <a:ext cx="1951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+mj-lt"/>
              </a:rPr>
              <a:t>REGGIO CALABRIA</a:t>
            </a:r>
          </a:p>
          <a:p>
            <a:pPr algn="ctr"/>
            <a:endParaRPr lang="it-IT" sz="1600" dirty="0">
              <a:latin typeface="+mj-lt"/>
            </a:endParaRPr>
          </a:p>
          <a:p>
            <a:pPr algn="ctr"/>
            <a:r>
              <a:rPr lang="it-IT" sz="2400" b="1" dirty="0">
                <a:solidFill>
                  <a:srgbClr val="FF0000"/>
                </a:solidFill>
                <a:latin typeface="+mj-lt"/>
              </a:rPr>
              <a:t>28,4%</a:t>
            </a:r>
          </a:p>
          <a:p>
            <a:pPr algn="ctr"/>
            <a:r>
              <a:rPr lang="it-IT" sz="1200" dirty="0">
                <a:latin typeface="+mj-lt"/>
              </a:rPr>
              <a:t>(32,8% delle imprese non femminili)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D346A7-8568-7CF9-3B72-879D3EFBAA99}"/>
              </a:ext>
            </a:extLst>
          </p:cNvPr>
          <p:cNvSpPr txBox="1"/>
          <p:nvPr/>
        </p:nvSpPr>
        <p:spPr>
          <a:xfrm>
            <a:off x="6036687" y="4128630"/>
            <a:ext cx="1951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+mj-lt"/>
              </a:rPr>
              <a:t>CALABRIA</a:t>
            </a:r>
          </a:p>
          <a:p>
            <a:pPr algn="ctr"/>
            <a:endParaRPr lang="it-IT" sz="1600" dirty="0">
              <a:latin typeface="+mj-lt"/>
            </a:endParaRPr>
          </a:p>
          <a:p>
            <a:pPr algn="ctr"/>
            <a:r>
              <a:rPr lang="it-IT" sz="2400" b="1" dirty="0">
                <a:solidFill>
                  <a:srgbClr val="FF0000"/>
                </a:solidFill>
                <a:latin typeface="+mj-lt"/>
              </a:rPr>
              <a:t>25,2%</a:t>
            </a:r>
          </a:p>
          <a:p>
            <a:pPr algn="ctr"/>
            <a:r>
              <a:rPr lang="it-IT" sz="1200" dirty="0">
                <a:latin typeface="+mj-lt"/>
              </a:rPr>
              <a:t>(32,2% delle imprese non femminili)</a:t>
            </a:r>
          </a:p>
        </p:txBody>
      </p:sp>
    </p:spTree>
    <p:extLst>
      <p:ext uri="{BB962C8B-B14F-4D97-AF65-F5344CB8AC3E}">
        <p14:creationId xmlns:p14="http://schemas.microsoft.com/office/powerpoint/2010/main" val="3311400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1F109F-3901-FBB2-F090-9704BC665570}"/>
              </a:ext>
            </a:extLst>
          </p:cNvPr>
          <p:cNvSpPr txBox="1"/>
          <p:nvPr/>
        </p:nvSpPr>
        <p:spPr>
          <a:xfrm>
            <a:off x="657860" y="2022051"/>
            <a:ext cx="10876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+mj-lt"/>
              </a:rPr>
              <a:t>Le imprese calabresi hanno avviato numerose azioni nel campo della sostenibilità ambientale. Dalle elaborazioni realizzate su dati ISTAT emerge che il 40,7% delle imprese ha investito in tale ambito (vs il 37,5% delle non femminili). A livello nazionale, la quota di </a:t>
            </a:r>
            <a:r>
              <a:rPr lang="it-IT" sz="1600" b="1" dirty="0">
                <a:solidFill>
                  <a:srgbClr val="6F3E91"/>
                </a:solidFill>
                <a:latin typeface="+mj-lt"/>
              </a:rPr>
              <a:t>eco-investitrici </a:t>
            </a:r>
            <a:r>
              <a:rPr lang="it-IT" sz="1600" dirty="0">
                <a:latin typeface="+mj-lt"/>
              </a:rPr>
              <a:t>è pari al 31,9% tra le femminili e al 34,7% tra le altre imprese. Le imprese femminili della Città metropolitana di Reggio Calabria risultano essere le più sensibili alle </a:t>
            </a:r>
            <a:r>
              <a:rPr lang="it-IT" sz="1600">
                <a:latin typeface="+mj-lt"/>
              </a:rPr>
              <a:t>tematiche ambientali: </a:t>
            </a:r>
            <a:r>
              <a:rPr lang="it-IT" sz="1600" dirty="0">
                <a:latin typeface="+mj-lt"/>
              </a:rPr>
              <a:t>più della metà ha, infatti, investito nel green.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BA899A3-5638-48C3-D92F-6C3E36FAC5C3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LA TRANSIZIONE </a:t>
            </a:r>
            <a:r>
              <a:rPr lang="it-IT" i="1" dirty="0"/>
              <a:t>GREEN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033309-0D50-65B7-84AC-5B8F7E96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26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41B8D2-A4C7-EE13-E88F-0F2C3327F3BC}"/>
              </a:ext>
            </a:extLst>
          </p:cNvPr>
          <p:cNvSpPr txBox="1"/>
          <p:nvPr/>
        </p:nvSpPr>
        <p:spPr>
          <a:xfrm>
            <a:off x="9400239" y="4120513"/>
            <a:ext cx="192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+mj-lt"/>
              </a:rPr>
              <a:t>ITALIA</a:t>
            </a:r>
          </a:p>
          <a:p>
            <a:pPr algn="ctr"/>
            <a:endParaRPr lang="it-IT" sz="1600" dirty="0">
              <a:latin typeface="+mj-lt"/>
            </a:endParaRPr>
          </a:p>
          <a:p>
            <a:pPr algn="ctr"/>
            <a:r>
              <a:rPr lang="it-IT" sz="2400" b="1" dirty="0">
                <a:solidFill>
                  <a:srgbClr val="FF0000"/>
                </a:solidFill>
                <a:latin typeface="+mj-lt"/>
              </a:rPr>
              <a:t>31,9%</a:t>
            </a:r>
          </a:p>
          <a:p>
            <a:pPr algn="ctr"/>
            <a:r>
              <a:rPr lang="it-IT" sz="1200" dirty="0">
                <a:latin typeface="+mj-lt"/>
              </a:rPr>
              <a:t>(34,7% delle imprese non femminili)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0919E18-5165-8E30-78EC-CAB2D1FFF707}"/>
              </a:ext>
            </a:extLst>
          </p:cNvPr>
          <p:cNvSpPr txBox="1"/>
          <p:nvPr/>
        </p:nvSpPr>
        <p:spPr>
          <a:xfrm>
            <a:off x="731519" y="3990131"/>
            <a:ext cx="1271661" cy="1600438"/>
          </a:xfrm>
          <a:prstGeom prst="rect">
            <a:avLst/>
          </a:prstGeom>
          <a:solidFill>
            <a:srgbClr val="6F3E91"/>
          </a:solidFill>
        </p:spPr>
        <p:txBody>
          <a:bodyPr wrap="square" rtlCol="0">
            <a:spAutoFit/>
          </a:bodyPr>
          <a:lstStyle/>
          <a:p>
            <a:pPr algn="ctr"/>
            <a:endParaRPr lang="it-IT" sz="1400" b="1" dirty="0">
              <a:solidFill>
                <a:srgbClr val="FFFFFF"/>
              </a:solidFill>
              <a:latin typeface="+mj-lt"/>
            </a:endParaRPr>
          </a:p>
          <a:p>
            <a:pPr algn="ctr"/>
            <a:endParaRPr lang="it-IT" sz="1400" b="1" dirty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it-IT" sz="1400" b="1" dirty="0">
                <a:solidFill>
                  <a:srgbClr val="FFFFFF"/>
                </a:solidFill>
                <a:latin typeface="+mj-lt"/>
              </a:rPr>
              <a:t>Imprese </a:t>
            </a:r>
          </a:p>
          <a:p>
            <a:pPr algn="ctr"/>
            <a:r>
              <a:rPr lang="it-IT" sz="1400" b="1" dirty="0">
                <a:solidFill>
                  <a:srgbClr val="FFFFFF"/>
                </a:solidFill>
                <a:latin typeface="+mj-lt"/>
              </a:rPr>
              <a:t>femminili </a:t>
            </a:r>
          </a:p>
          <a:p>
            <a:pPr algn="ctr"/>
            <a:r>
              <a:rPr lang="it-IT" sz="1400" b="1" dirty="0">
                <a:solidFill>
                  <a:srgbClr val="FFFFFF"/>
                </a:solidFill>
                <a:latin typeface="+mj-lt"/>
              </a:rPr>
              <a:t>green</a:t>
            </a:r>
          </a:p>
          <a:p>
            <a:pPr algn="ctr"/>
            <a:endParaRPr lang="it-IT" sz="1400" b="1" dirty="0">
              <a:solidFill>
                <a:srgbClr val="FFFFFF"/>
              </a:solidFill>
              <a:latin typeface="+mj-lt"/>
            </a:endParaRPr>
          </a:p>
          <a:p>
            <a:pPr algn="ctr"/>
            <a:endParaRPr lang="it-IT" sz="1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56E586-CA6E-1549-3850-5378CBCFF60A}"/>
              </a:ext>
            </a:extLst>
          </p:cNvPr>
          <p:cNvSpPr/>
          <p:nvPr/>
        </p:nvSpPr>
        <p:spPr>
          <a:xfrm>
            <a:off x="731519" y="3990131"/>
            <a:ext cx="10589623" cy="1600438"/>
          </a:xfrm>
          <a:prstGeom prst="rect">
            <a:avLst/>
          </a:prstGeom>
          <a:noFill/>
          <a:ln>
            <a:solidFill>
              <a:srgbClr val="6F3E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4E57EF-CCEA-0234-93F3-7E560E803709}"/>
              </a:ext>
            </a:extLst>
          </p:cNvPr>
          <p:cNvSpPr txBox="1"/>
          <p:nvPr/>
        </p:nvSpPr>
        <p:spPr>
          <a:xfrm>
            <a:off x="2444837" y="4113163"/>
            <a:ext cx="1951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+mj-lt"/>
              </a:rPr>
              <a:t>REGGIO CALABRIA</a:t>
            </a:r>
          </a:p>
          <a:p>
            <a:pPr algn="ctr"/>
            <a:endParaRPr lang="it-IT" sz="1600" dirty="0">
              <a:latin typeface="+mj-lt"/>
            </a:endParaRPr>
          </a:p>
          <a:p>
            <a:pPr algn="ctr"/>
            <a:r>
              <a:rPr lang="it-IT" sz="2400" b="1" dirty="0">
                <a:solidFill>
                  <a:srgbClr val="FF0000"/>
                </a:solidFill>
                <a:latin typeface="+mj-lt"/>
              </a:rPr>
              <a:t>51,9%</a:t>
            </a:r>
          </a:p>
          <a:p>
            <a:pPr algn="ctr"/>
            <a:r>
              <a:rPr lang="it-IT" sz="1200" dirty="0">
                <a:latin typeface="+mj-lt"/>
              </a:rPr>
              <a:t>(41,5% delle imprese non femminili)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4BAFC23-8A6D-6473-38A6-60190A7ADB33}"/>
              </a:ext>
            </a:extLst>
          </p:cNvPr>
          <p:cNvSpPr txBox="1"/>
          <p:nvPr/>
        </p:nvSpPr>
        <p:spPr>
          <a:xfrm>
            <a:off x="5922538" y="4128630"/>
            <a:ext cx="1951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+mj-lt"/>
              </a:rPr>
              <a:t>CALABRIA</a:t>
            </a:r>
          </a:p>
          <a:p>
            <a:pPr algn="ctr"/>
            <a:endParaRPr lang="it-IT" sz="1600" dirty="0">
              <a:latin typeface="+mj-lt"/>
            </a:endParaRPr>
          </a:p>
          <a:p>
            <a:pPr algn="ctr"/>
            <a:r>
              <a:rPr lang="it-IT" sz="2400" b="1" dirty="0">
                <a:solidFill>
                  <a:srgbClr val="FF0000"/>
                </a:solidFill>
                <a:latin typeface="+mj-lt"/>
              </a:rPr>
              <a:t>40,7%</a:t>
            </a:r>
          </a:p>
          <a:p>
            <a:pPr algn="ctr"/>
            <a:r>
              <a:rPr lang="it-IT" sz="1200" dirty="0">
                <a:latin typeface="+mj-lt"/>
              </a:rPr>
              <a:t>(37,5% delle imprese non femminili)</a:t>
            </a:r>
          </a:p>
        </p:txBody>
      </p:sp>
    </p:spTree>
    <p:extLst>
      <p:ext uri="{BB962C8B-B14F-4D97-AF65-F5344CB8AC3E}">
        <p14:creationId xmlns:p14="http://schemas.microsoft.com/office/powerpoint/2010/main" val="2953531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BA9CB-69E4-4487-FE3C-08D481CCB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245" y="2834042"/>
            <a:ext cx="9144000" cy="1715816"/>
          </a:xfrm>
        </p:spPr>
        <p:txBody>
          <a:bodyPr>
            <a:normAutofit/>
          </a:bodyPr>
          <a:lstStyle/>
          <a:p>
            <a:r>
              <a:rPr lang="it-IT" dirty="0"/>
              <a:t>LE IMPRESE FEMMINILI NELLA CULTURA E NELL’ECONOMIA DEL MARE</a:t>
            </a:r>
          </a:p>
        </p:txBody>
      </p:sp>
    </p:spTree>
    <p:extLst>
      <p:ext uri="{BB962C8B-B14F-4D97-AF65-F5344CB8AC3E}">
        <p14:creationId xmlns:p14="http://schemas.microsoft.com/office/powerpoint/2010/main" val="3054235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A2D9BF-DF15-0C17-48D0-6B3E0ECF2E83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LE DONNE NELLA CULTURA</a:t>
            </a:r>
            <a:endParaRPr lang="it-IT" i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715EC5-5BCC-2832-AB77-8A4FFF2D090E}"/>
              </a:ext>
            </a:extLst>
          </p:cNvPr>
          <p:cNvSpPr txBox="1"/>
          <p:nvPr/>
        </p:nvSpPr>
        <p:spPr>
          <a:xfrm>
            <a:off x="727671" y="2322606"/>
            <a:ext cx="385303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lvl="0">
              <a:buClr>
                <a:schemeClr val="lt1"/>
              </a:buClr>
              <a:buSzPts val="2300"/>
            </a:pPr>
            <a:r>
              <a:rPr lang="it-IT" sz="1400" dirty="0">
                <a:latin typeface="+mj-lt"/>
              </a:rPr>
              <a:t>Al 31 dicembre 2022 </a:t>
            </a:r>
            <a:r>
              <a:rPr lang="it-IT" sz="1400" b="1" dirty="0">
                <a:solidFill>
                  <a:srgbClr val="6F3E91"/>
                </a:solidFill>
                <a:latin typeface="+mj-lt"/>
              </a:rPr>
              <a:t>si contano nella Città metropolitana di Reggio Calabria 337 imprese culturali guidate da donne, il 27,4% del totale delle imprese del Sistema Culturale e Creativo locale.</a:t>
            </a:r>
          </a:p>
          <a:p>
            <a:pPr marL="82550"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endParaRPr lang="it-IT" sz="1400" dirty="0">
              <a:latin typeface="+mj-lt"/>
            </a:endParaRPr>
          </a:p>
          <a:p>
            <a:pPr marL="82550"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r>
              <a:rPr lang="it-IT" sz="1400" dirty="0">
                <a:latin typeface="+mj-lt"/>
              </a:rPr>
              <a:t>Un tasso di femminilizzazione più elevato rispetto al dato regionale (24,2%) e nazionale (24,5%). Risulta inoltre superiore al peso che le imprese «rosa» hanno sull’intero tessuto produttivo della provincia (24,0%).</a:t>
            </a:r>
          </a:p>
          <a:p>
            <a:pPr marL="82550"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endParaRPr lang="it-IT" sz="1400" dirty="0">
              <a:latin typeface="+mj-lt"/>
              <a:sym typeface="Didact Gothic"/>
            </a:endParaRPr>
          </a:p>
          <a:p>
            <a:pPr marL="82550">
              <a:buClr>
                <a:schemeClr val="lt1"/>
              </a:buClr>
              <a:buSzPts val="2300"/>
            </a:pPr>
            <a:r>
              <a:rPr lang="it-IT" sz="1400" dirty="0">
                <a:latin typeface="+mj-lt"/>
              </a:rPr>
              <a:t>Positiva la performance nell’ultimo anno: tra il 2021 ed il 2022 le imprese femminili della filiera culturale sono aumentate del 2,4%, incremento che si è fermato allo 0,4% con riferimento alle imprese femminili nel totale economia.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AD342F-209A-5F69-8BC2-39158EF9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28</a:t>
            </a:fld>
            <a:endParaRPr 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79D443E-B172-BF9B-017B-86CD35F84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03993"/>
              </p:ext>
            </p:extLst>
          </p:nvPr>
        </p:nvGraphicFramePr>
        <p:xfrm>
          <a:off x="4944979" y="2776621"/>
          <a:ext cx="6754481" cy="263140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61907">
                  <a:extLst>
                    <a:ext uri="{9D8B030D-6E8A-4147-A177-3AD203B41FA5}">
                      <a16:colId xmlns:a16="http://schemas.microsoft.com/office/drawing/2014/main" val="1225002559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3758348843"/>
                    </a:ext>
                  </a:extLst>
                </a:gridCol>
                <a:gridCol w="1130823">
                  <a:extLst>
                    <a:ext uri="{9D8B030D-6E8A-4147-A177-3AD203B41FA5}">
                      <a16:colId xmlns:a16="http://schemas.microsoft.com/office/drawing/2014/main" val="4221048800"/>
                    </a:ext>
                  </a:extLst>
                </a:gridCol>
                <a:gridCol w="857279">
                  <a:extLst>
                    <a:ext uri="{9D8B030D-6E8A-4147-A177-3AD203B41FA5}">
                      <a16:colId xmlns:a16="http://schemas.microsoft.com/office/drawing/2014/main" val="1080081106"/>
                    </a:ext>
                  </a:extLst>
                </a:gridCol>
                <a:gridCol w="1238136">
                  <a:extLst>
                    <a:ext uri="{9D8B030D-6E8A-4147-A177-3AD203B41FA5}">
                      <a16:colId xmlns:a16="http://schemas.microsoft.com/office/drawing/2014/main" val="3264003627"/>
                    </a:ext>
                  </a:extLst>
                </a:gridCol>
                <a:gridCol w="1114479">
                  <a:extLst>
                    <a:ext uri="{9D8B030D-6E8A-4147-A177-3AD203B41FA5}">
                      <a16:colId xmlns:a16="http://schemas.microsoft.com/office/drawing/2014/main" val="380860108"/>
                    </a:ext>
                  </a:extLst>
                </a:gridCol>
              </a:tblGrid>
              <a:tr h="7715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femminili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sistema culturale e creativo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u="none" strike="noStrike" dirty="0">
                          <a:effectLst/>
                          <a:latin typeface="+mj-lt"/>
                        </a:rPr>
                        <a:t>% sul totale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u="none" strike="noStrike" dirty="0">
                          <a:effectLst/>
                          <a:latin typeface="+mj-lt"/>
                        </a:rPr>
                        <a:t>sistema culturale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u="none" strike="noStrike" dirty="0">
                          <a:effectLst/>
                          <a:latin typeface="+mj-lt"/>
                        </a:rPr>
                        <a:t>e creativo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 sul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economia</a:t>
                      </a:r>
                      <a:endParaRPr lang="it-IT" sz="1100" b="1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Var. %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2022/2021 sistema culturale e creativo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Var. %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2022/2021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totale economia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49124"/>
                  </a:ext>
                </a:extLst>
              </a:tr>
              <a:tr h="22009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Cosenza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32239"/>
                  </a:ext>
                </a:extLst>
              </a:tr>
              <a:tr h="22009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Catanzaro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30193"/>
                  </a:ext>
                </a:extLst>
              </a:tr>
              <a:tr h="22009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Reggio Calabria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27,4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24,0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35490"/>
                  </a:ext>
                </a:extLst>
              </a:tr>
              <a:tr h="24486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Crotone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24281"/>
                  </a:ext>
                </a:extLst>
              </a:tr>
              <a:tr h="24486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Vibo Valentia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944218"/>
                  </a:ext>
                </a:extLst>
              </a:tr>
              <a:tr h="24486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CALABRIA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1.106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330219"/>
                  </a:ext>
                </a:extLst>
              </a:tr>
              <a:tr h="24486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MEZZOGIORNO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13.785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86972"/>
                  </a:ext>
                </a:extLst>
              </a:tr>
              <a:tr h="22009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ITALIA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51.173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834810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84DECC-D550-92A8-A038-3C1B71D7F3E6}"/>
              </a:ext>
            </a:extLst>
          </p:cNvPr>
          <p:cNvSpPr txBox="1"/>
          <p:nvPr/>
        </p:nvSpPr>
        <p:spPr>
          <a:xfrm>
            <a:off x="4782199" y="2072136"/>
            <a:ext cx="675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+mj-lt"/>
              </a:rPr>
              <a:t>Imprese femminili culturali, Anno 2022 (valori assoluti, incidenze e variazioni percentuali)</a:t>
            </a:r>
          </a:p>
        </p:txBody>
      </p:sp>
    </p:spTree>
    <p:extLst>
      <p:ext uri="{BB962C8B-B14F-4D97-AF65-F5344CB8AC3E}">
        <p14:creationId xmlns:p14="http://schemas.microsoft.com/office/powerpoint/2010/main" val="2882433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A2D9BF-DF15-0C17-48D0-6B3E0ECF2E83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LE IMPRESE «BLU» FEMMINILI</a:t>
            </a:r>
            <a:endParaRPr lang="it-IT" i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715EC5-5BCC-2832-AB77-8A4FFF2D090E}"/>
              </a:ext>
            </a:extLst>
          </p:cNvPr>
          <p:cNvSpPr txBox="1"/>
          <p:nvPr/>
        </p:nvSpPr>
        <p:spPr>
          <a:xfrm>
            <a:off x="562209" y="2451990"/>
            <a:ext cx="40806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lvl="0">
              <a:buClr>
                <a:schemeClr val="lt1"/>
              </a:buClr>
              <a:buSzPts val="2300"/>
            </a:pPr>
            <a:r>
              <a:rPr lang="it-IT" sz="1400" dirty="0">
                <a:latin typeface="+mj-lt"/>
              </a:rPr>
              <a:t>A fine 2022 </a:t>
            </a:r>
            <a:r>
              <a:rPr lang="it-IT" sz="1400" b="1" dirty="0">
                <a:solidFill>
                  <a:srgbClr val="6F3E91"/>
                </a:solidFill>
                <a:latin typeface="+mj-lt"/>
              </a:rPr>
              <a:t>le imprese femminili blu nella città metropolitana di Reggio Calabria sono 711, pari al 25,6% del totale delle imprese dell’economia del mare.</a:t>
            </a:r>
          </a:p>
          <a:p>
            <a:pPr marL="82550" lvl="0">
              <a:buClr>
                <a:schemeClr val="lt1"/>
              </a:buClr>
              <a:buSzPts val="2300"/>
            </a:pPr>
            <a:endParaRPr lang="it-IT" sz="1400" dirty="0">
              <a:latin typeface="+mj-lt"/>
            </a:endParaRPr>
          </a:p>
          <a:p>
            <a:pPr marL="82550" lvl="0">
              <a:buClr>
                <a:schemeClr val="lt1"/>
              </a:buClr>
              <a:buSzPts val="2300"/>
            </a:pPr>
            <a:r>
              <a:rPr lang="it-IT" sz="1400" dirty="0">
                <a:latin typeface="+mj-lt"/>
              </a:rPr>
              <a:t>Un tasso di femminilizzazione superiore sia al dato regionale (25,0%) che alla media nazionale (22,1%). Risulta inoltre più elevato del peso che le imprese femminili hanno sull’intero sistema imprenditoriale della provincia (24,0%).</a:t>
            </a:r>
          </a:p>
          <a:p>
            <a:pPr marL="82550" lvl="0">
              <a:buClr>
                <a:schemeClr val="lt1"/>
              </a:buClr>
              <a:buSzPts val="2300"/>
            </a:pPr>
            <a:endParaRPr lang="it-IT" sz="1400" dirty="0">
              <a:latin typeface="+mj-lt"/>
            </a:endParaRPr>
          </a:p>
          <a:p>
            <a:pPr marL="82550" lvl="0">
              <a:buClr>
                <a:schemeClr val="lt1"/>
              </a:buClr>
              <a:buSzPts val="2300"/>
            </a:pPr>
            <a:r>
              <a:rPr lang="it-IT" sz="1400" dirty="0">
                <a:latin typeface="+mj-lt"/>
              </a:rPr>
              <a:t>Positiva la performance nell’ultimo anno: tra il 2021 ed il 2022 le imprese blu guidate da donne sono aumentate dell’1,1%, a fronte di una crescita dello 0,4% registrata dalle imprese femminili nel totale economia.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E34C5EE-F5C0-198E-C0F7-4FDE7C5A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29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4723FF-43E6-A971-8B36-57FC06482593}"/>
              </a:ext>
            </a:extLst>
          </p:cNvPr>
          <p:cNvSpPr txBox="1"/>
          <p:nvPr/>
        </p:nvSpPr>
        <p:spPr>
          <a:xfrm>
            <a:off x="4782199" y="2144213"/>
            <a:ext cx="675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+mj-lt"/>
              </a:rPr>
              <a:t>Imprese femminili «blu», Anno 2022 (valori assoluti, incidenze e variazioni percentuali)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932AFE1-0791-C6F1-91E1-5681D3639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703628"/>
              </p:ext>
            </p:extLst>
          </p:nvPr>
        </p:nvGraphicFramePr>
        <p:xfrm>
          <a:off x="4944979" y="2811454"/>
          <a:ext cx="6754481" cy="251819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61907">
                  <a:extLst>
                    <a:ext uri="{9D8B030D-6E8A-4147-A177-3AD203B41FA5}">
                      <a16:colId xmlns:a16="http://schemas.microsoft.com/office/drawing/2014/main" val="1225002559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3758348843"/>
                    </a:ext>
                  </a:extLst>
                </a:gridCol>
                <a:gridCol w="1130823">
                  <a:extLst>
                    <a:ext uri="{9D8B030D-6E8A-4147-A177-3AD203B41FA5}">
                      <a16:colId xmlns:a16="http://schemas.microsoft.com/office/drawing/2014/main" val="4221048800"/>
                    </a:ext>
                  </a:extLst>
                </a:gridCol>
                <a:gridCol w="857279">
                  <a:extLst>
                    <a:ext uri="{9D8B030D-6E8A-4147-A177-3AD203B41FA5}">
                      <a16:colId xmlns:a16="http://schemas.microsoft.com/office/drawing/2014/main" val="1080081106"/>
                    </a:ext>
                  </a:extLst>
                </a:gridCol>
                <a:gridCol w="1238136">
                  <a:extLst>
                    <a:ext uri="{9D8B030D-6E8A-4147-A177-3AD203B41FA5}">
                      <a16:colId xmlns:a16="http://schemas.microsoft.com/office/drawing/2014/main" val="3264003627"/>
                    </a:ext>
                  </a:extLst>
                </a:gridCol>
                <a:gridCol w="1114479">
                  <a:extLst>
                    <a:ext uri="{9D8B030D-6E8A-4147-A177-3AD203B41FA5}">
                      <a16:colId xmlns:a16="http://schemas.microsoft.com/office/drawing/2014/main" val="380860108"/>
                    </a:ext>
                  </a:extLst>
                </a:gridCol>
              </a:tblGrid>
              <a:tr h="7383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Imprese femminili «blu»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u="none" strike="noStrike" dirty="0">
                          <a:effectLst/>
                          <a:latin typeface="+mj-lt"/>
                        </a:rPr>
                        <a:t>% sul totale economia del mare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 sul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totale economia</a:t>
                      </a:r>
                      <a:endParaRPr lang="it-IT" sz="1100" b="1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Var. %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2022/2021 economia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 mare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Var. %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2022/2021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totale economia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49124"/>
                  </a:ext>
                </a:extLst>
              </a:tr>
              <a:tr h="21062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Cosenza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32239"/>
                  </a:ext>
                </a:extLst>
              </a:tr>
              <a:tr h="21062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Catanzaro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-2,9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30193"/>
                  </a:ext>
                </a:extLst>
              </a:tr>
              <a:tr h="21062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Reggio Calabria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25,6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24,0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6767"/>
                  </a:ext>
                </a:extLst>
              </a:tr>
              <a:tr h="23433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Crotone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24281"/>
                  </a:ext>
                </a:extLst>
              </a:tr>
              <a:tr h="23433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Vibo Valentia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944218"/>
                  </a:ext>
                </a:extLst>
              </a:tr>
              <a:tr h="23433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CALABRIA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330219"/>
                  </a:ext>
                </a:extLst>
              </a:tr>
              <a:tr h="2343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SUD E ISOLE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25.879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86972"/>
                  </a:ext>
                </a:extLst>
              </a:tr>
              <a:tr h="2106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50.492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83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70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BA9CB-69E4-4487-FE3C-08D481CCB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L’IMPRENDITORIA FEMMINILE IN ITALIA</a:t>
            </a:r>
          </a:p>
        </p:txBody>
      </p:sp>
    </p:spTree>
    <p:extLst>
      <p:ext uri="{BB962C8B-B14F-4D97-AF65-F5344CB8AC3E}">
        <p14:creationId xmlns:p14="http://schemas.microsoft.com/office/powerpoint/2010/main" val="24659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951B7-0B84-AFCE-3943-C06F341A7757}"/>
              </a:ext>
            </a:extLst>
          </p:cNvPr>
          <p:cNvSpPr txBox="1"/>
          <p:nvPr/>
        </p:nvSpPr>
        <p:spPr>
          <a:xfrm>
            <a:off x="761999" y="1955377"/>
            <a:ext cx="106680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Il presente Report è stato realizzato da Unioncamere con il supporto tecnico-scientifico di </a:t>
            </a:r>
            <a:r>
              <a:rPr lang="it-IT" sz="1600" dirty="0" err="1">
                <a:latin typeface="+mj-lt"/>
              </a:rPr>
              <a:t>Si.Camera</a:t>
            </a:r>
            <a:r>
              <a:rPr lang="it-IT" sz="1600" dirty="0">
                <a:latin typeface="+mj-lt"/>
              </a:rPr>
              <a:t> e del Centro Studi Guglielmo Tagliacarne.</a:t>
            </a:r>
          </a:p>
          <a:p>
            <a:endParaRPr lang="it-IT" sz="1600" dirty="0">
              <a:latin typeface="+mj-lt"/>
            </a:endParaRPr>
          </a:p>
          <a:p>
            <a:r>
              <a:rPr lang="it-IT" sz="1600" dirty="0">
                <a:latin typeface="+mj-lt"/>
              </a:rPr>
              <a:t>Il lavoro fornisce una panoramica sulle caratteristiche strutturali dell’imprenditoria in Italia, con particolare attenzione al contesto della Calabria e dei territori della Città metropolitana di Reggio Calabria. </a:t>
            </a:r>
          </a:p>
          <a:p>
            <a:endParaRPr lang="it-IT" sz="1600" dirty="0">
              <a:latin typeface="+mj-lt"/>
            </a:endParaRPr>
          </a:p>
          <a:p>
            <a:r>
              <a:rPr lang="it-IT" sz="1600" dirty="0">
                <a:latin typeface="+mj-lt"/>
              </a:rPr>
              <a:t>Laddove non diversamente indicato sono stati utilizzati dati Infocamere.</a:t>
            </a:r>
          </a:p>
          <a:p>
            <a:endParaRPr lang="it-IT" sz="1600" dirty="0">
              <a:latin typeface="+mj-lt"/>
            </a:endParaRPr>
          </a:p>
          <a:p>
            <a:r>
              <a:rPr lang="it-IT" sz="1600" dirty="0">
                <a:latin typeface="+mj-lt"/>
              </a:rPr>
              <a:t>La definizione di «impresa femminile» è quella utilizzata dal Registro delle imprese della Camere di commercio che nel 2009 – partendo dalla legge 215/92 e in considerazione delle modifiche legislative intervenute sul libro soci delle società di capitali – ha qualificato come femminili : i) le imprese individuali di cui siano titolari donne ovvero gestite da donne; ii) le società di persone in cui la maggioranza dei soci è di genere femminile; iii) le società di capitali in cui la maggioranza delle quote di partecipazione sia nella titolarità di donne, ovvero in cui la maggioranza delle cariche sia attribuita a donne, ovvero le imprese in cui la media tra le quote di partecipazione nella titolarità di donne, ovvero in cui la maggioranza delle cariche sia attribuita a donne, ovvero le imprese in cui la media tra le quote di partecipazione nella titolarità di donne e le quote delle cariche attribuite a donne risulti superiore al 50%; iv) le imprese cooperative in cui la maggioranza dei soci sia di genere femminile.</a:t>
            </a:r>
          </a:p>
        </p:txBody>
      </p:sp>
    </p:spTree>
    <p:extLst>
      <p:ext uri="{BB962C8B-B14F-4D97-AF65-F5344CB8AC3E}">
        <p14:creationId xmlns:p14="http://schemas.microsoft.com/office/powerpoint/2010/main" val="358621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56E7F-284B-0B07-7112-F1AD9DBA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SISTEMA IMPRENDITORIALE SI TINGE DI ROSA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7BA61C6F-5E1C-6191-A0A4-0A7F4171CFDF}"/>
              </a:ext>
            </a:extLst>
          </p:cNvPr>
          <p:cNvGrpSpPr/>
          <p:nvPr/>
        </p:nvGrpSpPr>
        <p:grpSpPr>
          <a:xfrm>
            <a:off x="894080" y="2767149"/>
            <a:ext cx="10637947" cy="2410534"/>
            <a:chOff x="1524000" y="3771900"/>
            <a:chExt cx="15956920" cy="3615800"/>
          </a:xfrm>
        </p:grpSpPr>
        <p:sp>
          <p:nvSpPr>
            <p:cNvPr id="29" name="AutoShape 10" descr="Roma : mappa gratuita, mappa muta gratuita, cartina muta gratuita : litorali, limiti, bianco">
              <a:extLst>
                <a:ext uri="{FF2B5EF4-FFF2-40B4-BE49-F238E27FC236}">
                  <a16:creationId xmlns:a16="http://schemas.microsoft.com/office/drawing/2014/main" id="{EC630F61-2EE7-9B68-7B0C-9353D10B49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36060" y="3817102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DM Sans" pitchFamily="2" charset="0"/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F0E8EF28-240F-2CBD-CDDE-9325012E3D0A}"/>
                </a:ext>
              </a:extLst>
            </p:cNvPr>
            <p:cNvSpPr txBox="1"/>
            <p:nvPr/>
          </p:nvSpPr>
          <p:spPr>
            <a:xfrm>
              <a:off x="1524000" y="5459163"/>
              <a:ext cx="3008851" cy="16158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1.325.270</a:t>
              </a:r>
            </a:p>
            <a:p>
              <a:pPr algn="ctr"/>
              <a:r>
                <a:rPr lang="it-IT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imprese registrate </a:t>
              </a:r>
            </a:p>
            <a:p>
              <a:pPr algn="ctr"/>
              <a:r>
                <a:rPr lang="it-IT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al 31 dicembre 2023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B586184-EBCF-6412-C6D4-E10EBFFB36E7}"/>
                </a:ext>
              </a:extLst>
            </p:cNvPr>
            <p:cNvSpPr txBox="1"/>
            <p:nvPr/>
          </p:nvSpPr>
          <p:spPr>
            <a:xfrm>
              <a:off x="4783545" y="5459162"/>
              <a:ext cx="2986324" cy="16158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1.158.923</a:t>
              </a:r>
            </a:p>
            <a:p>
              <a:pPr algn="ctr"/>
              <a:r>
                <a:rPr lang="it-IT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imprese attive </a:t>
              </a:r>
            </a:p>
            <a:p>
              <a:pPr algn="ctr"/>
              <a:r>
                <a:rPr lang="it-IT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al 31 dicembre 2023</a:t>
              </a:r>
            </a:p>
          </p:txBody>
        </p:sp>
        <p:pic>
          <p:nvPicPr>
            <p:cNvPr id="32" name="Picture 2" descr="Imprenditoria femminile, dal Pnrr arrivano 400milioni di euro |  SardegnaImpresa">
              <a:extLst>
                <a:ext uri="{FF2B5EF4-FFF2-40B4-BE49-F238E27FC236}">
                  <a16:creationId xmlns:a16="http://schemas.microsoft.com/office/drawing/2014/main" id="{DEF7151F-573F-85AE-C5D7-9BD95774D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574" y="3914482"/>
              <a:ext cx="2624844" cy="129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Le nuove Linee Guida sulla parità di genere | Lavorofacile">
              <a:extLst>
                <a:ext uri="{FF2B5EF4-FFF2-40B4-BE49-F238E27FC236}">
                  <a16:creationId xmlns:a16="http://schemas.microsoft.com/office/drawing/2014/main" id="{D056A9EB-28E1-3BD8-34EB-6C79B534F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089" y="3780786"/>
              <a:ext cx="2582893" cy="1452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Tassi di interesse e scelte di copertura">
              <a:extLst>
                <a:ext uri="{FF2B5EF4-FFF2-40B4-BE49-F238E27FC236}">
                  <a16:creationId xmlns:a16="http://schemas.microsoft.com/office/drawing/2014/main" id="{754C2C7C-83DD-DA2F-7E86-CCA476375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0876" y="3771900"/>
              <a:ext cx="2092260" cy="139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0A0F6F57-58D7-D194-FE02-2513780B9AE8}"/>
                </a:ext>
              </a:extLst>
            </p:cNvPr>
            <p:cNvGrpSpPr/>
            <p:nvPr/>
          </p:nvGrpSpPr>
          <p:grpSpPr>
            <a:xfrm>
              <a:off x="4837755" y="3961453"/>
              <a:ext cx="2624844" cy="1604708"/>
              <a:chOff x="4879179" y="4334531"/>
              <a:chExt cx="2624844" cy="1604708"/>
            </a:xfrm>
          </p:grpSpPr>
          <p:pic>
            <p:nvPicPr>
              <p:cNvPr id="42" name="Picture 2" descr="Imprenditoria femminile, dal Pnrr arrivano 400milioni di euro |  SardegnaImpresa">
                <a:extLst>
                  <a:ext uri="{FF2B5EF4-FFF2-40B4-BE49-F238E27FC236}">
                    <a16:creationId xmlns:a16="http://schemas.microsoft.com/office/drawing/2014/main" id="{973BE011-9F3B-413C-43D9-AC20294E67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179" y="4334531"/>
                <a:ext cx="2624844" cy="12949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4">
                <a:extLst>
                  <a:ext uri="{FF2B5EF4-FFF2-40B4-BE49-F238E27FC236}">
                    <a16:creationId xmlns:a16="http://schemas.microsoft.com/office/drawing/2014/main" id="{23F0E3A4-81EB-6C4A-EB1C-944A87983D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8964" y="5319668"/>
                <a:ext cx="619571" cy="6195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97E20B7A-188F-1443-07AC-6467C9F1C604}"/>
                </a:ext>
              </a:extLst>
            </p:cNvPr>
            <p:cNvGrpSpPr/>
            <p:nvPr/>
          </p:nvGrpSpPr>
          <p:grpSpPr>
            <a:xfrm>
              <a:off x="14917811" y="3817102"/>
              <a:ext cx="2139894" cy="1399281"/>
              <a:chOff x="14342486" y="4334531"/>
              <a:chExt cx="2139894" cy="1399281"/>
            </a:xfrm>
          </p:grpSpPr>
          <p:pic>
            <p:nvPicPr>
              <p:cNvPr id="40" name="Picture 6" descr="Tassi di interesse e scelte di copertura">
                <a:extLst>
                  <a:ext uri="{FF2B5EF4-FFF2-40B4-BE49-F238E27FC236}">
                    <a16:creationId xmlns:a16="http://schemas.microsoft.com/office/drawing/2014/main" id="{DC9E2245-DF13-0E04-3AB2-999F44D598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90121" y="4334531"/>
                <a:ext cx="2092259" cy="13923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6" descr="Tassi di interesse e scelte di copertura">
                <a:extLst>
                  <a:ext uri="{FF2B5EF4-FFF2-40B4-BE49-F238E27FC236}">
                    <a16:creationId xmlns:a16="http://schemas.microsoft.com/office/drawing/2014/main" id="{6F31C6C7-724F-AB2D-CB27-C69AD43E3F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2486" y="4883020"/>
                <a:ext cx="1278513" cy="850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1DE39DEC-0503-5218-D369-79E517577A5C}"/>
                </a:ext>
              </a:extLst>
            </p:cNvPr>
            <p:cNvSpPr txBox="1"/>
            <p:nvPr/>
          </p:nvSpPr>
          <p:spPr>
            <a:xfrm>
              <a:off x="8020561" y="5459162"/>
              <a:ext cx="2986324" cy="16158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22,2%</a:t>
              </a:r>
            </a:p>
            <a:p>
              <a:pPr algn="ctr"/>
              <a:r>
                <a:rPr lang="it-IT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tasso di </a:t>
              </a:r>
            </a:p>
            <a:p>
              <a:pPr algn="ctr"/>
              <a:r>
                <a:rPr lang="it-IT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femminilizzazione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4B4C27BF-9ED3-A8D0-A445-D54B174B0C38}"/>
                </a:ext>
              </a:extLst>
            </p:cNvPr>
            <p:cNvSpPr txBox="1"/>
            <p:nvPr/>
          </p:nvSpPr>
          <p:spPr>
            <a:xfrm>
              <a:off x="11257579" y="5459162"/>
              <a:ext cx="2986324" cy="1923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-0,9%</a:t>
              </a:r>
            </a:p>
            <a:p>
              <a:pPr algn="ctr"/>
              <a:r>
                <a:rPr lang="it-IT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rispetto al 31 dicembre 2022 </a:t>
              </a:r>
            </a:p>
            <a:p>
              <a:pPr algn="ctr"/>
              <a:r>
                <a:rPr lang="it-IT" sz="133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(-1,1% non femminili)</a:t>
              </a:r>
              <a:endParaRPr lang="it-IT" sz="2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F00DBD8E-4D71-A82F-7BF6-CDD88D8BBA4B}"/>
                </a:ext>
              </a:extLst>
            </p:cNvPr>
            <p:cNvSpPr txBox="1"/>
            <p:nvPr/>
          </p:nvSpPr>
          <p:spPr>
            <a:xfrm>
              <a:off x="14494596" y="5464192"/>
              <a:ext cx="2986324" cy="19235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-1,1%</a:t>
              </a:r>
            </a:p>
            <a:p>
              <a:pPr algn="ctr"/>
              <a:r>
                <a:rPr lang="it-IT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rispetto al 31 dicembre 2019 </a:t>
              </a:r>
            </a:p>
            <a:p>
              <a:pPr algn="ctr"/>
              <a:r>
                <a:rPr lang="it-IT" sz="133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(-2,5% non femminili)</a:t>
              </a:r>
              <a:endParaRPr lang="it-IT" sz="2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40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90746A-54E2-30FB-52FB-FA0CA51D5AF7}"/>
              </a:ext>
            </a:extLst>
          </p:cNvPr>
          <p:cNvSpPr txBox="1"/>
          <p:nvPr/>
        </p:nvSpPr>
        <p:spPr>
          <a:xfrm>
            <a:off x="7846425" y="2369924"/>
            <a:ext cx="23147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0507" indent="-228611">
              <a:buFont typeface="+mj-lt"/>
              <a:buAutoNum type="arabicPeriod"/>
            </a:pPr>
            <a:r>
              <a:rPr lang="it-IT" sz="1200" dirty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Molise: </a:t>
            </a:r>
            <a:r>
              <a:rPr lang="it-IT" sz="1200" b="1" dirty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27,4% (9.142)</a:t>
            </a:r>
          </a:p>
          <a:p>
            <a:pPr marL="480507" indent="-228611">
              <a:buFont typeface="+mj-lt"/>
              <a:buAutoNum type="arabicPeriod"/>
            </a:pPr>
            <a:r>
              <a:rPr lang="it-IT" sz="1200" dirty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Basilicata: </a:t>
            </a:r>
            <a:r>
              <a:rPr lang="it-IT" sz="1200" b="1" dirty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26,5% (15.581)</a:t>
            </a:r>
          </a:p>
          <a:p>
            <a:pPr marL="480507" indent="-228611">
              <a:buFont typeface="+mj-lt"/>
              <a:buAutoNum type="arabicPeriod"/>
            </a:pPr>
            <a:r>
              <a:rPr lang="it-IT" sz="1200" dirty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Abruzzo: </a:t>
            </a:r>
            <a:r>
              <a:rPr lang="it-IT" sz="1200" b="1" dirty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25,4% (36.980)</a:t>
            </a:r>
          </a:p>
          <a:p>
            <a:pPr marL="480507" indent="-228611">
              <a:buFont typeface="+mj-lt"/>
              <a:buAutoNum type="arabicPeriod"/>
            </a:pPr>
            <a:r>
              <a:rPr lang="it-IT" sz="1200" dirty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Umbria: </a:t>
            </a:r>
            <a:r>
              <a:rPr lang="it-IT" sz="1200" b="1" dirty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24,8% (23.043)</a:t>
            </a:r>
          </a:p>
          <a:p>
            <a:pPr marL="480507" indent="-228611">
              <a:buFont typeface="+mj-lt"/>
              <a:buAutoNum type="arabicPeriod"/>
            </a:pPr>
            <a:r>
              <a:rPr lang="it-IT" sz="1200" dirty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Sicilia: </a:t>
            </a:r>
            <a:r>
              <a:rPr lang="it-IT" sz="1200" b="1" dirty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24,4% (115.545)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138F26-4460-FE73-3784-DD587206286A}"/>
              </a:ext>
            </a:extLst>
          </p:cNvPr>
          <p:cNvSpPr txBox="1"/>
          <p:nvPr/>
        </p:nvSpPr>
        <p:spPr>
          <a:xfrm>
            <a:off x="5870828" y="4330947"/>
            <a:ext cx="23271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0507" indent="-228611" algn="r">
              <a:buFont typeface="+mj-lt"/>
              <a:buAutoNum type="arabicPeriod"/>
            </a:pPr>
            <a:r>
              <a:rPr lang="it-IT" sz="1200" dirty="0">
                <a:latin typeface="+mj-lt"/>
              </a:rPr>
              <a:t>Benevento: </a:t>
            </a:r>
            <a:r>
              <a:rPr lang="it-IT" sz="1200" b="1" dirty="0">
                <a:latin typeface="+mj-lt"/>
              </a:rPr>
              <a:t>29,5% (10.414)</a:t>
            </a:r>
          </a:p>
          <a:p>
            <a:pPr marL="480507" indent="-228611" algn="r">
              <a:buFont typeface="+mj-lt"/>
              <a:buAutoNum type="arabicPeriod"/>
            </a:pPr>
            <a:r>
              <a:rPr lang="it-IT" sz="1200" dirty="0">
                <a:latin typeface="+mj-lt"/>
              </a:rPr>
              <a:t>Avellino: </a:t>
            </a:r>
            <a:r>
              <a:rPr lang="it-IT" sz="1200" b="1" dirty="0">
                <a:latin typeface="+mj-lt"/>
              </a:rPr>
              <a:t>29,0% (12.476)</a:t>
            </a:r>
          </a:p>
          <a:p>
            <a:pPr marL="480507" indent="-228611" algn="r">
              <a:buFont typeface="+mj-lt"/>
              <a:buAutoNum type="arabicPeriod"/>
            </a:pPr>
            <a:r>
              <a:rPr lang="it-IT" sz="1200" dirty="0">
                <a:latin typeface="+mj-lt"/>
              </a:rPr>
              <a:t>Chieti: </a:t>
            </a:r>
            <a:r>
              <a:rPr lang="it-IT" sz="1200" b="1" dirty="0">
                <a:latin typeface="+mj-lt"/>
              </a:rPr>
              <a:t>28,2% (12.371)</a:t>
            </a:r>
          </a:p>
          <a:p>
            <a:pPr marL="480507" indent="-228611" algn="r">
              <a:buFont typeface="+mj-lt"/>
              <a:buAutoNum type="arabicPeriod"/>
            </a:pPr>
            <a:r>
              <a:rPr lang="it-IT" sz="1200" dirty="0">
                <a:latin typeface="+mj-lt"/>
              </a:rPr>
              <a:t>Frosinone: </a:t>
            </a:r>
            <a:r>
              <a:rPr lang="it-IT" sz="1200" b="1" dirty="0">
                <a:latin typeface="+mj-lt"/>
              </a:rPr>
              <a:t>27,8% (13.428)</a:t>
            </a:r>
          </a:p>
          <a:p>
            <a:pPr marL="480507" indent="-228611" algn="r">
              <a:buFont typeface="+mj-lt"/>
              <a:buAutoNum type="arabicPeriod"/>
            </a:pPr>
            <a:r>
              <a:rPr lang="it-IT" sz="1200" dirty="0">
                <a:latin typeface="+mj-lt"/>
              </a:rPr>
              <a:t>Viterbo: </a:t>
            </a:r>
            <a:r>
              <a:rPr lang="it-IT" sz="1200" b="1" dirty="0">
                <a:latin typeface="+mj-lt"/>
              </a:rPr>
              <a:t>27,6% (10.178)</a:t>
            </a:r>
          </a:p>
        </p:txBody>
      </p:sp>
      <p:sp>
        <p:nvSpPr>
          <p:cNvPr id="3" name="Parentesi graffa aperta 2">
            <a:extLst>
              <a:ext uri="{FF2B5EF4-FFF2-40B4-BE49-F238E27FC236}">
                <a16:creationId xmlns:a16="http://schemas.microsoft.com/office/drawing/2014/main" id="{C4F0E687-76B2-F958-7AB2-E6E43E6CF867}"/>
              </a:ext>
            </a:extLst>
          </p:cNvPr>
          <p:cNvSpPr/>
          <p:nvPr/>
        </p:nvSpPr>
        <p:spPr>
          <a:xfrm>
            <a:off x="7884916" y="2262702"/>
            <a:ext cx="162709" cy="13547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200">
              <a:latin typeface="+mj-lt"/>
            </a:endParaRPr>
          </a:p>
        </p:txBody>
      </p:sp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2719CCBA-0816-A844-12B2-E806D0FFE919}"/>
              </a:ext>
            </a:extLst>
          </p:cNvPr>
          <p:cNvSpPr/>
          <p:nvPr/>
        </p:nvSpPr>
        <p:spPr>
          <a:xfrm rot="10800000">
            <a:off x="8300319" y="4146023"/>
            <a:ext cx="162709" cy="13547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200"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60BB44-0CE4-B55C-6293-FB987287EDD8}"/>
              </a:ext>
            </a:extLst>
          </p:cNvPr>
          <p:cNvSpPr txBox="1"/>
          <p:nvPr/>
        </p:nvSpPr>
        <p:spPr>
          <a:xfrm>
            <a:off x="6164412" y="2760467"/>
            <a:ext cx="110370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33" b="1" dirty="0">
                <a:solidFill>
                  <a:srgbClr val="FFC000"/>
                </a:solidFill>
                <a:latin typeface="+mj-lt"/>
                <a:cs typeface="Calibri Light" panose="020F0302020204030204" pitchFamily="34" charset="0"/>
              </a:rPr>
              <a:t>REGIONI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CB8306F-5C63-9B92-47A4-66B956E1715A}"/>
              </a:ext>
            </a:extLst>
          </p:cNvPr>
          <p:cNvSpPr txBox="1"/>
          <p:nvPr/>
        </p:nvSpPr>
        <p:spPr>
          <a:xfrm>
            <a:off x="8795082" y="4628464"/>
            <a:ext cx="129657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33" b="1" dirty="0">
                <a:solidFill>
                  <a:srgbClr val="FFC000"/>
                </a:solidFill>
                <a:latin typeface="+mj-lt"/>
              </a:rPr>
              <a:t>PROVINCE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6E0B51-F141-2545-5FCF-EF169AB867D5}"/>
              </a:ext>
            </a:extLst>
          </p:cNvPr>
          <p:cNvSpPr txBox="1"/>
          <p:nvPr/>
        </p:nvSpPr>
        <p:spPr>
          <a:xfrm>
            <a:off x="679590" y="1845307"/>
            <a:ext cx="4243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+mj-lt"/>
              </a:rPr>
              <a:t>Province italiane per quota di imprese femminili sul totale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08DADCA-66F3-ADBF-2E4C-46624A12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947" y="271165"/>
            <a:ext cx="8116330" cy="586345"/>
          </a:xfrm>
        </p:spPr>
        <p:txBody>
          <a:bodyPr/>
          <a:lstStyle/>
          <a:p>
            <a:r>
              <a:rPr lang="it-IT" sz="2400" dirty="0"/>
              <a:t>LE </a:t>
            </a:r>
            <a:r>
              <a:rPr lang="it-IT" sz="2400" i="1" dirty="0"/>
              <a:t>TOP FIVE</a:t>
            </a:r>
            <a:r>
              <a:rPr lang="it-IT" i="1" dirty="0"/>
              <a:t> </a:t>
            </a:r>
            <a:r>
              <a:rPr lang="it-IT" sz="1400" i="1" dirty="0"/>
              <a:t>(al 31 dicembre 2023)</a:t>
            </a:r>
            <a:endParaRPr lang="it-IT" i="1" dirty="0"/>
          </a:p>
        </p:txBody>
      </p:sp>
      <p:pic>
        <p:nvPicPr>
          <p:cNvPr id="11" name="Immagine 10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838419C2-5874-4880-8C94-A5C47A13F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1" t="7067" r="4535" b="15333"/>
          <a:stretch/>
        </p:blipFill>
        <p:spPr>
          <a:xfrm>
            <a:off x="935171" y="2200390"/>
            <a:ext cx="3585588" cy="42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8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0" descr="Roma : mappa gratuita, mappa muta gratuita, cartina muta gratuita : litorali, limiti, bianco">
            <a:extLst>
              <a:ext uri="{FF2B5EF4-FFF2-40B4-BE49-F238E27FC236}">
                <a16:creationId xmlns:a16="http://schemas.microsoft.com/office/drawing/2014/main" id="{4DBB73B6-D26B-81B6-0CB5-B385EB828B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89600" y="2924473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it-IT" sz="1200"/>
          </a:p>
        </p:txBody>
      </p:sp>
      <p:sp>
        <p:nvSpPr>
          <p:cNvPr id="24" name="AutoShape 14" descr="Roma : mappa gratuita, mappa muta gratuita, cartina muta gratuita : litorali, limiti, bianco">
            <a:extLst>
              <a:ext uri="{FF2B5EF4-FFF2-40B4-BE49-F238E27FC236}">
                <a16:creationId xmlns:a16="http://schemas.microsoft.com/office/drawing/2014/main" id="{B1E683A3-4074-F2C9-19B0-2379C2BF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026073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it-IT" sz="1200"/>
          </a:p>
        </p:txBody>
      </p:sp>
      <p:sp>
        <p:nvSpPr>
          <p:cNvPr id="25" name="AutoShape 16" descr="Roma : mappa gratuita, mappa muta gratuita, cartina muta gratuita : litorali, limiti, bianco">
            <a:extLst>
              <a:ext uri="{FF2B5EF4-FFF2-40B4-BE49-F238E27FC236}">
                <a16:creationId xmlns:a16="http://schemas.microsoft.com/office/drawing/2014/main" id="{291DE3AC-94FC-9B13-ED16-8041B78D7A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7673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it-IT" sz="120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2EE4542-0285-6CD8-0BEE-1199A3ABD8AF}"/>
              </a:ext>
            </a:extLst>
          </p:cNvPr>
          <p:cNvSpPr txBox="1"/>
          <p:nvPr/>
        </p:nvSpPr>
        <p:spPr>
          <a:xfrm>
            <a:off x="1168400" y="1591491"/>
            <a:ext cx="9448800" cy="506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it-IT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Le </a:t>
            </a:r>
            <a:r>
              <a:rPr lang="it-IT" dirty="0">
                <a:solidFill>
                  <a:srgbClr val="212529"/>
                </a:solidFill>
                <a:latin typeface="+mj-lt"/>
              </a:rPr>
              <a:t>imprese</a:t>
            </a:r>
            <a:r>
              <a:rPr lang="it-IT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 femminili (rispetto a quelle maschili) sono:</a:t>
            </a:r>
            <a:endParaRPr lang="it-IT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04815" algn="l"/>
              </a:tabLst>
            </a:pP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più concentrate nei </a:t>
            </a:r>
            <a:r>
              <a:rPr lang="it-IT" sz="1400" b="1" dirty="0">
                <a:solidFill>
                  <a:srgbClr val="7030A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servizi: </a:t>
            </a:r>
            <a:r>
              <a:rPr lang="it-IT" sz="1400" b="1" dirty="0">
                <a:solidFill>
                  <a:srgbClr val="E0373F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67,5%</a:t>
            </a:r>
            <a:r>
              <a:rPr lang="it-IT" sz="1400" b="1" dirty="0">
                <a:solidFill>
                  <a:srgbClr val="FFC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(894.363) vs 56,0%</a:t>
            </a:r>
            <a:endParaRPr lang="it-IT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04815" algn="l"/>
              </a:tabLst>
            </a:pP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più </a:t>
            </a:r>
            <a:r>
              <a:rPr lang="it-IT" sz="1400" b="1" dirty="0">
                <a:solidFill>
                  <a:srgbClr val="7030A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piccole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 di dimensione: </a:t>
            </a:r>
            <a:r>
              <a:rPr lang="it-IT" sz="1400" b="1" dirty="0">
                <a:solidFill>
                  <a:srgbClr val="E0373F"/>
                </a:solidFill>
                <a:latin typeface="+mj-lt"/>
              </a:rPr>
              <a:t>96,3%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 micro imprese (1.275.655) vs 94,1%</a:t>
            </a:r>
            <a:endParaRPr lang="it-IT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04815" algn="l"/>
              </a:tabLst>
            </a:pP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più </a:t>
            </a:r>
            <a:r>
              <a:rPr lang="it-IT" sz="1400" b="1" dirty="0">
                <a:solidFill>
                  <a:srgbClr val="7030A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ditte individuali</a:t>
            </a:r>
            <a:r>
              <a:rPr lang="it-IT" sz="1400" b="1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: </a:t>
            </a:r>
            <a:r>
              <a:rPr lang="it-IT" sz="1400" b="1" dirty="0">
                <a:solidFill>
                  <a:srgbClr val="E0373F"/>
                </a:solidFill>
                <a:latin typeface="+mj-lt"/>
              </a:rPr>
              <a:t>60,8%</a:t>
            </a:r>
            <a:r>
              <a:rPr lang="it-IT" sz="14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(805.671) vs 47,7%</a:t>
            </a:r>
            <a:endParaRPr lang="it-IT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04815" algn="l"/>
              </a:tabLst>
            </a:pP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più nel </a:t>
            </a:r>
            <a:r>
              <a:rPr lang="it-IT" sz="1400" b="1" dirty="0">
                <a:solidFill>
                  <a:srgbClr val="7030A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Mezzogiorno:</a:t>
            </a:r>
            <a:r>
              <a:rPr lang="it-IT" sz="1400" b="1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 </a:t>
            </a:r>
            <a:r>
              <a:rPr lang="it-IT" sz="1400" b="1" dirty="0">
                <a:solidFill>
                  <a:srgbClr val="E0373F"/>
                </a:solidFill>
                <a:latin typeface="+mj-lt"/>
              </a:rPr>
              <a:t>36,9%</a:t>
            </a:r>
            <a:r>
              <a:rPr lang="it-IT" sz="1400" b="1" dirty="0">
                <a:solidFill>
                  <a:srgbClr val="F9EA41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(488.652) vs 33,9%</a:t>
            </a:r>
            <a:endParaRPr lang="it-IT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04815" algn="l"/>
              </a:tabLst>
            </a:pP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più </a:t>
            </a:r>
            <a:r>
              <a:rPr lang="it-IT" sz="1400" b="1" dirty="0">
                <a:solidFill>
                  <a:srgbClr val="7030A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giovanili</a:t>
            </a:r>
            <a:r>
              <a:rPr lang="it-IT" sz="1400" dirty="0">
                <a:solidFill>
                  <a:srgbClr val="7030A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secondo l’età degli imprenditori (under 35): </a:t>
            </a:r>
            <a:r>
              <a:rPr lang="it-IT" sz="1400" b="1" dirty="0">
                <a:solidFill>
                  <a:srgbClr val="E0373F"/>
                </a:solidFill>
                <a:latin typeface="+mj-lt"/>
              </a:rPr>
              <a:t>10,6%</a:t>
            </a:r>
            <a:r>
              <a:rPr lang="it-IT" sz="1400" b="1" dirty="0">
                <a:solidFill>
                  <a:srgbClr val="E0373F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(140.357) vs 7,9%</a:t>
            </a:r>
            <a:endParaRPr lang="it-IT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04815" algn="l"/>
              </a:tabLst>
            </a:pP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un po’ più </a:t>
            </a:r>
            <a:r>
              <a:rPr lang="it-IT" sz="1400" b="1" dirty="0">
                <a:solidFill>
                  <a:srgbClr val="7030A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straniere</a:t>
            </a:r>
            <a:r>
              <a:rPr lang="it-IT" sz="1400" b="1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: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 </a:t>
            </a:r>
            <a:r>
              <a:rPr lang="it-IT" sz="1400" b="1" dirty="0">
                <a:solidFill>
                  <a:srgbClr val="E0373F"/>
                </a:solidFill>
                <a:latin typeface="+mj-lt"/>
              </a:rPr>
              <a:t>12,2%</a:t>
            </a:r>
            <a:r>
              <a:rPr lang="it-IT" sz="1400" dirty="0">
                <a:solidFill>
                  <a:srgbClr val="E0373F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(162.245) vs 10,7% </a:t>
            </a:r>
            <a:endParaRPr lang="it-IT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04815" algn="l"/>
              </a:tabLst>
            </a:pP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meno </a:t>
            </a:r>
            <a:r>
              <a:rPr lang="it-IT" sz="1400" b="1" dirty="0">
                <a:solidFill>
                  <a:srgbClr val="7030A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artigiane: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 </a:t>
            </a:r>
            <a:r>
              <a:rPr lang="it-IT" sz="1400" b="1" dirty="0">
                <a:solidFill>
                  <a:srgbClr val="E0373F"/>
                </a:solidFill>
                <a:latin typeface="+mj-lt"/>
              </a:rPr>
              <a:t>16,5%</a:t>
            </a:r>
            <a:r>
              <a:rPr lang="it-IT" sz="1400" b="1" dirty="0">
                <a:solidFill>
                  <a:srgbClr val="F9EA41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(219.098) vs 22,6%</a:t>
            </a:r>
            <a:endParaRPr lang="it-IT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04815" algn="l"/>
              </a:tabLst>
            </a:pP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poco strutturate in forma </a:t>
            </a:r>
            <a:r>
              <a:rPr lang="it-IT" sz="1400" b="1" dirty="0">
                <a:solidFill>
                  <a:srgbClr val="7030A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cooperativa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: </a:t>
            </a:r>
            <a:r>
              <a:rPr lang="it-IT" sz="1400" b="1" dirty="0">
                <a:solidFill>
                  <a:srgbClr val="E0373F"/>
                </a:solidFill>
                <a:latin typeface="+mj-lt"/>
              </a:rPr>
              <a:t>2,1%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 (28.392) vs 2,2%</a:t>
            </a:r>
            <a:endParaRPr lang="it-IT" sz="1400" dirty="0">
              <a:latin typeface="+mj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445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04815" algn="l"/>
              </a:tabLst>
            </a:pP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Times New Roman" panose="02020603050405020304" pitchFamily="18" charset="0"/>
              </a:rPr>
              <a:t>meno </a:t>
            </a:r>
            <a:r>
              <a:rPr lang="it-IT" sz="1400" b="1" dirty="0">
                <a:solidFill>
                  <a:srgbClr val="6F3E91"/>
                </a:solidFill>
                <a:latin typeface="+mj-lt"/>
                <a:ea typeface="Roboto" panose="02000000000000000000" pitchFamily="2" charset="0"/>
                <a:cs typeface="Times New Roman" panose="02020603050405020304" pitchFamily="18" charset="0"/>
              </a:rPr>
              <a:t>innovative</a:t>
            </a:r>
          </a:p>
          <a:p>
            <a:pPr marL="4445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04815" algn="l"/>
              </a:tabLst>
            </a:pP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con un elevato tasso di femminilizzazione nei settori: </a:t>
            </a:r>
            <a:r>
              <a:rPr lang="it-IT" sz="1400" b="1" dirty="0">
                <a:solidFill>
                  <a:srgbClr val="7030A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Altre attività di servizi alla persona, Sistema moda, Sanità e assistenza sociale</a:t>
            </a:r>
            <a:r>
              <a:rPr lang="it-IT" sz="1400" dirty="0">
                <a:solidFill>
                  <a:srgbClr val="7030A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.</a:t>
            </a:r>
            <a:endParaRPr lang="it-IT" sz="1400" dirty="0">
              <a:solidFill>
                <a:srgbClr val="7030A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04815" algn="l"/>
              </a:tabLst>
            </a:pPr>
            <a:r>
              <a:rPr lang="it-IT" sz="1400" b="1" dirty="0">
                <a:solidFill>
                  <a:srgbClr val="7030A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sopravvivono meno a tre anni 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dalla nascita: dopo tre anni restano ancora aperte l’</a:t>
            </a:r>
            <a:r>
              <a:rPr lang="it-IT" sz="1400" b="1" dirty="0">
                <a:solidFill>
                  <a:srgbClr val="E0373F"/>
                </a:solidFill>
                <a:latin typeface="+mj-lt"/>
              </a:rPr>
              <a:t>82,0%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 delle imprese femminili, contro l’85,3% di quelle maschili… </a:t>
            </a:r>
            <a:r>
              <a:rPr lang="it-IT" sz="1400" b="1" dirty="0">
                <a:solidFill>
                  <a:srgbClr val="7030A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e anche a cinque anni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: la quota delle imprese femminili sopravviventi è del </a:t>
            </a:r>
            <a:r>
              <a:rPr lang="it-IT" sz="1400" b="1" dirty="0">
                <a:solidFill>
                  <a:srgbClr val="E0373F"/>
                </a:solidFill>
                <a:latin typeface="+mj-lt"/>
              </a:rPr>
              <a:t>72,1%</a:t>
            </a:r>
            <a:r>
              <a:rPr lang="it-IT" sz="1400" b="1" dirty="0">
                <a:latin typeface="+mj-lt"/>
              </a:rPr>
              <a:t>,</a:t>
            </a:r>
            <a:r>
              <a:rPr lang="it-IT" sz="1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Open Sans SemiBold" panose="020B0706030804020204" pitchFamily="34" charset="0"/>
              </a:rPr>
              <a:t> contro il 77,0% di quelle maschili</a:t>
            </a:r>
            <a:endParaRPr lang="it-IT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EB5F03-880E-F5FF-7746-3D46D47BDF4E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IL PROFILO DELLE IMPRESE FEMMINILI</a:t>
            </a:r>
          </a:p>
        </p:txBody>
      </p:sp>
    </p:spTree>
    <p:extLst>
      <p:ext uri="{BB962C8B-B14F-4D97-AF65-F5344CB8AC3E}">
        <p14:creationId xmlns:p14="http://schemas.microsoft.com/office/powerpoint/2010/main" val="241151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875DBC-BC89-4FF4-EC53-FB34B56571A8}"/>
              </a:ext>
            </a:extLst>
          </p:cNvPr>
          <p:cNvSpPr txBox="1"/>
          <p:nvPr/>
        </p:nvSpPr>
        <p:spPr>
          <a:xfrm>
            <a:off x="304800" y="1798630"/>
            <a:ext cx="5458836" cy="4608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>
              <a:spcAft>
                <a:spcPts val="75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  <a:tabLst>
                <a:tab pos="61386" algn="l"/>
              </a:tabLst>
            </a:pPr>
            <a:r>
              <a:rPr lang="it-IT" sz="1500" dirty="0">
                <a:solidFill>
                  <a:srgbClr val="212529"/>
                </a:solidFill>
                <a:latin typeface="+mj-lt"/>
              </a:rPr>
              <a:t>Il 3,3% delle imprese femminili nate nel 2018 ha cessato la propria attività già nel corso dello stesso anno. A tre anni dalla nascita (anno 2020) le cessazioni sono il 18,0%, contro il 14,7% riscontrato per le imprese non femminili con una riduzione di circa una impresa su cinque e corrispondente in via complementare a una probabilità di sopravvivenza dell’82,0% e un gap rispetto alle altre imprese di 3,3 punti percentuali.</a:t>
            </a:r>
          </a:p>
          <a:p>
            <a:pPr marL="228600" lvl="1" indent="-228600">
              <a:spcBef>
                <a:spcPts val="1000"/>
              </a:spcBef>
              <a:spcAft>
                <a:spcPts val="75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  <a:tabLst>
                <a:tab pos="61386" algn="l"/>
              </a:tabLst>
            </a:pPr>
            <a:r>
              <a:rPr lang="it-IT" sz="1500" dirty="0">
                <a:solidFill>
                  <a:srgbClr val="212529"/>
                </a:solidFill>
                <a:latin typeface="+mj-lt"/>
              </a:rPr>
              <a:t>Se si guarda ai valori a cinque anni (anno 2022), la soglia comunemente individuata per la conclusione della fase di start up delle attività, la probabilità di sopravvivenza per una impresa femminile è del 72,1%, con un differenziale di 4,9 punti percentuali rispetto alle altre imprese, indicativo di una maggiore fragilità per le iniziative imprenditoriali a esclusiva o prevalente conduzione femminile.</a:t>
            </a:r>
          </a:p>
          <a:p>
            <a:pPr marL="228600" lvl="1" indent="-228600">
              <a:spcBef>
                <a:spcPts val="1000"/>
              </a:spcBef>
              <a:spcAft>
                <a:spcPts val="75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  <a:tabLst>
                <a:tab pos="61386" algn="l"/>
              </a:tabLst>
            </a:pPr>
            <a:r>
              <a:rPr lang="it-IT" sz="1500" dirty="0">
                <a:solidFill>
                  <a:srgbClr val="212529"/>
                </a:solidFill>
                <a:latin typeface="+mj-lt"/>
              </a:rPr>
              <a:t>Una volta terminata la fase di start up le imprese femminili  presentano un </a:t>
            </a:r>
            <a:r>
              <a:rPr lang="it-IT" sz="1500" b="1" dirty="0">
                <a:solidFill>
                  <a:srgbClr val="6F3E91"/>
                </a:solidFill>
                <a:latin typeface="+mj-lt"/>
              </a:rPr>
              <a:t>tasso di sopravvivenza pari al 67,6% contro il 73,3% delle imprese non femminili</a:t>
            </a:r>
            <a:r>
              <a:rPr lang="it-IT" sz="1500" dirty="0">
                <a:solidFill>
                  <a:srgbClr val="212529"/>
                </a:solidFill>
                <a:latin typeface="+mj-lt"/>
              </a:rPr>
              <a:t>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71A71DB-4392-1B3F-3889-2A164C815ABE}"/>
              </a:ext>
            </a:extLst>
          </p:cNvPr>
          <p:cNvSpPr/>
          <p:nvPr/>
        </p:nvSpPr>
        <p:spPr>
          <a:xfrm>
            <a:off x="6202681" y="1701800"/>
            <a:ext cx="55393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+mj-lt"/>
              </a:rPr>
              <a:t>Tasso di sopravvivenza delle imprese femminili e non, anni 2018-2023</a:t>
            </a:r>
            <a:endParaRPr lang="it-IT" sz="1400" b="1" dirty="0">
              <a:latin typeface="+mj-lt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AE7A765-C181-2E10-1051-A1E78E3C5AC0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LA PROBABILITA’ DI SOPRAVVIVENZA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E952A07-4FF2-40F5-8197-3A063CDC3DD5}"/>
              </a:ext>
            </a:extLst>
          </p:cNvPr>
          <p:cNvGraphicFramePr>
            <a:graphicFrameLocks/>
          </p:cNvGraphicFramePr>
          <p:nvPr/>
        </p:nvGraphicFramePr>
        <p:xfrm>
          <a:off x="6202681" y="2286000"/>
          <a:ext cx="5333999" cy="372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507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rechas de genero en el mercado laboral - Fundación Aquae">
            <a:extLst>
              <a:ext uri="{FF2B5EF4-FFF2-40B4-BE49-F238E27FC236}">
                <a16:creationId xmlns:a16="http://schemas.microsoft.com/office/drawing/2014/main" id="{51044A34-C7DA-1BE2-62EE-DD9F1AEC07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77880" y="33274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it-IT" sz="1200">
              <a:latin typeface="DM Sans" pitchFamily="2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26E4DEB-413E-678C-A28B-DFE27E13CB34}"/>
              </a:ext>
            </a:extLst>
          </p:cNvPr>
          <p:cNvGrpSpPr/>
          <p:nvPr/>
        </p:nvGrpSpPr>
        <p:grpSpPr>
          <a:xfrm>
            <a:off x="5559852" y="2196789"/>
            <a:ext cx="5874843" cy="3702522"/>
            <a:chOff x="8280785" y="3041268"/>
            <a:chExt cx="8812264" cy="5553784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5913A69F-5EEF-4B50-804E-E584487D9704}"/>
                </a:ext>
              </a:extLst>
            </p:cNvPr>
            <p:cNvSpPr txBox="1"/>
            <p:nvPr/>
          </p:nvSpPr>
          <p:spPr>
            <a:xfrm>
              <a:off x="10759442" y="8179553"/>
              <a:ext cx="1652376" cy="415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latin typeface="DM Sans" pitchFamily="2" charset="0"/>
                </a:rPr>
                <a:t>(Anno 2020)</a:t>
              </a:r>
            </a:p>
          </p:txBody>
        </p:sp>
        <p:pic>
          <p:nvPicPr>
            <p:cNvPr id="1028" name="Picture 4" descr="Brechas de genero en el mercado laboral - Fundación Aquae">
              <a:extLst>
                <a:ext uri="{FF2B5EF4-FFF2-40B4-BE49-F238E27FC236}">
                  <a16:creationId xmlns:a16="http://schemas.microsoft.com/office/drawing/2014/main" id="{28E63797-8114-6F1C-23DD-14899BE4F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9079" y="3801213"/>
              <a:ext cx="5356535" cy="4378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3512CF7D-62FF-C81F-1730-8CA9F726388D}"/>
                </a:ext>
              </a:extLst>
            </p:cNvPr>
            <p:cNvSpPr txBox="1"/>
            <p:nvPr/>
          </p:nvSpPr>
          <p:spPr>
            <a:xfrm>
              <a:off x="14163773" y="3041268"/>
              <a:ext cx="2563683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b="1" dirty="0">
                  <a:latin typeface="DM Sans" pitchFamily="2" charset="0"/>
                </a:rPr>
                <a:t>IMPRESE </a:t>
              </a:r>
            </a:p>
            <a:p>
              <a:pPr algn="ctr"/>
              <a:r>
                <a:rPr lang="it-IT" sz="1600" b="1" dirty="0">
                  <a:latin typeface="DM Sans" pitchFamily="2" charset="0"/>
                </a:rPr>
                <a:t>NON FEMMINILI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4E9F716B-F340-0D22-C4DC-C6B98BFE3010}"/>
                </a:ext>
              </a:extLst>
            </p:cNvPr>
            <p:cNvSpPr txBox="1"/>
            <p:nvPr/>
          </p:nvSpPr>
          <p:spPr>
            <a:xfrm>
              <a:off x="8524605" y="4312503"/>
              <a:ext cx="1991776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latin typeface="DM Sans" pitchFamily="2" charset="0"/>
                </a:rPr>
                <a:t>IMPRESE </a:t>
              </a:r>
            </a:p>
            <a:p>
              <a:pPr algn="ctr"/>
              <a:r>
                <a:rPr lang="it-IT" sz="1600" b="1" dirty="0">
                  <a:latin typeface="DM Sans" pitchFamily="2" charset="0"/>
                </a:rPr>
                <a:t>FEMMINILI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EA439955-F30B-FC70-62E7-5E6A0BE1C2AA}"/>
                </a:ext>
              </a:extLst>
            </p:cNvPr>
            <p:cNvSpPr txBox="1"/>
            <p:nvPr/>
          </p:nvSpPr>
          <p:spPr>
            <a:xfrm>
              <a:off x="13798179" y="3943319"/>
              <a:ext cx="3294870" cy="969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3600" b="1" dirty="0">
                  <a:solidFill>
                    <a:srgbClr val="000000"/>
                  </a:solidFill>
                  <a:latin typeface="DM Sans" pitchFamily="2" charset="0"/>
                </a:rPr>
                <a:t>190k€</a:t>
              </a:r>
              <a:endParaRPr lang="it-IT" sz="3600" b="1" dirty="0">
                <a:latin typeface="DM Sans" pitchFamily="2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A044B38-D37D-AFFB-8F10-AD962756544E}"/>
                </a:ext>
              </a:extLst>
            </p:cNvPr>
            <p:cNvSpPr txBox="1"/>
            <p:nvPr/>
          </p:nvSpPr>
          <p:spPr>
            <a:xfrm>
              <a:off x="8280785" y="5271128"/>
              <a:ext cx="2772120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2933" b="1" dirty="0">
                  <a:solidFill>
                    <a:srgbClr val="E0373F"/>
                  </a:solidFill>
                  <a:latin typeface="DM Sans" pitchFamily="2" charset="0"/>
                </a:rPr>
                <a:t>76k€ </a:t>
              </a:r>
            </a:p>
          </p:txBody>
        </p: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B518235C-2B0A-78A0-5DD2-87269DC0FE16}"/>
              </a:ext>
            </a:extLst>
          </p:cNvPr>
          <p:cNvSpPr txBox="1"/>
          <p:nvPr/>
        </p:nvSpPr>
        <p:spPr>
          <a:xfrm>
            <a:off x="672321" y="2703419"/>
            <a:ext cx="4508759" cy="2939266"/>
          </a:xfrm>
          <a:prstGeom prst="rect">
            <a:avLst/>
          </a:prstGeom>
        </p:spPr>
        <p:txBody>
          <a:bodyPr wrap="square" lIns="0" tIns="0" rIns="0" bIns="0" numCol="1" spcCol="0" rtlCol="0" anchor="t">
            <a:spAutoFit/>
          </a:bodyPr>
          <a:lstStyle/>
          <a:p>
            <a:pPr marL="228600" lvl="1" indent="-228600">
              <a:spcBef>
                <a:spcPts val="1000"/>
              </a:spcBef>
              <a:spcAft>
                <a:spcPts val="75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  <a:tabLst>
                <a:tab pos="61386" algn="l"/>
              </a:tabLst>
            </a:pPr>
            <a:r>
              <a:rPr lang="it-IT" sz="1600" dirty="0">
                <a:solidFill>
                  <a:srgbClr val="212529"/>
                </a:solidFill>
                <a:latin typeface="+mj-lt"/>
              </a:rPr>
              <a:t>A livello di performance economica, secondo elaborazioni su dati Istat relativi al 2020, si palesa un effetto genere in misura marcata a favore della componente non femminile: le imprese femminili hanno un livello di produttività (valore fatturato per addetto) pari a 76mila euro, di molto inferiore al parametro relativo alle imprese non femminili (190mila euro). </a:t>
            </a:r>
          </a:p>
          <a:p>
            <a:pPr marL="228600" lvl="1" indent="-228600">
              <a:spcBef>
                <a:spcPts val="1000"/>
              </a:spcBef>
              <a:spcAft>
                <a:spcPts val="75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  <a:tabLst>
                <a:tab pos="61386" algn="l"/>
              </a:tabLst>
            </a:pPr>
            <a:r>
              <a:rPr lang="it-IT" sz="1600" dirty="0">
                <a:solidFill>
                  <a:srgbClr val="212529"/>
                </a:solidFill>
                <a:latin typeface="+mj-lt"/>
              </a:rPr>
              <a:t>In altri termini, </a:t>
            </a:r>
            <a:r>
              <a:rPr lang="it-IT" sz="1600" b="1" dirty="0">
                <a:solidFill>
                  <a:srgbClr val="6F3E91"/>
                </a:solidFill>
                <a:latin typeface="+mj-lt"/>
              </a:rPr>
              <a:t>le imprese femminili presentano un livello di produttività inferiore del 60% rispetto a quelle delle imprese non femminili</a:t>
            </a:r>
            <a:r>
              <a:rPr lang="it-IT" sz="1600" dirty="0">
                <a:solidFill>
                  <a:srgbClr val="212529"/>
                </a:solidFill>
                <a:latin typeface="+mj-lt"/>
              </a:rPr>
              <a:t>. 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8B345CB-1874-C6CD-034D-C4AA9AF4D7D8}"/>
              </a:ext>
            </a:extLst>
          </p:cNvPr>
          <p:cNvSpPr txBox="1">
            <a:spLocks/>
          </p:cNvSpPr>
          <p:nvPr/>
        </p:nvSpPr>
        <p:spPr>
          <a:xfrm>
            <a:off x="3420350" y="445336"/>
            <a:ext cx="8116330" cy="586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LA PRODUTTIVITA’</a:t>
            </a:r>
          </a:p>
        </p:txBody>
      </p:sp>
    </p:spTree>
    <p:extLst>
      <p:ext uri="{BB962C8B-B14F-4D97-AF65-F5344CB8AC3E}">
        <p14:creationId xmlns:p14="http://schemas.microsoft.com/office/powerpoint/2010/main" val="4174385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4894</Words>
  <Application>Microsoft Office PowerPoint</Application>
  <PresentationFormat>Widescreen</PresentationFormat>
  <Paragraphs>1581</Paragraphs>
  <Slides>29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DM Sans</vt:lpstr>
      <vt:lpstr>Tema di Office</vt:lpstr>
      <vt:lpstr>I NUMERI DELL’IMPRENDITORIA FEMMINILE IN CALABRIA E NELLA CITTA’ METROPOLITANA DI REGGIO CALABRIA</vt:lpstr>
      <vt:lpstr>Indice</vt:lpstr>
      <vt:lpstr>L’IMPRENDITORIA FEMMINILE IN ITALIA</vt:lpstr>
      <vt:lpstr>Presentazione standard di PowerPoint</vt:lpstr>
      <vt:lpstr>IL SISTEMA IMPRENDITORIALE SI TINGE DI ROSA</vt:lpstr>
      <vt:lpstr>LE TOP FIVE (al 31 dicembre 2023)</vt:lpstr>
      <vt:lpstr>Presentazione standard di PowerPoint</vt:lpstr>
      <vt:lpstr>Presentazione standard di PowerPoint</vt:lpstr>
      <vt:lpstr>Presentazione standard di PowerPoint</vt:lpstr>
      <vt:lpstr>LE IMPRESE FEMMINILI IN CALABRIA E NELLA CITTA’ METROPOLITANA DI REGGIO CALABRIA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IMPRESE FEMMINILI E LE TRANSIZIONI GEMELLE</vt:lpstr>
      <vt:lpstr>Presentazione standard di PowerPoint</vt:lpstr>
      <vt:lpstr>Presentazione standard di PowerPoint</vt:lpstr>
      <vt:lpstr>LE IMPRESE FEMMINILI NELLA CULTURA E NELL’ECONOMIA DEL MARE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Padelli Riccardo</dc:creator>
  <cp:lastModifiedBy>Monica Onori</cp:lastModifiedBy>
  <cp:revision>274</cp:revision>
  <cp:lastPrinted>2024-03-21T13:43:33Z</cp:lastPrinted>
  <dcterms:created xsi:type="dcterms:W3CDTF">2023-10-16T09:06:46Z</dcterms:created>
  <dcterms:modified xsi:type="dcterms:W3CDTF">2024-03-26T16:44:02Z</dcterms:modified>
</cp:coreProperties>
</file>