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3E91"/>
    <a:srgbClr val="E037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>
      <p:cViewPr varScale="1">
        <p:scale>
          <a:sx n="100" d="100"/>
          <a:sy n="100" d="100"/>
        </p:scale>
        <p:origin x="8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2kge.intra.cciaa.net\fsge\SedeGaribaldi\StudiStatisticaEstero\StudiStat\Studi\imprese%20femminili\230419%20imprese%20femminili%20per%20settore%20e%20presenza%20femminile%20Italia%20Liguria%20Genov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Incidenza</a:t>
            </a:r>
            <a:r>
              <a:rPr lang="en-US" b="1" dirty="0"/>
              <a:t> % </a:t>
            </a:r>
            <a:r>
              <a:rPr lang="en-US" b="1" dirty="0" err="1"/>
              <a:t>imprese</a:t>
            </a:r>
            <a:r>
              <a:rPr lang="en-US" b="1" dirty="0"/>
              <a:t> </a:t>
            </a:r>
            <a:r>
              <a:rPr lang="en-US" b="1" dirty="0" err="1"/>
              <a:t>femminili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totale</a:t>
            </a:r>
            <a:r>
              <a:rPr lang="en-US" b="1" dirty="0"/>
              <a:t> </a:t>
            </a:r>
            <a:r>
              <a:rPr lang="en-US" b="1" dirty="0" err="1"/>
              <a:t>nel</a:t>
            </a:r>
            <a:r>
              <a:rPr lang="en-US" b="1" dirty="0"/>
              <a:t> 2023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Italia-Liguria-</a:t>
            </a:r>
            <a:r>
              <a:rPr lang="en-US" b="1" dirty="0" err="1"/>
              <a:t>Provincia</a:t>
            </a:r>
            <a:r>
              <a:rPr lang="en-US" b="1" dirty="0"/>
              <a:t> di Genova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Report!$H$95:$H$97</c:f>
              <c:strCache>
                <c:ptCount val="3"/>
                <c:pt idx="0">
                  <c:v>ITALIA</c:v>
                </c:pt>
                <c:pt idx="1">
                  <c:v>LIGURIA</c:v>
                </c:pt>
                <c:pt idx="2">
                  <c:v>PROVINCIA DI GENOVA</c:v>
                </c:pt>
              </c:strCache>
            </c:strRef>
          </c:cat>
          <c:val>
            <c:numRef>
              <c:f>Report!$I$95:$I$97</c:f>
              <c:numCache>
                <c:formatCode>General</c:formatCode>
                <c:ptCount val="3"/>
                <c:pt idx="0">
                  <c:v>22.7</c:v>
                </c:pt>
                <c:pt idx="1">
                  <c:v>22.9</c:v>
                </c:pt>
                <c:pt idx="2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1-4F7A-B9A6-3119ECBA4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756703"/>
        <c:axId val="1"/>
      </c:barChart>
      <c:catAx>
        <c:axId val="611756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175670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74A45F-CC42-2B3F-2C1E-719376842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4077921"/>
            <a:ext cx="9144000" cy="56989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7FF7BF9-18B7-7C4A-0750-594C3B867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8060" y="332716"/>
            <a:ext cx="4804455" cy="42432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C42BE58-BF30-5942-1914-CEB268E50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261286"/>
            <a:ext cx="9144000" cy="1715816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E0373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263FCEA-103F-1752-49DA-98A2C2B5E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176" y="6190044"/>
            <a:ext cx="1459389" cy="3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3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36115-C879-1C41-CEA1-F4B9B91E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496DA45-61D8-B05A-6DA4-DA3F6A1BB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553" y="1915319"/>
            <a:ext cx="3449595" cy="4261644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A2D4AD-4659-72CF-639D-2C700C1D8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D687E0-E392-F24F-EF2C-F7765AC4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3A75FD-4B1D-2ADD-EE38-9E3BCF4F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verticale 2">
            <a:extLst>
              <a:ext uri="{FF2B5EF4-FFF2-40B4-BE49-F238E27FC236}">
                <a16:creationId xmlns:a16="http://schemas.microsoft.com/office/drawing/2014/main" id="{AAB4B9DF-BD06-9132-3A26-CCCB293EE202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7376984" y="1978025"/>
            <a:ext cx="3064475" cy="43513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verticale 2">
            <a:extLst>
              <a:ext uri="{FF2B5EF4-FFF2-40B4-BE49-F238E27FC236}">
                <a16:creationId xmlns:a16="http://schemas.microsoft.com/office/drawing/2014/main" id="{7107DD8A-1C07-8CE4-1EA4-9F7467CAB65F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4038600" y="1915319"/>
            <a:ext cx="3202459" cy="4351338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560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BB7D26F-4717-E441-0D89-454274E22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902941"/>
            <a:ext cx="2628900" cy="427402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577431-3196-991A-76DB-DE2906284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02941"/>
            <a:ext cx="7734300" cy="4274022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9E77F5-E72A-ABFF-85DC-65CAD0A0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EC0E8C-3814-07EE-2DBB-23F3991A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9F446F-538D-12CC-EADD-2E69B9B4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1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C780A1-9F22-B2FA-418C-6447221C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E1A179-1D6C-6075-EF63-F945836B8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53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F31ED1-8DA5-09D1-039B-C25D95B6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9B84C-3EB9-D403-02EF-EF249C8C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711953-C0EA-494B-CAC4-2F3F3B62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AEDE25BE-34C1-7D1E-3C1C-AE22E29DA5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48664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C8ED9C43-8847-2F2B-B9F7-90D32E4DF66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50716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2974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8C03E-C764-A51D-1800-B7117166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21048D-6984-8A02-D97A-BBD53C48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A7A8E7-303E-13C7-AE91-B65127FD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237DF9-70CD-8B2B-127C-3C9BC042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58FE3E-BD3F-A940-33B7-B1AFC5F8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65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1D7382-BB2E-399E-FA01-9481C844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6B9249-06AD-D2DE-A50A-857033D7D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3577"/>
            <a:ext cx="5181600" cy="411338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6955B10-B955-CB50-B073-3BAAC8E54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3577"/>
            <a:ext cx="5181600" cy="41133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292F76-761B-8DC9-C40F-C00C73D8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DE0646-125E-E4ED-1AC2-0F615E64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D2F4A1-31A4-C2AD-2AA6-0A2DE8DA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2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E3070F-6777-5437-3844-7F090D12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52" y="136525"/>
            <a:ext cx="8476736" cy="889086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BC4377-74C8-F663-855B-0068E5031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5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87EB96-5035-DCBF-6406-537054880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9123"/>
            <a:ext cx="5157787" cy="331053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008577-A080-F4A3-0BCE-5E4398BF5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5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EACE0F-999D-A066-6524-C994D5A9E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9123"/>
            <a:ext cx="5183188" cy="331053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025BC2-5157-35DB-1C1E-416C1B4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65ED207-D059-D2AD-83CD-8CD3330A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983823-9456-6C2C-2B66-27F9F023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75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1D8860-1FCF-C755-B050-49D86643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4FEAE2-1EF7-E908-3AF0-C6067C41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593892-9884-0ADB-BDFF-BB656398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859DAF-71DC-D09E-2CC7-8B30156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48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4E44EBF-FB14-FD38-E70B-0754B7E3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208D43-7131-9213-B006-8D4875BA3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730504-DFA2-BD85-CC5C-A0FBD94A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29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2BD073-136F-E892-87B1-A36F123A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7708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42A9B9-82A0-4DC6-6956-10E7AECF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77081"/>
            <a:ext cx="6172200" cy="38839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70E07C-701F-3E1F-31DE-9B8CAD590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54162"/>
            <a:ext cx="3932237" cy="1914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A26260-9F10-938D-56E7-273B3B86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08E97C-FCD5-277B-B317-D2602992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E61B3E-98E0-87CF-56E6-BDFB23D2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61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A6E420-A44D-E232-5081-E2BD3459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6614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407AC6-20CE-56D5-9826-866F0D7E8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66140"/>
            <a:ext cx="5258271" cy="38949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89E3D2-CCF6-3A15-82B9-1B0D08463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94670"/>
            <a:ext cx="3932237" cy="21743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AF624C-0A7B-646C-C68A-AF7DE244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369CFA-14C4-E997-9894-AE953EB3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95AB40-4E16-D672-9CED-844FAD11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42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C6D91A-5F1A-EBC2-5114-76467B82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470" y="288582"/>
            <a:ext cx="8116330" cy="586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0C86D4-CBC0-ACA1-80C7-61E2BBC6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53" y="1997765"/>
            <a:ext cx="3449595" cy="4179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E1C25C-0B69-68D2-1A2A-1A15CDBD3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6D3A3-361C-A54E-BCFF-5518FCF9277C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D05095-089C-35BE-4ADD-1D019E370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202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66FDFE-608A-BE2A-2B15-0E22B6775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82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C16A1FF-60D0-61C3-FA6E-80CA732F3D33}"/>
              </a:ext>
            </a:extLst>
          </p:cNvPr>
          <p:cNvSpPr/>
          <p:nvPr userDrawn="1"/>
        </p:nvSpPr>
        <p:spPr>
          <a:xfrm>
            <a:off x="0" y="1059893"/>
            <a:ext cx="12192000" cy="365125"/>
          </a:xfrm>
          <a:prstGeom prst="rect">
            <a:avLst/>
          </a:prstGeom>
          <a:gradFill>
            <a:gsLst>
              <a:gs pos="0">
                <a:srgbClr val="E74C29"/>
              </a:gs>
              <a:gs pos="100000">
                <a:srgbClr val="6F3E91"/>
              </a:gs>
              <a:gs pos="45000">
                <a:srgbClr val="D61F5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EA9C8D6-4B47-EC33-3740-991C515E84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4553" y="360857"/>
            <a:ext cx="1830285" cy="441793"/>
          </a:xfrm>
          <a:prstGeom prst="rect">
            <a:avLst/>
          </a:prstGeom>
        </p:spPr>
      </p:pic>
      <p:pic>
        <p:nvPicPr>
          <p:cNvPr id="11" name="Immagine 10" descr="Immagine che contiene cerchio, Elementi grafici, schermata, giallo&#10;&#10;Descrizione generata automaticamente">
            <a:extLst>
              <a:ext uri="{FF2B5EF4-FFF2-40B4-BE49-F238E27FC236}">
                <a16:creationId xmlns:a16="http://schemas.microsoft.com/office/drawing/2014/main" id="{609C9C09-8E72-2966-0E51-F5FAB907167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92179" y="5906363"/>
            <a:ext cx="914256" cy="7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ge_cdc_ml_A_pos_CMYK_2_0 trasparente">
            <a:extLst>
              <a:ext uri="{FF2B5EF4-FFF2-40B4-BE49-F238E27FC236}">
                <a16:creationId xmlns:a16="http://schemas.microsoft.com/office/drawing/2014/main" id="{63A65364-C834-5186-919D-A24688F8B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5976938"/>
            <a:ext cx="2374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5F6710-7E5A-5CBD-BF61-8DEB9BFD044E}"/>
              </a:ext>
            </a:extLst>
          </p:cNvPr>
          <p:cNvSpPr txBox="1"/>
          <p:nvPr/>
        </p:nvSpPr>
        <p:spPr>
          <a:xfrm>
            <a:off x="0" y="177771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IMPRESE FEMMINILI </a:t>
            </a:r>
          </a:p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PROVINCIA DI GENOVA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4B6BFAA-5CEA-8E50-9C79-EFCD4F65D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3143945"/>
            <a:ext cx="4483100" cy="2420874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46595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5951B7-0B84-AFCE-3943-C06F341A7757}"/>
              </a:ext>
            </a:extLst>
          </p:cNvPr>
          <p:cNvSpPr txBox="1"/>
          <p:nvPr/>
        </p:nvSpPr>
        <p:spPr>
          <a:xfrm>
            <a:off x="761999" y="1955377"/>
            <a:ext cx="10668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8638D54-B929-4A1D-3F4A-21BC28E5E924}"/>
              </a:ext>
            </a:extLst>
          </p:cNvPr>
          <p:cNvSpPr txBox="1"/>
          <p:nvPr/>
        </p:nvSpPr>
        <p:spPr>
          <a:xfrm>
            <a:off x="430825" y="6449268"/>
            <a:ext cx="18886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INPS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D439E5C-4819-B1AC-4E66-3366E56BE37B}"/>
              </a:ext>
            </a:extLst>
          </p:cNvPr>
          <p:cNvSpPr txBox="1"/>
          <p:nvPr/>
        </p:nvSpPr>
        <p:spPr>
          <a:xfrm>
            <a:off x="7130415" y="2384934"/>
            <a:ext cx="4535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Per concludere un’occhiata ai divari nelle retribuzioni per genere. </a:t>
            </a:r>
          </a:p>
          <a:p>
            <a:r>
              <a:rPr lang="it-IT" sz="1600" dirty="0"/>
              <a:t>In provincia di Genova tra i quadri e gli apprendisti lo stipendio femminile è mediamente il 79,4% e l’84,5% di quello maschile, mentre per le altre qualifiche il divario aumenta considerevolmente: le operaie percepiscono il 54,1% della retribuzione dei maschi, le impiegate il 61,9%, le dirigenti il 69,0% e le dipendenti con altre qualifiche solo il 23,5%.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EC01E63-A6B6-BF4C-790F-096CF4327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25" y="1823921"/>
            <a:ext cx="6349157" cy="343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6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5951B7-0B84-AFCE-3943-C06F341A7757}"/>
              </a:ext>
            </a:extLst>
          </p:cNvPr>
          <p:cNvSpPr txBox="1"/>
          <p:nvPr/>
        </p:nvSpPr>
        <p:spPr>
          <a:xfrm>
            <a:off x="761999" y="1955377"/>
            <a:ext cx="10668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98A0CA2-154C-263C-143C-C9A9757D570F}"/>
              </a:ext>
            </a:extLst>
          </p:cNvPr>
          <p:cNvSpPr txBox="1"/>
          <p:nvPr/>
        </p:nvSpPr>
        <p:spPr>
          <a:xfrm>
            <a:off x="3084944" y="3013501"/>
            <a:ext cx="602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latin typeface="Harlow Solid Italic" panose="04030604020F02020D02" pitchFamily="82" charset="0"/>
                <a:cs typeface="Dreaming Outloud Script Pro" panose="020F0502020204030204" pitchFamily="66" charset="0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97124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5951B7-0B84-AFCE-3943-C06F341A7757}"/>
              </a:ext>
            </a:extLst>
          </p:cNvPr>
          <p:cNvSpPr txBox="1"/>
          <p:nvPr/>
        </p:nvSpPr>
        <p:spPr>
          <a:xfrm>
            <a:off x="761999" y="1955377"/>
            <a:ext cx="10668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latin typeface="+mj-l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24F8229-3CC8-4D78-BA30-5800371E8C27}"/>
              </a:ext>
            </a:extLst>
          </p:cNvPr>
          <p:cNvSpPr txBox="1"/>
          <p:nvPr/>
        </p:nvSpPr>
        <p:spPr>
          <a:xfrm>
            <a:off x="685789" y="6339459"/>
            <a:ext cx="18886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Infocamere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BF8DD88-E903-6326-4300-350C38DF2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00" y="1799203"/>
            <a:ext cx="5361793" cy="322278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9241F39-F111-E004-1317-2FC074FF1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730" y="1799792"/>
            <a:ext cx="5360813" cy="322219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140C2D5-2A88-5D8A-84D0-458DC4B30882}"/>
              </a:ext>
            </a:extLst>
          </p:cNvPr>
          <p:cNvSpPr txBox="1"/>
          <p:nvPr/>
        </p:nvSpPr>
        <p:spPr>
          <a:xfrm>
            <a:off x="573700" y="5336850"/>
            <a:ext cx="1097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Le imprese femminili in provincia di Genova sono 14.514 (-0,7% rispetto al 2022). Nell’arco degli ultimi 10 anni sono diminuite dell’1,6% a fronte di un calo del 2,5% del totale delle imprese.</a:t>
            </a:r>
          </a:p>
        </p:txBody>
      </p:sp>
    </p:spTree>
    <p:extLst>
      <p:ext uri="{BB962C8B-B14F-4D97-AF65-F5344CB8AC3E}">
        <p14:creationId xmlns:p14="http://schemas.microsoft.com/office/powerpoint/2010/main" val="358621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5951B7-0B84-AFCE-3943-C06F341A7757}"/>
              </a:ext>
            </a:extLst>
          </p:cNvPr>
          <p:cNvSpPr txBox="1"/>
          <p:nvPr/>
        </p:nvSpPr>
        <p:spPr>
          <a:xfrm>
            <a:off x="761999" y="1955377"/>
            <a:ext cx="10668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7A5E39B-1368-B097-6994-C261927EE8FE}"/>
              </a:ext>
            </a:extLst>
          </p:cNvPr>
          <p:cNvSpPr txBox="1"/>
          <p:nvPr/>
        </p:nvSpPr>
        <p:spPr>
          <a:xfrm>
            <a:off x="592750" y="6502265"/>
            <a:ext cx="18886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Infocamere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89FD49-54FF-D7BB-99A4-9C84D7E30E4F}"/>
              </a:ext>
            </a:extLst>
          </p:cNvPr>
          <p:cNvSpPr txBox="1"/>
          <p:nvPr/>
        </p:nvSpPr>
        <p:spPr>
          <a:xfrm>
            <a:off x="592750" y="5268430"/>
            <a:ext cx="1097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La percentuale delle imprese femminili sul totale delle imprese, nell’arco temporale considerato, è compresa tra il 20,66% nel 2016 e il 21,00%  nel 2022. Tale incidenza risulta leggermente inferiore sia al dato ligure (22,9%) che a quello nazionale (22,7%).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5F6FBA02-A446-EF96-8230-3BCF34EC8C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023179"/>
              </p:ext>
            </p:extLst>
          </p:nvPr>
        </p:nvGraphicFramePr>
        <p:xfrm>
          <a:off x="6247290" y="1660607"/>
          <a:ext cx="5307236" cy="318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BC6F56DD-61ED-A868-A7EB-0E4310EA2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50" y="1660607"/>
            <a:ext cx="5307234" cy="31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5951B7-0B84-AFCE-3943-C06F341A7757}"/>
              </a:ext>
            </a:extLst>
          </p:cNvPr>
          <p:cNvSpPr txBox="1"/>
          <p:nvPr/>
        </p:nvSpPr>
        <p:spPr>
          <a:xfrm>
            <a:off x="761999" y="1955377"/>
            <a:ext cx="10668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361E19-8299-F2EE-800F-26049FEFA043}"/>
              </a:ext>
            </a:extLst>
          </p:cNvPr>
          <p:cNvSpPr txBox="1"/>
          <p:nvPr/>
        </p:nvSpPr>
        <p:spPr>
          <a:xfrm>
            <a:off x="637287" y="6596390"/>
            <a:ext cx="18886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Infocamere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E993733-3479-013E-AF53-00F33F5624A2}"/>
              </a:ext>
            </a:extLst>
          </p:cNvPr>
          <p:cNvSpPr txBox="1"/>
          <p:nvPr/>
        </p:nvSpPr>
        <p:spPr>
          <a:xfrm>
            <a:off x="554650" y="4926910"/>
            <a:ext cx="1097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Le imprese femminili in provincia di Genova si concentrano nel commercio (32,2%), nei servizi alle imprese (23,5%) e nei servizi alle persone (16,2%). Rispetto al totale delle imprese, la quota di imprese femminili è superiore a quella media (20,9%) nei servizi alle persone (46,4%), nell’agricoltura (32,7%), nel turismo (29,3%), nel commercio (24,1%) e nei servizi alle imprese (23,7%).</a:t>
            </a:r>
          </a:p>
          <a:p>
            <a:r>
              <a:rPr lang="it-IT" sz="1600" dirty="0"/>
              <a:t>Le attività più gettonate sono Servizi dei parrucchieri e di altri trattamenti estetici, Ristoranti e attività di ristorazione mobile, Bar e altri esercizi simili senza cucina e Commercio al dettaglio di articoli di abbigliamento in esercizi specializzati.</a:t>
            </a:r>
          </a:p>
          <a:p>
            <a:endParaRPr lang="it-IT" sz="16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AAB7DA4-CF89-A5A5-B663-51505349B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50" y="1593734"/>
            <a:ext cx="5346170" cy="306143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983CD65-EFD4-9A7E-3447-A2D97ADC2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680" y="1593734"/>
            <a:ext cx="5346170" cy="306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74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5951B7-0B84-AFCE-3943-C06F341A7757}"/>
              </a:ext>
            </a:extLst>
          </p:cNvPr>
          <p:cNvSpPr txBox="1"/>
          <p:nvPr/>
        </p:nvSpPr>
        <p:spPr>
          <a:xfrm>
            <a:off x="761999" y="1955377"/>
            <a:ext cx="10668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ED388C-1960-B1D7-774C-903EDA63A59D}"/>
              </a:ext>
            </a:extLst>
          </p:cNvPr>
          <p:cNvSpPr txBox="1"/>
          <p:nvPr/>
        </p:nvSpPr>
        <p:spPr>
          <a:xfrm>
            <a:off x="277881" y="6279683"/>
            <a:ext cx="18886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Infocamere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907BC1-57BF-AE64-58DE-D82A24781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00" y="1684109"/>
            <a:ext cx="5557565" cy="316375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F2082E-0B62-8542-966A-671B056F8DB5}"/>
              </a:ext>
            </a:extLst>
          </p:cNvPr>
          <p:cNvSpPr txBox="1"/>
          <p:nvPr/>
        </p:nvSpPr>
        <p:spPr>
          <a:xfrm>
            <a:off x="277881" y="4994881"/>
            <a:ext cx="1097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Gli addetti nelle imprese femminili in provincia di Genova sono 38.268 e rispetto al 2014 sono aumentati del 4,4%; si concentrano nel commercio (24,8%), nei servizi alle persone (19,9%) e nel turismo (18,7%). </a:t>
            </a:r>
          </a:p>
          <a:p>
            <a:r>
              <a:rPr lang="it-IT" sz="1600" dirty="0"/>
              <a:t>Rispetto al totale degli addetti, la quota di addetti nelle imprese femminili è superiore a quella media (14,9%) in tutti i settori ad esclusione dell’industria, delle costruzioni e dei trasporti.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B07F5B3-A392-1C2A-BA01-336DDEE9B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400" y="1684109"/>
            <a:ext cx="5263587" cy="31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9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5951B7-0B84-AFCE-3943-C06F341A7757}"/>
              </a:ext>
            </a:extLst>
          </p:cNvPr>
          <p:cNvSpPr txBox="1"/>
          <p:nvPr/>
        </p:nvSpPr>
        <p:spPr>
          <a:xfrm>
            <a:off x="761999" y="1955377"/>
            <a:ext cx="10668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544BCC6-EB58-F0BD-B09A-C7EB7F3C84E4}"/>
              </a:ext>
            </a:extLst>
          </p:cNvPr>
          <p:cNvSpPr txBox="1"/>
          <p:nvPr/>
        </p:nvSpPr>
        <p:spPr>
          <a:xfrm>
            <a:off x="421300" y="6349583"/>
            <a:ext cx="18886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Infocamere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0BACAEE-8C3C-ABB0-C62A-A8F582ED4491}"/>
              </a:ext>
            </a:extLst>
          </p:cNvPr>
          <p:cNvSpPr txBox="1"/>
          <p:nvPr/>
        </p:nvSpPr>
        <p:spPr>
          <a:xfrm>
            <a:off x="7051956" y="2416333"/>
            <a:ext cx="48136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Dall’analisi dell’aspetto strutturale emerge la caratteristica «micro» delle imprese femminili: il 96,8% è concentrato nella classe di addetti 0-9 (contro il 94,6% delle imprese non femminili), di cui il 67,8% con 0 o 1 addetto. </a:t>
            </a:r>
          </a:p>
          <a:p>
            <a:r>
              <a:rPr lang="it-IT" dirty="0"/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54B95AF-D51F-29B2-FFC2-1FB0D0B67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00" y="1740575"/>
            <a:ext cx="6355983" cy="31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4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5951B7-0B84-AFCE-3943-C06F341A7757}"/>
              </a:ext>
            </a:extLst>
          </p:cNvPr>
          <p:cNvSpPr txBox="1"/>
          <p:nvPr/>
        </p:nvSpPr>
        <p:spPr>
          <a:xfrm>
            <a:off x="761999" y="1955377"/>
            <a:ext cx="10668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ACC713-48EE-1933-DA0D-CC908658D2EE}"/>
              </a:ext>
            </a:extLst>
          </p:cNvPr>
          <p:cNvSpPr txBox="1"/>
          <p:nvPr/>
        </p:nvSpPr>
        <p:spPr>
          <a:xfrm>
            <a:off x="554650" y="6273383"/>
            <a:ext cx="18886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Infocamere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0A31647-FA99-CE67-8E21-3DDA34F5C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50" y="1715211"/>
            <a:ext cx="5349695" cy="32197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E0B0E0D-BDE1-BEE1-34A6-E8436F0290F2}"/>
              </a:ext>
            </a:extLst>
          </p:cNvPr>
          <p:cNvSpPr txBox="1"/>
          <p:nvPr/>
        </p:nvSpPr>
        <p:spPr>
          <a:xfrm>
            <a:off x="554650" y="4983896"/>
            <a:ext cx="10863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Dal punto di vista della forma giuridica, il 66,9% delle imprese femminili è una ditta individuale: a livello di imprese totali il valore è pari al 58,4%. Rispetto al totale delle imprese, per le imprese femminili si registra una quota superiore alla media nelle ditte individuali (24,0%) e nelle cooperative (25,2%). Si segnala inoltre la quota dei consorzi femminili sul totale, 14,6%, superiore al dato ligure (13,9%) e a quello nazionale (7,1%).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C0A3F10-A7D5-77A2-1E68-0B97EA948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680" y="1715211"/>
            <a:ext cx="5356818" cy="32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5951B7-0B84-AFCE-3943-C06F341A7757}"/>
              </a:ext>
            </a:extLst>
          </p:cNvPr>
          <p:cNvSpPr txBox="1"/>
          <p:nvPr/>
        </p:nvSpPr>
        <p:spPr>
          <a:xfrm>
            <a:off x="761999" y="1955377"/>
            <a:ext cx="10668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206C863-BD7D-86DD-FB68-BE3996865D98}"/>
              </a:ext>
            </a:extLst>
          </p:cNvPr>
          <p:cNvSpPr txBox="1"/>
          <p:nvPr/>
        </p:nvSpPr>
        <p:spPr>
          <a:xfrm>
            <a:off x="487975" y="6397208"/>
            <a:ext cx="18886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Infocamere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E706761-15DA-921A-6CBC-6DB2603E36AC}"/>
              </a:ext>
            </a:extLst>
          </p:cNvPr>
          <p:cNvSpPr txBox="1"/>
          <p:nvPr/>
        </p:nvSpPr>
        <p:spPr>
          <a:xfrm>
            <a:off x="487975" y="5212278"/>
            <a:ext cx="10863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Su 14.514 imprese femminili, circa il 9% è rappresentato da imprese giovanili (1.337), in calo del 19,2% rispetto al 2014 e del 6,1% rispetto al 2022. Le imprese femminili straniere (2.313) incidono per il 15,9% sul totale e crescono del 45,6% sul 2014 e del 4,0% sul 2022.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245C427-D1CA-D8DD-E625-800237B30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75" y="1648956"/>
            <a:ext cx="5493130" cy="330172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02FB77A-AB8D-6FE6-D01A-77E746859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947" y="1648956"/>
            <a:ext cx="5493130" cy="330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62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5951B7-0B84-AFCE-3943-C06F341A7757}"/>
              </a:ext>
            </a:extLst>
          </p:cNvPr>
          <p:cNvSpPr txBox="1"/>
          <p:nvPr/>
        </p:nvSpPr>
        <p:spPr>
          <a:xfrm>
            <a:off x="761999" y="1955377"/>
            <a:ext cx="10668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92AEF3B-A8F6-18DE-0818-72ADE9696045}"/>
              </a:ext>
            </a:extLst>
          </p:cNvPr>
          <p:cNvSpPr txBox="1"/>
          <p:nvPr/>
        </p:nvSpPr>
        <p:spPr>
          <a:xfrm>
            <a:off x="411775" y="6596390"/>
            <a:ext cx="18886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Infocamere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A837E9-3391-FA1C-0ED7-A3FC02C44A46}"/>
              </a:ext>
            </a:extLst>
          </p:cNvPr>
          <p:cNvSpPr txBox="1"/>
          <p:nvPr/>
        </p:nvSpPr>
        <p:spPr>
          <a:xfrm>
            <a:off x="411775" y="5693414"/>
            <a:ext cx="1086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primo anno di vita le imprese femminili registrano un tasso di sopravvivenza superiore a quello del totale delle imprese (81,9% contro 80,6%), mentre negli anni successivi risulta gradualmente inferiore.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305C68B-7408-1BC6-9D63-14FA27DE4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529" y="1428415"/>
            <a:ext cx="6684442" cy="41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56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628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Harlow Solid Italic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creator>Padelli Riccardo</dc:creator>
  <cp:lastModifiedBy>Pizzi Giovanna</cp:lastModifiedBy>
  <cp:revision>87</cp:revision>
  <cp:lastPrinted>2023-11-03T11:53:34Z</cp:lastPrinted>
  <dcterms:created xsi:type="dcterms:W3CDTF">2023-10-16T09:06:46Z</dcterms:created>
  <dcterms:modified xsi:type="dcterms:W3CDTF">2024-05-24T09:00:16Z</dcterms:modified>
</cp:coreProperties>
</file>